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0"/>
  </p:notesMasterIdLst>
  <p:handoutMasterIdLst>
    <p:handoutMasterId r:id="rId51"/>
  </p:handoutMasterIdLst>
  <p:sldIdLst>
    <p:sldId id="256" r:id="rId4"/>
    <p:sldId id="264" r:id="rId5"/>
    <p:sldId id="317" r:id="rId6"/>
    <p:sldId id="314" r:id="rId7"/>
    <p:sldId id="315" r:id="rId8"/>
    <p:sldId id="316" r:id="rId9"/>
    <p:sldId id="318" r:id="rId10"/>
    <p:sldId id="319" r:id="rId11"/>
    <p:sldId id="320" r:id="rId12"/>
    <p:sldId id="324" r:id="rId13"/>
    <p:sldId id="321" r:id="rId14"/>
    <p:sldId id="313" r:id="rId15"/>
    <p:sldId id="322" r:id="rId16"/>
    <p:sldId id="268" r:id="rId17"/>
    <p:sldId id="266" r:id="rId18"/>
    <p:sldId id="269" r:id="rId19"/>
    <p:sldId id="281" r:id="rId20"/>
    <p:sldId id="271" r:id="rId21"/>
    <p:sldId id="302" r:id="rId22"/>
    <p:sldId id="306" r:id="rId23"/>
    <p:sldId id="274" r:id="rId24"/>
    <p:sldId id="273" r:id="rId25"/>
    <p:sldId id="275" r:id="rId26"/>
    <p:sldId id="282" r:id="rId27"/>
    <p:sldId id="284" r:id="rId28"/>
    <p:sldId id="276" r:id="rId29"/>
    <p:sldId id="278" r:id="rId30"/>
    <p:sldId id="279" r:id="rId31"/>
    <p:sldId id="304" r:id="rId32"/>
    <p:sldId id="307" r:id="rId33"/>
    <p:sldId id="287" r:id="rId34"/>
    <p:sldId id="289" r:id="rId35"/>
    <p:sldId id="291" r:id="rId36"/>
    <p:sldId id="326" r:id="rId37"/>
    <p:sldId id="325" r:id="rId38"/>
    <p:sldId id="290" r:id="rId39"/>
    <p:sldId id="328" r:id="rId40"/>
    <p:sldId id="329" r:id="rId41"/>
    <p:sldId id="300" r:id="rId42"/>
    <p:sldId id="296" r:id="rId43"/>
    <p:sldId id="336" r:id="rId44"/>
    <p:sldId id="337" r:id="rId45"/>
    <p:sldId id="339" r:id="rId46"/>
    <p:sldId id="344" r:id="rId47"/>
    <p:sldId id="345" r:id="rId48"/>
    <p:sldId id="312"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7" d="100"/>
          <a:sy n="117" d="100"/>
        </p:scale>
        <p:origin x="-14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package" Target="../embeddings/Microsoft_Excel_Worksheet3.xlsx"/><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oleObject" Target="file:///C:\Users\Angel\Desktop\CPE%20Prospectives%203.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APaterson\Desktop\TIBDN%20Education%20Day\GRU%20actual!%2020032018.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Clinical</c:v>
                </c:pt>
              </c:strCache>
            </c:strRef>
          </c:tx>
          <c:spPr>
            <a:solidFill>
              <a:schemeClr val="accent1"/>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0</c:v>
                </c:pt>
                <c:pt idx="1">
                  <c:v>7.5977767385707592E-2</c:v>
                </c:pt>
                <c:pt idx="2">
                  <c:v>7.5347758159314548E-2</c:v>
                </c:pt>
                <c:pt idx="3">
                  <c:v>0.18683570564856652</c:v>
                </c:pt>
                <c:pt idx="4">
                  <c:v>0.22184246079489114</c:v>
                </c:pt>
                <c:pt idx="5">
                  <c:v>0.14592314446865554</c:v>
                </c:pt>
                <c:pt idx="6">
                  <c:v>0.2880587755125556</c:v>
                </c:pt>
                <c:pt idx="7">
                  <c:v>0.71311315251636243</c:v>
                </c:pt>
                <c:pt idx="8">
                  <c:v>0.70758939153680633</c:v>
                </c:pt>
                <c:pt idx="9">
                  <c:v>0.84258065603329868</c:v>
                </c:pt>
                <c:pt idx="10">
                  <c:v>1.289070148410298</c:v>
                </c:pt>
              </c:numCache>
            </c:numRef>
          </c:val>
        </c:ser>
        <c:ser>
          <c:idx val="1"/>
          <c:order val="1"/>
          <c:tx>
            <c:strRef>
              <c:f>Sheet1!$C$1</c:f>
              <c:strCache>
                <c:ptCount val="1"/>
                <c:pt idx="0">
                  <c:v>Screening</c:v>
                </c:pt>
              </c:strCache>
            </c:strRef>
          </c:tx>
          <c:spPr>
            <a:solidFill>
              <a:schemeClr val="accent2"/>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3.8202933985330076E-2</c:v>
                </c:pt>
                <c:pt idx="1">
                  <c:v>0</c:v>
                </c:pt>
                <c:pt idx="2">
                  <c:v>3.7673879079657274E-2</c:v>
                </c:pt>
                <c:pt idx="3">
                  <c:v>3.7367141129713288E-2</c:v>
                </c:pt>
                <c:pt idx="4">
                  <c:v>0.1478949738632607</c:v>
                </c:pt>
                <c:pt idx="5">
                  <c:v>0.40128864728880276</c:v>
                </c:pt>
                <c:pt idx="6">
                  <c:v>0.39608081632976383</c:v>
                </c:pt>
                <c:pt idx="7">
                  <c:v>0.14262263050327251</c:v>
                </c:pt>
                <c:pt idx="8">
                  <c:v>0.56607151322944516</c:v>
                </c:pt>
                <c:pt idx="9">
                  <c:v>0.91279571070274068</c:v>
                </c:pt>
                <c:pt idx="10">
                  <c:v>0.77344208904617862</c:v>
                </c:pt>
              </c:numCache>
            </c:numRef>
          </c:val>
        </c:ser>
        <c:dLbls>
          <c:showLegendKey val="0"/>
          <c:showVal val="0"/>
          <c:showCatName val="0"/>
          <c:showSerName val="0"/>
          <c:showPercent val="0"/>
          <c:showBubbleSize val="0"/>
        </c:dLbls>
        <c:gapWidth val="47"/>
        <c:overlap val="100"/>
        <c:axId val="148751872"/>
        <c:axId val="148753408"/>
      </c:barChart>
      <c:catAx>
        <c:axId val="14875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753408"/>
        <c:crosses val="autoZero"/>
        <c:auto val="1"/>
        <c:lblAlgn val="ctr"/>
        <c:lblOffset val="100"/>
        <c:noMultiLvlLbl val="0"/>
      </c:catAx>
      <c:valAx>
        <c:axId val="148753408"/>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751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Clinical</c:v>
                </c:pt>
              </c:strCache>
            </c:strRef>
          </c:tx>
          <c:spPr>
            <a:solidFill>
              <a:schemeClr val="accent1"/>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0</c:v>
                </c:pt>
                <c:pt idx="1">
                  <c:v>0</c:v>
                </c:pt>
                <c:pt idx="2">
                  <c:v>7.7284112627683005E-2</c:v>
                </c:pt>
                <c:pt idx="3">
                  <c:v>0.15172745500711982</c:v>
                </c:pt>
                <c:pt idx="4">
                  <c:v>0.52218230428607237</c:v>
                </c:pt>
                <c:pt idx="5">
                  <c:v>0.73274459747408283</c:v>
                </c:pt>
                <c:pt idx="6">
                  <c:v>0.64679380716489432</c:v>
                </c:pt>
                <c:pt idx="7">
                  <c:v>0.98827831329128435</c:v>
                </c:pt>
                <c:pt idx="8">
                  <c:v>0.90354955969334916</c:v>
                </c:pt>
                <c:pt idx="9">
                  <c:v>1.8481315048239655</c:v>
                </c:pt>
                <c:pt idx="10">
                  <c:v>1.6991436855235655</c:v>
                </c:pt>
              </c:numCache>
            </c:numRef>
          </c:val>
        </c:ser>
        <c:ser>
          <c:idx val="1"/>
          <c:order val="1"/>
          <c:tx>
            <c:strRef>
              <c:f>Sheet1!$C$1</c:f>
              <c:strCache>
                <c:ptCount val="1"/>
                <c:pt idx="0">
                  <c:v>Screening</c:v>
                </c:pt>
              </c:strCache>
            </c:strRef>
          </c:tx>
          <c:spPr>
            <a:solidFill>
              <a:schemeClr val="accent2"/>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0</c:v>
                </c:pt>
                <c:pt idx="1">
                  <c:v>0</c:v>
                </c:pt>
                <c:pt idx="2">
                  <c:v>0</c:v>
                </c:pt>
                <c:pt idx="3">
                  <c:v>0.15172745500711982</c:v>
                </c:pt>
                <c:pt idx="4">
                  <c:v>0.22379241612260237</c:v>
                </c:pt>
                <c:pt idx="5">
                  <c:v>0.58619567797926619</c:v>
                </c:pt>
                <c:pt idx="6">
                  <c:v>0.64679380716489432</c:v>
                </c:pt>
                <c:pt idx="7">
                  <c:v>1.2000522375679887</c:v>
                </c:pt>
                <c:pt idx="8">
                  <c:v>1.0425571842615566</c:v>
                </c:pt>
                <c:pt idx="9">
                  <c:v>2.2588273947848476</c:v>
                </c:pt>
                <c:pt idx="10">
                  <c:v>3.3982873710471315</c:v>
                </c:pt>
              </c:numCache>
            </c:numRef>
          </c:val>
        </c:ser>
        <c:dLbls>
          <c:showLegendKey val="0"/>
          <c:showVal val="0"/>
          <c:showCatName val="0"/>
          <c:showSerName val="0"/>
          <c:showPercent val="0"/>
          <c:showBubbleSize val="0"/>
        </c:dLbls>
        <c:gapWidth val="47"/>
        <c:overlap val="100"/>
        <c:axId val="148905344"/>
        <c:axId val="148911232"/>
      </c:barChart>
      <c:catAx>
        <c:axId val="14890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911232"/>
        <c:crosses val="autoZero"/>
        <c:auto val="1"/>
        <c:lblAlgn val="ctr"/>
        <c:lblOffset val="100"/>
        <c:noMultiLvlLbl val="0"/>
      </c:catAx>
      <c:valAx>
        <c:axId val="148911232"/>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Incidence</a:t>
                </a:r>
                <a:r>
                  <a:rPr lang="en-US" baseline="0" dirty="0" smtClean="0"/>
                  <a:t> per 100,000</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905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58495280416053E-2"/>
          <c:y val="2.3995814396983131E-2"/>
          <c:w val="0.89376119105439522"/>
          <c:h val="0.82121333200497171"/>
        </c:manualLayout>
      </c:layout>
      <c:barChart>
        <c:barDir val="col"/>
        <c:grouping val="clustered"/>
        <c:varyColors val="0"/>
        <c:ser>
          <c:idx val="0"/>
          <c:order val="0"/>
          <c:tx>
            <c:strRef>
              <c:f>Sheet1!$B$1</c:f>
              <c:strCache>
                <c:ptCount val="1"/>
                <c:pt idx="0">
                  <c:v>NDM</c:v>
                </c:pt>
              </c:strCache>
            </c:strRef>
          </c:tx>
          <c:spPr>
            <a:solidFill>
              <a:schemeClr val="accent1"/>
            </a:solidFill>
            <a:ln>
              <a:noFill/>
            </a:ln>
            <a:effectLst/>
          </c:spPr>
          <c:invertIfNegative val="0"/>
          <c:cat>
            <c:strRef>
              <c:f>Sheet1!$A$2:$A$5</c:f>
              <c:strCache>
                <c:ptCount val="4"/>
                <c:pt idx="0">
                  <c:v>K. pneumoniae</c:v>
                </c:pt>
                <c:pt idx="1">
                  <c:v>E. coli</c:v>
                </c:pt>
                <c:pt idx="2">
                  <c:v>E. cloacae</c:v>
                </c:pt>
                <c:pt idx="3">
                  <c:v>Other</c:v>
                </c:pt>
              </c:strCache>
            </c:strRef>
          </c:cat>
          <c:val>
            <c:numRef>
              <c:f>Sheet1!$B$2:$B$5</c:f>
              <c:numCache>
                <c:formatCode>General</c:formatCode>
                <c:ptCount val="4"/>
                <c:pt idx="0">
                  <c:v>91</c:v>
                </c:pt>
                <c:pt idx="1">
                  <c:v>113</c:v>
                </c:pt>
                <c:pt idx="2">
                  <c:v>12</c:v>
                </c:pt>
                <c:pt idx="3">
                  <c:v>15</c:v>
                </c:pt>
              </c:numCache>
            </c:numRef>
          </c:val>
        </c:ser>
        <c:ser>
          <c:idx val="1"/>
          <c:order val="1"/>
          <c:tx>
            <c:strRef>
              <c:f>Sheet1!$C$1</c:f>
              <c:strCache>
                <c:ptCount val="1"/>
                <c:pt idx="0">
                  <c:v>KPC</c:v>
                </c:pt>
              </c:strCache>
            </c:strRef>
          </c:tx>
          <c:spPr>
            <a:solidFill>
              <a:schemeClr val="accent2"/>
            </a:solidFill>
            <a:ln>
              <a:noFill/>
            </a:ln>
            <a:effectLst/>
          </c:spPr>
          <c:invertIfNegative val="0"/>
          <c:cat>
            <c:strRef>
              <c:f>Sheet1!$A$2:$A$5</c:f>
              <c:strCache>
                <c:ptCount val="4"/>
                <c:pt idx="0">
                  <c:v>K. pneumoniae</c:v>
                </c:pt>
                <c:pt idx="1">
                  <c:v>E. coli</c:v>
                </c:pt>
                <c:pt idx="2">
                  <c:v>E. cloacae</c:v>
                </c:pt>
                <c:pt idx="3">
                  <c:v>Other</c:v>
                </c:pt>
              </c:strCache>
            </c:strRef>
          </c:cat>
          <c:val>
            <c:numRef>
              <c:f>Sheet1!$C$2:$C$5</c:f>
              <c:numCache>
                <c:formatCode>General</c:formatCode>
                <c:ptCount val="4"/>
                <c:pt idx="0">
                  <c:v>56</c:v>
                </c:pt>
                <c:pt idx="1">
                  <c:v>11</c:v>
                </c:pt>
                <c:pt idx="2">
                  <c:v>19</c:v>
                </c:pt>
                <c:pt idx="3">
                  <c:v>11</c:v>
                </c:pt>
              </c:numCache>
            </c:numRef>
          </c:val>
        </c:ser>
        <c:ser>
          <c:idx val="2"/>
          <c:order val="2"/>
          <c:tx>
            <c:strRef>
              <c:f>Sheet1!$D$1</c:f>
              <c:strCache>
                <c:ptCount val="1"/>
                <c:pt idx="0">
                  <c:v>OXA48</c:v>
                </c:pt>
              </c:strCache>
            </c:strRef>
          </c:tx>
          <c:spPr>
            <a:solidFill>
              <a:schemeClr val="accent3"/>
            </a:solidFill>
            <a:ln>
              <a:noFill/>
            </a:ln>
            <a:effectLst/>
          </c:spPr>
          <c:invertIfNegative val="0"/>
          <c:cat>
            <c:strRef>
              <c:f>Sheet1!$A$2:$A$5</c:f>
              <c:strCache>
                <c:ptCount val="4"/>
                <c:pt idx="0">
                  <c:v>K. pneumoniae</c:v>
                </c:pt>
                <c:pt idx="1">
                  <c:v>E. coli</c:v>
                </c:pt>
                <c:pt idx="2">
                  <c:v>E. cloacae</c:v>
                </c:pt>
                <c:pt idx="3">
                  <c:v>Other</c:v>
                </c:pt>
              </c:strCache>
            </c:strRef>
          </c:cat>
          <c:val>
            <c:numRef>
              <c:f>Sheet1!$D$2:$D$5</c:f>
              <c:numCache>
                <c:formatCode>General</c:formatCode>
                <c:ptCount val="4"/>
                <c:pt idx="0">
                  <c:v>50</c:v>
                </c:pt>
                <c:pt idx="1">
                  <c:v>47</c:v>
                </c:pt>
                <c:pt idx="2">
                  <c:v>1</c:v>
                </c:pt>
                <c:pt idx="3">
                  <c:v>3</c:v>
                </c:pt>
              </c:numCache>
            </c:numRef>
          </c:val>
        </c:ser>
        <c:ser>
          <c:idx val="3"/>
          <c:order val="3"/>
          <c:tx>
            <c:strRef>
              <c:f>Sheet1!$E$1</c:f>
              <c:strCache>
                <c:ptCount val="1"/>
                <c:pt idx="0">
                  <c:v>NDM+OXA</c:v>
                </c:pt>
              </c:strCache>
            </c:strRef>
          </c:tx>
          <c:spPr>
            <a:solidFill>
              <a:schemeClr val="accent4"/>
            </a:solidFill>
            <a:ln>
              <a:noFill/>
            </a:ln>
            <a:effectLst/>
          </c:spPr>
          <c:invertIfNegative val="0"/>
          <c:cat>
            <c:strRef>
              <c:f>Sheet1!$A$2:$A$5</c:f>
              <c:strCache>
                <c:ptCount val="4"/>
                <c:pt idx="0">
                  <c:v>K. pneumoniae</c:v>
                </c:pt>
                <c:pt idx="1">
                  <c:v>E. coli</c:v>
                </c:pt>
                <c:pt idx="2">
                  <c:v>E. cloacae</c:v>
                </c:pt>
                <c:pt idx="3">
                  <c:v>Other</c:v>
                </c:pt>
              </c:strCache>
            </c:strRef>
          </c:cat>
          <c:val>
            <c:numRef>
              <c:f>Sheet1!$E$2:$E$5</c:f>
              <c:numCache>
                <c:formatCode>General</c:formatCode>
                <c:ptCount val="4"/>
                <c:pt idx="0">
                  <c:v>11</c:v>
                </c:pt>
                <c:pt idx="1">
                  <c:v>6</c:v>
                </c:pt>
                <c:pt idx="2">
                  <c:v>0</c:v>
                </c:pt>
                <c:pt idx="3">
                  <c:v>1</c:v>
                </c:pt>
              </c:numCache>
            </c:numRef>
          </c:val>
        </c:ser>
        <c:ser>
          <c:idx val="4"/>
          <c:order val="4"/>
          <c:tx>
            <c:strRef>
              <c:f>Sheet1!$F$1</c:f>
              <c:strCache>
                <c:ptCount val="1"/>
                <c:pt idx="0">
                  <c:v>VIM</c:v>
                </c:pt>
              </c:strCache>
            </c:strRef>
          </c:tx>
          <c:spPr>
            <a:solidFill>
              <a:schemeClr val="accent6">
                <a:lumMod val="75000"/>
              </a:schemeClr>
            </a:solidFill>
            <a:ln>
              <a:noFill/>
            </a:ln>
            <a:effectLst/>
          </c:spPr>
          <c:invertIfNegative val="0"/>
          <c:cat>
            <c:strRef>
              <c:f>Sheet1!$A$2:$A$5</c:f>
              <c:strCache>
                <c:ptCount val="4"/>
                <c:pt idx="0">
                  <c:v>K. pneumoniae</c:v>
                </c:pt>
                <c:pt idx="1">
                  <c:v>E. coli</c:v>
                </c:pt>
                <c:pt idx="2">
                  <c:v>E. cloacae</c:v>
                </c:pt>
                <c:pt idx="3">
                  <c:v>Other</c:v>
                </c:pt>
              </c:strCache>
            </c:strRef>
          </c:cat>
          <c:val>
            <c:numRef>
              <c:f>Sheet1!$F$2:$F$5</c:f>
              <c:numCache>
                <c:formatCode>General</c:formatCode>
                <c:ptCount val="4"/>
                <c:pt idx="0">
                  <c:v>3</c:v>
                </c:pt>
                <c:pt idx="1">
                  <c:v>1</c:v>
                </c:pt>
                <c:pt idx="2">
                  <c:v>12</c:v>
                </c:pt>
                <c:pt idx="3">
                  <c:v>3</c:v>
                </c:pt>
              </c:numCache>
            </c:numRef>
          </c:val>
        </c:ser>
        <c:ser>
          <c:idx val="5"/>
          <c:order val="5"/>
          <c:tx>
            <c:strRef>
              <c:f>Sheet1!$G$1</c:f>
              <c:strCache>
                <c:ptCount val="1"/>
                <c:pt idx="0">
                  <c:v>Other</c:v>
                </c:pt>
              </c:strCache>
            </c:strRef>
          </c:tx>
          <c:spPr>
            <a:solidFill>
              <a:schemeClr val="accent2">
                <a:lumMod val="75000"/>
              </a:schemeClr>
            </a:solidFill>
            <a:ln>
              <a:noFill/>
            </a:ln>
            <a:effectLst/>
          </c:spPr>
          <c:invertIfNegative val="0"/>
          <c:cat>
            <c:strRef>
              <c:f>Sheet1!$A$2:$A$5</c:f>
              <c:strCache>
                <c:ptCount val="4"/>
                <c:pt idx="0">
                  <c:v>K. pneumoniae</c:v>
                </c:pt>
                <c:pt idx="1">
                  <c:v>E. coli</c:v>
                </c:pt>
                <c:pt idx="2">
                  <c:v>E. cloacae</c:v>
                </c:pt>
                <c:pt idx="3">
                  <c:v>Other</c:v>
                </c:pt>
              </c:strCache>
            </c:strRef>
          </c:cat>
          <c:val>
            <c:numRef>
              <c:f>Sheet1!$G$2:$G$5</c:f>
              <c:numCache>
                <c:formatCode>General</c:formatCode>
                <c:ptCount val="4"/>
                <c:pt idx="0">
                  <c:v>1</c:v>
                </c:pt>
                <c:pt idx="2">
                  <c:v>2</c:v>
                </c:pt>
                <c:pt idx="3">
                  <c:v>3</c:v>
                </c:pt>
              </c:numCache>
            </c:numRef>
          </c:val>
        </c:ser>
        <c:dLbls>
          <c:showLegendKey val="0"/>
          <c:showVal val="0"/>
          <c:showCatName val="0"/>
          <c:showSerName val="0"/>
          <c:showPercent val="0"/>
          <c:showBubbleSize val="0"/>
        </c:dLbls>
        <c:gapWidth val="219"/>
        <c:overlap val="-27"/>
        <c:axId val="119277440"/>
        <c:axId val="119278976"/>
      </c:barChart>
      <c:catAx>
        <c:axId val="11927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278976"/>
        <c:crosses val="autoZero"/>
        <c:auto val="1"/>
        <c:lblAlgn val="ctr"/>
        <c:lblOffset val="100"/>
        <c:noMultiLvlLbl val="0"/>
      </c:catAx>
      <c:valAx>
        <c:axId val="11927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Number of isolates</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277440"/>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i="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Clinical</c:v>
                </c:pt>
              </c:strCache>
            </c:strRef>
          </c:tx>
          <c:spPr>
            <a:solidFill>
              <a:schemeClr val="accent1"/>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0</c:v>
                </c:pt>
                <c:pt idx="1">
                  <c:v>7.5977767385707592E-2</c:v>
                </c:pt>
                <c:pt idx="2">
                  <c:v>7.5347758159314548E-2</c:v>
                </c:pt>
                <c:pt idx="3">
                  <c:v>0.18683570564856652</c:v>
                </c:pt>
                <c:pt idx="4">
                  <c:v>0.22184246079489114</c:v>
                </c:pt>
                <c:pt idx="5">
                  <c:v>0.14592314446865554</c:v>
                </c:pt>
                <c:pt idx="6">
                  <c:v>0.2880587755125556</c:v>
                </c:pt>
                <c:pt idx="7">
                  <c:v>0.71311315251636243</c:v>
                </c:pt>
                <c:pt idx="8">
                  <c:v>0.70758939153680633</c:v>
                </c:pt>
                <c:pt idx="9">
                  <c:v>0.84258065603329868</c:v>
                </c:pt>
                <c:pt idx="10">
                  <c:v>1.289070148410298</c:v>
                </c:pt>
              </c:numCache>
            </c:numRef>
          </c:val>
        </c:ser>
        <c:ser>
          <c:idx val="1"/>
          <c:order val="1"/>
          <c:tx>
            <c:strRef>
              <c:f>Sheet1!$C$1</c:f>
              <c:strCache>
                <c:ptCount val="1"/>
                <c:pt idx="0">
                  <c:v>Column3</c:v>
                </c:pt>
              </c:strCache>
            </c:strRef>
          </c:tx>
          <c:spPr>
            <a:solidFill>
              <a:schemeClr val="accent2"/>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numCache>
            </c:numRef>
          </c:val>
        </c:ser>
        <c:dLbls>
          <c:showLegendKey val="0"/>
          <c:showVal val="0"/>
          <c:showCatName val="0"/>
          <c:showSerName val="0"/>
          <c:showPercent val="0"/>
          <c:showBubbleSize val="0"/>
        </c:dLbls>
        <c:gapWidth val="47"/>
        <c:overlap val="100"/>
        <c:axId val="119314688"/>
        <c:axId val="149045248"/>
      </c:barChart>
      <c:catAx>
        <c:axId val="11931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045248"/>
        <c:crosses val="autoZero"/>
        <c:auto val="1"/>
        <c:lblAlgn val="ctr"/>
        <c:lblOffset val="100"/>
        <c:noMultiLvlLbl val="0"/>
      </c:catAx>
      <c:valAx>
        <c:axId val="1490452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314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Clinical</c:v>
                </c:pt>
              </c:strCache>
            </c:strRef>
          </c:tx>
          <c:spPr>
            <a:solidFill>
              <a:schemeClr val="accent1"/>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0</c:v>
                </c:pt>
                <c:pt idx="1">
                  <c:v>0</c:v>
                </c:pt>
                <c:pt idx="2">
                  <c:v>7.7284112627683005E-2</c:v>
                </c:pt>
                <c:pt idx="3">
                  <c:v>0.15172745500711982</c:v>
                </c:pt>
                <c:pt idx="4">
                  <c:v>0.52218230428607237</c:v>
                </c:pt>
                <c:pt idx="5">
                  <c:v>0.73274459747408283</c:v>
                </c:pt>
                <c:pt idx="6">
                  <c:v>0.64679380716489432</c:v>
                </c:pt>
                <c:pt idx="7">
                  <c:v>0.98827831329128435</c:v>
                </c:pt>
                <c:pt idx="8">
                  <c:v>0.90354955969334916</c:v>
                </c:pt>
                <c:pt idx="9">
                  <c:v>1.8481315048239655</c:v>
                </c:pt>
                <c:pt idx="10">
                  <c:v>1.6991436855235655</c:v>
                </c:pt>
              </c:numCache>
            </c:numRef>
          </c:val>
        </c:ser>
        <c:ser>
          <c:idx val="1"/>
          <c:order val="1"/>
          <c:tx>
            <c:strRef>
              <c:f>Sheet1!$C$1</c:f>
              <c:strCache>
                <c:ptCount val="1"/>
                <c:pt idx="0">
                  <c:v>Column3</c:v>
                </c:pt>
              </c:strCache>
            </c:strRef>
          </c:tx>
          <c:spPr>
            <a:solidFill>
              <a:schemeClr val="accent2"/>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numCache>
            </c:numRef>
          </c:val>
        </c:ser>
        <c:dLbls>
          <c:showLegendKey val="0"/>
          <c:showVal val="0"/>
          <c:showCatName val="0"/>
          <c:showSerName val="0"/>
          <c:showPercent val="0"/>
          <c:showBubbleSize val="0"/>
        </c:dLbls>
        <c:gapWidth val="47"/>
        <c:overlap val="100"/>
        <c:axId val="149061632"/>
        <c:axId val="149063168"/>
      </c:barChart>
      <c:catAx>
        <c:axId val="14906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063168"/>
        <c:crosses val="autoZero"/>
        <c:auto val="1"/>
        <c:lblAlgn val="ctr"/>
        <c:lblOffset val="100"/>
        <c:noMultiLvlLbl val="0"/>
      </c:catAx>
      <c:valAx>
        <c:axId val="149063168"/>
        <c:scaling>
          <c:orientation val="minMax"/>
          <c:max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Incidence</a:t>
                </a:r>
                <a:r>
                  <a:rPr lang="en-US" baseline="0" dirty="0" smtClean="0"/>
                  <a:t> per 100,000</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06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Healthcare abroad</c:v>
                </c:pt>
              </c:strCache>
            </c:strRef>
          </c:tx>
          <c:spPr>
            <a:ln w="44450" cap="rnd">
              <a:solidFill>
                <a:schemeClr val="accent1"/>
              </a:solidFill>
              <a:round/>
            </a:ln>
            <a:effectLst/>
          </c:spPr>
          <c:marker>
            <c:symbol val="circle"/>
            <c:size val="5"/>
            <c:spPr>
              <a:solidFill>
                <a:schemeClr val="accent1"/>
              </a:solidFill>
              <a:ln w="38100">
                <a:solidFill>
                  <a:schemeClr val="accent1"/>
                </a:solidFill>
              </a:ln>
              <a:effectLst/>
            </c:spPr>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10</c:v>
                </c:pt>
                <c:pt idx="1">
                  <c:v>11</c:v>
                </c:pt>
                <c:pt idx="2">
                  <c:v>25</c:v>
                </c:pt>
                <c:pt idx="3">
                  <c:v>16</c:v>
                </c:pt>
              </c:numCache>
            </c:numRef>
          </c:val>
          <c:smooth val="0"/>
        </c:ser>
        <c:ser>
          <c:idx val="1"/>
          <c:order val="1"/>
          <c:tx>
            <c:strRef>
              <c:f>Sheet1!$C$1</c:f>
              <c:strCache>
                <c:ptCount val="1"/>
                <c:pt idx="0">
                  <c:v>Travel Indian subcontinent</c:v>
                </c:pt>
              </c:strCache>
            </c:strRef>
          </c:tx>
          <c:spPr>
            <a:ln w="44450" cap="rnd">
              <a:solidFill>
                <a:schemeClr val="accent2"/>
              </a:solidFill>
              <a:round/>
            </a:ln>
            <a:effectLst/>
          </c:spPr>
          <c:marker>
            <c:symbol val="circle"/>
            <c:size val="5"/>
            <c:spPr>
              <a:solidFill>
                <a:srgbClr val="FFC000"/>
              </a:solidFill>
              <a:ln w="60325">
                <a:solidFill>
                  <a:schemeClr val="accent2"/>
                </a:solidFill>
              </a:ln>
              <a:effectLst/>
            </c:spPr>
          </c:marker>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0</c:v>
                </c:pt>
                <c:pt idx="1">
                  <c:v>6</c:v>
                </c:pt>
                <c:pt idx="2">
                  <c:v>9</c:v>
                </c:pt>
                <c:pt idx="3">
                  <c:v>37</c:v>
                </c:pt>
              </c:numCache>
            </c:numRef>
          </c:val>
          <c:smooth val="0"/>
        </c:ser>
        <c:ser>
          <c:idx val="2"/>
          <c:order val="2"/>
          <c:tx>
            <c:strRef>
              <c:f>Sheet1!$D$1</c:f>
              <c:strCache>
                <c:ptCount val="1"/>
                <c:pt idx="0">
                  <c:v>No out of country risk</c:v>
                </c:pt>
              </c:strCache>
            </c:strRef>
          </c:tx>
          <c:spPr>
            <a:ln w="44450" cap="rnd">
              <a:solidFill>
                <a:srgbClr val="FF0000"/>
              </a:solidFill>
              <a:round/>
            </a:ln>
            <a:effectLst/>
          </c:spPr>
          <c:marker>
            <c:symbol val="circle"/>
            <c:size val="5"/>
            <c:spPr>
              <a:solidFill>
                <a:srgbClr val="FF0000"/>
              </a:solidFill>
              <a:ln w="63500">
                <a:solidFill>
                  <a:srgbClr val="FF0000"/>
                </a:solidFill>
              </a:ln>
              <a:effectLst/>
            </c:spPr>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6</c:v>
                </c:pt>
                <c:pt idx="1">
                  <c:v>13</c:v>
                </c:pt>
                <c:pt idx="2">
                  <c:v>25</c:v>
                </c:pt>
                <c:pt idx="3">
                  <c:v>37</c:v>
                </c:pt>
              </c:numCache>
            </c:numRef>
          </c:val>
          <c:smooth val="0"/>
        </c:ser>
        <c:dLbls>
          <c:showLegendKey val="0"/>
          <c:showVal val="0"/>
          <c:showCatName val="0"/>
          <c:showSerName val="0"/>
          <c:showPercent val="0"/>
          <c:showBubbleSize val="0"/>
        </c:dLbls>
        <c:marker val="1"/>
        <c:smooth val="0"/>
        <c:axId val="106450304"/>
        <c:axId val="106452480"/>
      </c:lineChart>
      <c:catAx>
        <c:axId val="1064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452480"/>
        <c:crosses val="autoZero"/>
        <c:auto val="1"/>
        <c:lblAlgn val="ctr"/>
        <c:lblOffset val="100"/>
        <c:noMultiLvlLbl val="0"/>
      </c:catAx>
      <c:valAx>
        <c:axId val="106452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Number of cases</a:t>
                </a:r>
                <a:endParaRPr lang="en-US" dirty="0"/>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450304"/>
        <c:crosses val="autoZero"/>
        <c:crossBetween val="between"/>
      </c:valAx>
      <c:spPr>
        <a:noFill/>
        <a:ln>
          <a:noFill/>
        </a:ln>
        <a:effectLst/>
      </c:spPr>
    </c:plotArea>
    <c:legend>
      <c:legendPos val="b"/>
      <c:layout>
        <c:manualLayout>
          <c:xMode val="edge"/>
          <c:yMode val="edge"/>
          <c:x val="6.1667617634752182E-2"/>
          <c:y val="5.884305011470034E-2"/>
          <c:w val="0.73199829744388623"/>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txPr>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Results!$S$24:$S$28</c:f>
              <c:strCache>
                <c:ptCount val="5"/>
                <c:pt idx="0">
                  <c:v>KPC</c:v>
                </c:pt>
                <c:pt idx="1">
                  <c:v>VIM</c:v>
                </c:pt>
                <c:pt idx="2">
                  <c:v>NDM</c:v>
                </c:pt>
                <c:pt idx="3">
                  <c:v>NDM + OXA</c:v>
                </c:pt>
                <c:pt idx="4">
                  <c:v>OXA </c:v>
                </c:pt>
              </c:strCache>
            </c:strRef>
          </c:cat>
          <c:val>
            <c:numRef>
              <c:f>Results!$V$24:$V$28</c:f>
              <c:numCache>
                <c:formatCode>0</c:formatCode>
                <c:ptCount val="5"/>
                <c:pt idx="0">
                  <c:v>100</c:v>
                </c:pt>
                <c:pt idx="1">
                  <c:v>100</c:v>
                </c:pt>
                <c:pt idx="2">
                  <c:v>90.476190476190482</c:v>
                </c:pt>
                <c:pt idx="3">
                  <c:v>85</c:v>
                </c:pt>
                <c:pt idx="4">
                  <c:v>74.285714285714292</c:v>
                </c:pt>
              </c:numCache>
            </c:numRef>
          </c:val>
        </c:ser>
        <c:dLbls>
          <c:showLegendKey val="0"/>
          <c:showVal val="0"/>
          <c:showCatName val="0"/>
          <c:showSerName val="0"/>
          <c:showPercent val="0"/>
          <c:showBubbleSize val="0"/>
        </c:dLbls>
        <c:gapWidth val="150"/>
        <c:axId val="119388800"/>
        <c:axId val="119431936"/>
      </c:barChart>
      <c:catAx>
        <c:axId val="119388800"/>
        <c:scaling>
          <c:orientation val="minMax"/>
        </c:scaling>
        <c:delete val="0"/>
        <c:axPos val="b"/>
        <c:title>
          <c:tx>
            <c:rich>
              <a:bodyPr/>
              <a:lstStyle/>
              <a:p>
                <a:pPr>
                  <a:defRPr sz="1800"/>
                </a:pPr>
                <a:r>
                  <a:rPr lang="en-US" sz="1800"/>
                  <a:t>Genes</a:t>
                </a:r>
              </a:p>
            </c:rich>
          </c:tx>
          <c:layout>
            <c:manualLayout>
              <c:xMode val="edge"/>
              <c:yMode val="edge"/>
              <c:x val="0.54367247735776636"/>
              <c:y val="0.93252039484531035"/>
            </c:manualLayout>
          </c:layout>
          <c:overlay val="0"/>
        </c:title>
        <c:numFmt formatCode="General" sourceLinked="0"/>
        <c:majorTickMark val="out"/>
        <c:minorTickMark val="none"/>
        <c:tickLblPos val="nextTo"/>
        <c:txPr>
          <a:bodyPr/>
          <a:lstStyle/>
          <a:p>
            <a:pPr>
              <a:defRPr sz="1800"/>
            </a:pPr>
            <a:endParaRPr lang="en-US"/>
          </a:p>
        </c:txPr>
        <c:crossAx val="119431936"/>
        <c:crosses val="autoZero"/>
        <c:auto val="1"/>
        <c:lblAlgn val="ctr"/>
        <c:lblOffset val="100"/>
        <c:noMultiLvlLbl val="0"/>
      </c:catAx>
      <c:valAx>
        <c:axId val="119431936"/>
        <c:scaling>
          <c:orientation val="minMax"/>
          <c:max val="100"/>
        </c:scaling>
        <c:delete val="0"/>
        <c:axPos val="l"/>
        <c:majorGridlines/>
        <c:title>
          <c:tx>
            <c:rich>
              <a:bodyPr/>
              <a:lstStyle/>
              <a:p>
                <a:pPr>
                  <a:defRPr sz="1800"/>
                </a:pPr>
                <a:r>
                  <a:rPr lang="en-CA" sz="1800" dirty="0"/>
                  <a:t>% of isolates recovered by culture</a:t>
                </a:r>
              </a:p>
            </c:rich>
          </c:tx>
          <c:layout>
            <c:manualLayout>
              <c:xMode val="edge"/>
              <c:yMode val="edge"/>
              <c:x val="0"/>
              <c:y val="4.2980231023375899E-2"/>
            </c:manualLayout>
          </c:layout>
          <c:overlay val="0"/>
        </c:title>
        <c:numFmt formatCode="0" sourceLinked="1"/>
        <c:majorTickMark val="out"/>
        <c:minorTickMark val="none"/>
        <c:tickLblPos val="nextTo"/>
        <c:txPr>
          <a:bodyPr/>
          <a:lstStyle/>
          <a:p>
            <a:pPr>
              <a:defRPr sz="1800"/>
            </a:pPr>
            <a:endParaRPr lang="en-US"/>
          </a:p>
        </c:txPr>
        <c:crossAx val="119388800"/>
        <c:crosses val="autoZero"/>
        <c:crossBetween val="between"/>
        <c:majorUnit val="20"/>
      </c:valAx>
    </c:plotArea>
    <c:plotVisOnly val="1"/>
    <c:dispBlanksAs val="gap"/>
    <c:showDLblsOverMax val="0"/>
  </c:chart>
  <c:txPr>
    <a:bodyPr/>
    <a:lstStyle/>
    <a:p>
      <a:pPr>
        <a:defRPr sz="1400"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99152954631646"/>
          <c:y val="4.7910745850646218E-2"/>
          <c:w val="0.86512822829322145"/>
          <c:h val="0.65087335958005255"/>
        </c:manualLayout>
      </c:layout>
      <c:barChart>
        <c:barDir val="col"/>
        <c:grouping val="clustered"/>
        <c:varyColors val="0"/>
        <c:ser>
          <c:idx val="0"/>
          <c:order val="0"/>
          <c:invertIfNegative val="0"/>
          <c:dLbls>
            <c:dLbl>
              <c:idx val="0"/>
              <c:layout/>
              <c:dLblPos val="ctr"/>
              <c:showLegendKey val="0"/>
              <c:showVal val="1"/>
              <c:showCatName val="0"/>
              <c:showSerName val="0"/>
              <c:showPercent val="0"/>
              <c:showBubbleSize val="0"/>
              <c:extLst>
                <c:ext xmlns:c15="http://schemas.microsoft.com/office/drawing/2012/chart" uri="{CE6537A1-D6FC-4f65-9D91-7224C49458BB}"/>
              </c:extLst>
            </c:dLbl>
            <c:dLbl>
              <c:idx val="1"/>
              <c:layout/>
              <c:dLblPos val="ctr"/>
              <c:showLegendKey val="0"/>
              <c:showVal val="1"/>
              <c:showCatName val="0"/>
              <c:showSerName val="0"/>
              <c:showPercent val="0"/>
              <c:showBubbleSize val="0"/>
              <c:extLst>
                <c:ext xmlns:c15="http://schemas.microsoft.com/office/drawing/2012/chart" uri="{CE6537A1-D6FC-4f65-9D91-7224C49458BB}"/>
              </c:extLst>
            </c:dLbl>
            <c:dLbl>
              <c:idx val="2"/>
              <c:layout/>
              <c:dLblPos val="ctr"/>
              <c:showLegendKey val="0"/>
              <c:showVal val="1"/>
              <c:showCatName val="0"/>
              <c:showSerName val="0"/>
              <c:showPercent val="0"/>
              <c:showBubbleSize val="0"/>
              <c:extLst>
                <c:ext xmlns:c15="http://schemas.microsoft.com/office/drawing/2012/chart" uri="{CE6537A1-D6FC-4f65-9D91-7224C49458BB}"/>
              </c:extLst>
            </c:dLbl>
            <c:dLbl>
              <c:idx val="3"/>
              <c:layout/>
              <c:dLblPos val="ctr"/>
              <c:showLegendKey val="0"/>
              <c:showVal val="1"/>
              <c:showCatName val="0"/>
              <c:showSerName val="0"/>
              <c:showPercent val="0"/>
              <c:showBubbleSize val="0"/>
              <c:extLst>
                <c:ext xmlns:c15="http://schemas.microsoft.com/office/drawing/2012/chart" uri="{CE6537A1-D6FC-4f65-9D91-7224C49458BB}"/>
              </c:extLst>
            </c:dLbl>
            <c:dLbl>
              <c:idx val="4"/>
              <c:layout/>
              <c:dLblPos val="ctr"/>
              <c:showLegendKey val="0"/>
              <c:showVal val="1"/>
              <c:showCatName val="0"/>
              <c:showSerName val="0"/>
              <c:showPercent val="0"/>
              <c:showBubbleSize val="0"/>
              <c:extLst>
                <c:ext xmlns:c15="http://schemas.microsoft.com/office/drawing/2012/chart" uri="{CE6537A1-D6FC-4f65-9D91-7224C49458BB}"/>
              </c:extLst>
            </c:dLbl>
            <c:dLbl>
              <c:idx val="5"/>
              <c:layout/>
              <c:dLblPos val="ctr"/>
              <c:showLegendKey val="0"/>
              <c:showVal val="1"/>
              <c:showCatName val="0"/>
              <c:showSerName val="0"/>
              <c:showPercent val="0"/>
              <c:showBubbleSize val="0"/>
              <c:extLst>
                <c:ext xmlns:c15="http://schemas.microsoft.com/office/drawing/2012/chart" uri="{CE6537A1-D6FC-4f65-9D91-7224C49458BB}"/>
              </c:extLst>
            </c:dLbl>
            <c:dLbl>
              <c:idx val="6"/>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Sheet3!$J$147:$J$153</c:f>
              <c:strCache>
                <c:ptCount val="7"/>
                <c:pt idx="0">
                  <c:v>Urine</c:v>
                </c:pt>
                <c:pt idx="1">
                  <c:v>Groin</c:v>
                </c:pt>
                <c:pt idx="2">
                  <c:v>Rectal</c:v>
                </c:pt>
                <c:pt idx="3">
                  <c:v>Urine or Groin</c:v>
                </c:pt>
                <c:pt idx="4">
                  <c:v>Groin or Rectal</c:v>
                </c:pt>
                <c:pt idx="5">
                  <c:v>Rectal or Urine</c:v>
                </c:pt>
                <c:pt idx="6">
                  <c:v>Urine, Groin and Rectal</c:v>
                </c:pt>
              </c:strCache>
            </c:strRef>
          </c:cat>
          <c:val>
            <c:numRef>
              <c:f>Sheet3!$L$147:$L$153</c:f>
              <c:numCache>
                <c:formatCode>0</c:formatCode>
                <c:ptCount val="7"/>
                <c:pt idx="0">
                  <c:v>64.22764227642277</c:v>
                </c:pt>
                <c:pt idx="1">
                  <c:v>58.536585365853654</c:v>
                </c:pt>
                <c:pt idx="2">
                  <c:v>58.536585365853654</c:v>
                </c:pt>
                <c:pt idx="3">
                  <c:v>86.99186991869918</c:v>
                </c:pt>
                <c:pt idx="4">
                  <c:v>82.113821138211378</c:v>
                </c:pt>
                <c:pt idx="5">
                  <c:v>85.365853658536579</c:v>
                </c:pt>
                <c:pt idx="6">
                  <c:v>24.390243902439025</c:v>
                </c:pt>
              </c:numCache>
            </c:numRef>
          </c:val>
        </c:ser>
        <c:dLbls>
          <c:dLblPos val="ctr"/>
          <c:showLegendKey val="0"/>
          <c:showVal val="1"/>
          <c:showCatName val="0"/>
          <c:showSerName val="0"/>
          <c:showPercent val="0"/>
          <c:showBubbleSize val="0"/>
        </c:dLbls>
        <c:gapWidth val="150"/>
        <c:axId val="142354304"/>
        <c:axId val="142372864"/>
      </c:barChart>
      <c:catAx>
        <c:axId val="142354304"/>
        <c:scaling>
          <c:orientation val="minMax"/>
        </c:scaling>
        <c:delete val="0"/>
        <c:axPos val="b"/>
        <c:title>
          <c:tx>
            <c:rich>
              <a:bodyPr/>
              <a:lstStyle/>
              <a:p>
                <a:pPr>
                  <a:defRPr sz="1800"/>
                </a:pPr>
                <a:r>
                  <a:rPr lang="en-US" sz="1800"/>
                  <a:t>Positive Swab Type</a:t>
                </a:r>
              </a:p>
            </c:rich>
          </c:tx>
          <c:layout>
            <c:manualLayout>
              <c:xMode val="edge"/>
              <c:yMode val="edge"/>
              <c:x val="0.42662464532705369"/>
              <c:y val="0.88472637795275599"/>
            </c:manualLayout>
          </c:layout>
          <c:overlay val="0"/>
        </c:title>
        <c:numFmt formatCode="General" sourceLinked="1"/>
        <c:majorTickMark val="out"/>
        <c:minorTickMark val="none"/>
        <c:tickLblPos val="nextTo"/>
        <c:txPr>
          <a:bodyPr/>
          <a:lstStyle/>
          <a:p>
            <a:pPr>
              <a:defRPr sz="1800" b="1"/>
            </a:pPr>
            <a:endParaRPr lang="en-US"/>
          </a:p>
        </c:txPr>
        <c:crossAx val="142372864"/>
        <c:crosses val="autoZero"/>
        <c:auto val="1"/>
        <c:lblAlgn val="ctr"/>
        <c:lblOffset val="100"/>
        <c:noMultiLvlLbl val="0"/>
      </c:catAx>
      <c:valAx>
        <c:axId val="142372864"/>
        <c:scaling>
          <c:orientation val="minMax"/>
        </c:scaling>
        <c:delete val="0"/>
        <c:axPos val="l"/>
        <c:majorGridlines/>
        <c:title>
          <c:tx>
            <c:rich>
              <a:bodyPr rot="-5400000" vert="horz"/>
              <a:lstStyle/>
              <a:p>
                <a:pPr>
                  <a:defRPr sz="1800"/>
                </a:pPr>
                <a:r>
                  <a:rPr lang="en-US" sz="1800" dirty="0"/>
                  <a:t>% CPE positive sets</a:t>
                </a:r>
              </a:p>
            </c:rich>
          </c:tx>
          <c:layout>
            <c:manualLayout>
              <c:xMode val="edge"/>
              <c:yMode val="edge"/>
              <c:x val="0"/>
              <c:y val="0.19804505686789153"/>
            </c:manualLayout>
          </c:layout>
          <c:overlay val="0"/>
        </c:title>
        <c:numFmt formatCode="0" sourceLinked="1"/>
        <c:majorTickMark val="out"/>
        <c:minorTickMark val="none"/>
        <c:tickLblPos val="nextTo"/>
        <c:txPr>
          <a:bodyPr/>
          <a:lstStyle/>
          <a:p>
            <a:pPr>
              <a:defRPr sz="1800" b="1"/>
            </a:pPr>
            <a:endParaRPr lang="en-US"/>
          </a:p>
        </c:txPr>
        <c:crossAx val="142354304"/>
        <c:crosses val="autoZero"/>
        <c:crossBetween val="between"/>
      </c:valAx>
    </c:plotArea>
    <c:plotVisOnly val="1"/>
    <c:dispBlanksAs val="gap"/>
    <c:showDLblsOverMax val="0"/>
  </c:chart>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0.69074</cdr:x>
      <cdr:y>0.10483</cdr:y>
    </cdr:from>
    <cdr:to>
      <cdr:x>0.98198</cdr:x>
      <cdr:y>0.64921</cdr:y>
    </cdr:to>
    <cdr:sp macro="" textlink="">
      <cdr:nvSpPr>
        <cdr:cNvPr id="2" name="TextBox 1"/>
        <cdr:cNvSpPr txBox="1"/>
      </cdr:nvSpPr>
      <cdr:spPr>
        <a:xfrm xmlns:a="http://schemas.openxmlformats.org/drawingml/2006/main">
          <a:off x="5723191" y="497698"/>
          <a:ext cx="2413103" cy="25845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t>Other:</a:t>
          </a:r>
        </a:p>
        <a:p xmlns:a="http://schemas.openxmlformats.org/drawingml/2006/main">
          <a:r>
            <a:rPr lang="en-US" sz="1800" i="1" dirty="0" smtClean="0"/>
            <a:t>  </a:t>
          </a:r>
          <a:r>
            <a:rPr lang="en-US" sz="1800" i="1" dirty="0" err="1" smtClean="0"/>
            <a:t>Citrobacter</a:t>
          </a:r>
          <a:r>
            <a:rPr lang="en-US" sz="1800" i="1" dirty="0" smtClean="0"/>
            <a:t> spp. (12)</a:t>
          </a:r>
        </a:p>
        <a:p xmlns:a="http://schemas.openxmlformats.org/drawingml/2006/main">
          <a:r>
            <a:rPr lang="en-US" sz="1800" i="1" dirty="0" smtClean="0"/>
            <a:t>  M. </a:t>
          </a:r>
          <a:r>
            <a:rPr lang="en-US" sz="1800" i="1" dirty="0" err="1" smtClean="0"/>
            <a:t>morganii</a:t>
          </a:r>
          <a:r>
            <a:rPr lang="en-US" sz="1800" i="1" dirty="0" smtClean="0"/>
            <a:t> (6)</a:t>
          </a:r>
        </a:p>
        <a:p xmlns:a="http://schemas.openxmlformats.org/drawingml/2006/main">
          <a:r>
            <a:rPr lang="en-US" sz="1800" i="1" dirty="0" smtClean="0"/>
            <a:t>  S. </a:t>
          </a:r>
          <a:r>
            <a:rPr lang="en-US" sz="1800" i="1" dirty="0" err="1"/>
            <a:t>m</a:t>
          </a:r>
          <a:r>
            <a:rPr lang="en-US" sz="1800" i="1" dirty="0" err="1" smtClean="0"/>
            <a:t>arcescens</a:t>
          </a:r>
          <a:r>
            <a:rPr lang="en-US" sz="1800" i="1" dirty="0" smtClean="0"/>
            <a:t> (4; SME)</a:t>
          </a:r>
          <a:endParaRPr lang="en-US" dirty="0" smtClean="0"/>
        </a:p>
        <a:p xmlns:a="http://schemas.openxmlformats.org/drawingml/2006/main">
          <a:r>
            <a:rPr lang="en-US" sz="1800" i="1" dirty="0" smtClean="0"/>
            <a:t>  K. </a:t>
          </a:r>
          <a:r>
            <a:rPr lang="en-US" sz="1800" i="1" dirty="0" err="1"/>
            <a:t>o</a:t>
          </a:r>
          <a:r>
            <a:rPr lang="en-US" sz="1800" i="1" dirty="0" err="1" smtClean="0"/>
            <a:t>xytoca</a:t>
          </a:r>
          <a:r>
            <a:rPr lang="en-US" sz="1800" i="1" dirty="0" smtClean="0"/>
            <a:t> (4; 3KPC)</a:t>
          </a:r>
        </a:p>
        <a:p xmlns:a="http://schemas.openxmlformats.org/drawingml/2006/main">
          <a:r>
            <a:rPr lang="en-US" sz="1800" i="1" dirty="0" smtClean="0"/>
            <a:t>  </a:t>
          </a:r>
          <a:r>
            <a:rPr lang="en-US" sz="1800" i="1" dirty="0" err="1" smtClean="0"/>
            <a:t>Providencia</a:t>
          </a:r>
          <a:r>
            <a:rPr lang="en-US" sz="1800" i="1" dirty="0" smtClean="0"/>
            <a:t> spp. (4)</a:t>
          </a:r>
        </a:p>
        <a:p xmlns:a="http://schemas.openxmlformats.org/drawingml/2006/main">
          <a:r>
            <a:rPr lang="en-US" sz="1800" i="1" dirty="0" smtClean="0"/>
            <a:t>  P. </a:t>
          </a:r>
          <a:r>
            <a:rPr lang="en-US" sz="1800" i="1" dirty="0"/>
            <a:t>m</a:t>
          </a:r>
          <a:r>
            <a:rPr lang="en-US" sz="1800" i="1" dirty="0" smtClean="0"/>
            <a:t>irabilis (3)</a:t>
          </a:r>
        </a:p>
        <a:p xmlns:a="http://schemas.openxmlformats.org/drawingml/2006/main">
          <a:r>
            <a:rPr lang="en-US" sz="1800" i="1" dirty="0" smtClean="0"/>
            <a:t>  </a:t>
          </a:r>
          <a:r>
            <a:rPr lang="en-US" sz="1800" i="1" dirty="0" err="1" smtClean="0"/>
            <a:t>Enterobacter</a:t>
          </a:r>
          <a:r>
            <a:rPr lang="en-US" sz="1800" i="1" dirty="0" smtClean="0"/>
            <a:t> spp. (3)</a:t>
          </a:r>
        </a:p>
      </cdr:txBody>
    </cdr:sp>
  </cdr:relSizeAnchor>
</c:userShapes>
</file>

<file path=ppt/drawings/drawing2.xml><?xml version="1.0" encoding="utf-8"?>
<c:userShapes xmlns:c="http://schemas.openxmlformats.org/drawingml/2006/chart">
  <cdr:relSizeAnchor xmlns:cdr="http://schemas.openxmlformats.org/drawingml/2006/chartDrawing">
    <cdr:from>
      <cdr:x>0.87524</cdr:x>
      <cdr:y>0.43333</cdr:y>
    </cdr:from>
    <cdr:to>
      <cdr:x>0.99992</cdr:x>
      <cdr:y>0.51411</cdr:y>
    </cdr:to>
    <cdr:sp macro="" textlink="">
      <cdr:nvSpPr>
        <cdr:cNvPr id="2" name="TextBox 15"/>
        <cdr:cNvSpPr txBox="1"/>
      </cdr:nvSpPr>
      <cdr:spPr>
        <a:xfrm xmlns:a="http://schemas.openxmlformats.org/drawingml/2006/main">
          <a:off x="7052759" y="1981200"/>
          <a:ext cx="100472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r>
            <a:rPr lang="en-US" sz="1800" b="1" dirty="0" smtClean="0"/>
            <a:t>72/123</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344DE7B-DE9E-445C-BF04-427B0B2EE7FD}" type="datetimeFigureOut">
              <a:rPr lang="en-US" smtClean="0"/>
              <a:t>7/26/2018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84E7EB-72EA-4E74-924A-EEA6A91F82E9}" type="slidenum">
              <a:rPr lang="en-US" smtClean="0"/>
              <a:t>‹#›</a:t>
            </a:fld>
            <a:endParaRPr lang="en-US"/>
          </a:p>
        </p:txBody>
      </p:sp>
    </p:spTree>
    <p:extLst>
      <p:ext uri="{BB962C8B-B14F-4D97-AF65-F5344CB8AC3E}">
        <p14:creationId xmlns:p14="http://schemas.microsoft.com/office/powerpoint/2010/main" val="48839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E85CDB-1294-4652-AB21-D1CC11193DD1}" type="datetimeFigureOut">
              <a:rPr lang="en-US" smtClean="0"/>
              <a:t>7/26/2018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AA2DD5-EF94-4A04-A91F-F0FAE070F7D4}" type="slidenum">
              <a:rPr lang="en-US" smtClean="0"/>
              <a:t>‹#›</a:t>
            </a:fld>
            <a:endParaRPr lang="en-US"/>
          </a:p>
        </p:txBody>
      </p:sp>
    </p:spTree>
    <p:extLst>
      <p:ext uri="{BB962C8B-B14F-4D97-AF65-F5344CB8AC3E}">
        <p14:creationId xmlns:p14="http://schemas.microsoft.com/office/powerpoint/2010/main" val="108357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6790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1800" smtClean="0"/>
              <a:t>If we look closer at the PCR positive index samples, </a:t>
            </a:r>
          </a:p>
          <a:p>
            <a:pPr eaLnBrk="1" hangingPunct="1">
              <a:lnSpc>
                <a:spcPct val="150000"/>
              </a:lnSpc>
              <a:spcBef>
                <a:spcPct val="0"/>
              </a:spcBef>
            </a:pPr>
            <a:endParaRPr lang="en-US" altLang="en-US" sz="1800" smtClean="0"/>
          </a:p>
          <a:p>
            <a:pPr eaLnBrk="1" hangingPunct="1">
              <a:lnSpc>
                <a:spcPct val="150000"/>
              </a:lnSpc>
              <a:spcBef>
                <a:spcPct val="0"/>
              </a:spcBef>
            </a:pPr>
            <a:r>
              <a:rPr lang="en-US" altLang="en-US" sz="1800" smtClean="0"/>
              <a:t>Here is a graph depicting their recovery rate by gene. 100% of KPC and VIM identified were isolated on culture. Whereas the NDM and OXA samples were isolated at lower rates, with OXA being the most difficult to culture at 74% recovery. </a:t>
            </a:r>
          </a:p>
          <a:p>
            <a:pPr eaLnBrk="1" hangingPunct="1">
              <a:lnSpc>
                <a:spcPct val="150000"/>
              </a:lnSpc>
              <a:spcBef>
                <a:spcPct val="0"/>
              </a:spcBef>
            </a:pPr>
            <a:endParaRPr lang="en-US" altLang="en-US" sz="1800" smtClean="0"/>
          </a:p>
          <a:p>
            <a:pPr eaLnBrk="1" hangingPunct="1">
              <a:lnSpc>
                <a:spcPct val="150000"/>
              </a:lnSpc>
              <a:spcBef>
                <a:spcPct val="0"/>
              </a:spcBef>
            </a:pPr>
            <a:r>
              <a:rPr lang="en-US" altLang="en-US" sz="1800" smtClean="0"/>
              <a:t>For us, PCR significant increased sensitivity of detection of CPE, particularly for environmental surfaces and difficult to culture genes. </a:t>
            </a:r>
          </a:p>
          <a:p>
            <a:pPr eaLnBrk="1" hangingPunct="1">
              <a:lnSpc>
                <a:spcPct val="150000"/>
              </a:lnSpc>
              <a:spcBef>
                <a:spcPct val="0"/>
              </a:spcBef>
            </a:pPr>
            <a:endParaRPr lang="en-US" altLang="en-US" sz="1800" smtClean="0"/>
          </a:p>
          <a:p>
            <a:pPr eaLnBrk="1" hangingPunct="1">
              <a:lnSpc>
                <a:spcPct val="150000"/>
              </a:lnSpc>
              <a:spcBef>
                <a:spcPct val="0"/>
              </a:spcBef>
            </a:pPr>
            <a:r>
              <a:rPr lang="en-US" altLang="en-US" sz="1800" smtClean="0"/>
              <a:t>We are currently working on improving our yield in culture, which Aimee will tell you more about:</a:t>
            </a:r>
          </a:p>
          <a:p>
            <a:pPr eaLnBrk="1" hangingPunct="1">
              <a:lnSpc>
                <a:spcPct val="150000"/>
              </a:lnSpc>
              <a:spcBef>
                <a:spcPct val="0"/>
              </a:spcBef>
            </a:pPr>
            <a:endParaRPr lang="en-US" altLang="en-US" sz="1800" smtClean="0"/>
          </a:p>
          <a:p>
            <a:pPr eaLnBrk="1" hangingPunct="1">
              <a:lnSpc>
                <a:spcPct val="150000"/>
              </a:lnSpc>
              <a:spcBef>
                <a:spcPct val="0"/>
              </a:spcBef>
            </a:pPr>
            <a:endParaRPr lang="en-US" altLang="en-US" sz="1800" smtClean="0"/>
          </a:p>
          <a:p>
            <a:pPr eaLnBrk="1" hangingPunct="1">
              <a:lnSpc>
                <a:spcPct val="150000"/>
              </a:lnSpc>
              <a:spcBef>
                <a:spcPct val="0"/>
              </a:spcBef>
            </a:pPr>
            <a:endParaRPr lang="en-US" altLang="en-US" sz="1800" smtClean="0"/>
          </a:p>
          <a:p>
            <a:pPr eaLnBrk="1" hangingPunct="1">
              <a:lnSpc>
                <a:spcPct val="150000"/>
              </a:lnSpc>
              <a:spcBef>
                <a:spcPct val="0"/>
              </a:spcBef>
            </a:pPr>
            <a:endParaRPr lang="en-US" altLang="en-US" sz="1800" smtClean="0"/>
          </a:p>
          <a:p>
            <a:pPr eaLnBrk="1" hangingPunct="1">
              <a:lnSpc>
                <a:spcPct val="150000"/>
              </a:lnSpc>
              <a:spcBef>
                <a:spcPct val="0"/>
              </a:spcBef>
            </a:pPr>
            <a:r>
              <a:rPr lang="en-US" altLang="en-US" sz="1800" smtClean="0"/>
              <a:t>Isolates missing on culture:</a:t>
            </a:r>
          </a:p>
          <a:p>
            <a:pPr lvl="1" eaLnBrk="1" hangingPunct="1">
              <a:lnSpc>
                <a:spcPct val="150000"/>
              </a:lnSpc>
              <a:spcBef>
                <a:spcPct val="0"/>
              </a:spcBef>
              <a:buFont typeface="Wingdings" panose="05000000000000000000" pitchFamily="2" charset="2"/>
              <a:buChar char="Ø"/>
            </a:pPr>
            <a:r>
              <a:rPr lang="en-US" altLang="en-US" sz="1800" smtClean="0"/>
              <a:t>Mostly OXAs – more likely to be weak carbapenamases</a:t>
            </a:r>
          </a:p>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A07463-7789-4DC1-BFE6-71B8BA2A4BA1}" type="slidenum">
              <a:rPr lang="en-US" altLang="en-US"/>
              <a:pPr/>
              <a:t>34</a:t>
            </a:fld>
            <a:endParaRPr lang="en-US" altLang="en-US"/>
          </a:p>
        </p:txBody>
      </p:sp>
    </p:spTree>
    <p:extLst>
      <p:ext uri="{BB962C8B-B14F-4D97-AF65-F5344CB8AC3E}">
        <p14:creationId xmlns:p14="http://schemas.microsoft.com/office/powerpoint/2010/main" val="233803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figure shows the positivity rate of urine, groin and rectal samples tested as individual samples compared to the positivity rate when tested as pairs</a:t>
            </a:r>
            <a:r>
              <a:rPr lang="en-US" altLang="en-US" smtClean="0">
                <a:solidFill>
                  <a:srgbClr val="FF0000"/>
                </a:solidFill>
              </a:rPr>
              <a:t>, </a:t>
            </a:r>
            <a:r>
              <a:rPr lang="en-US" altLang="en-US" b="1" smtClean="0">
                <a:solidFill>
                  <a:srgbClr val="FF0000"/>
                </a:solidFill>
              </a:rPr>
              <a:t>compared to the gold standard of all three samples being positive</a:t>
            </a:r>
          </a:p>
          <a:p>
            <a:endParaRPr lang="en-US" altLang="en-US" smtClean="0"/>
          </a:p>
          <a:p>
            <a:r>
              <a:rPr lang="en-US" altLang="en-US" smtClean="0"/>
              <a:t>Of the 303 sets of samples which have been collected so far, 123 have at least one positive anatomical site.  Of these positives, all three anatomical sites have a similar positivity rate of around 60%, indicating that all three sites </a:t>
            </a:r>
            <a:r>
              <a:rPr lang="en-US" altLang="en-US" smtClean="0">
                <a:ea typeface="MS PGothic" panose="020B0600070205080204" pitchFamily="34" charset="-128"/>
              </a:rPr>
              <a:t>have comparable levels of sensitivity for CPE detection.</a:t>
            </a:r>
          </a:p>
          <a:p>
            <a:endParaRPr lang="en-US" altLang="en-US" smtClean="0">
              <a:ea typeface="MS PGothic" panose="020B0600070205080204" pitchFamily="34" charset="-128"/>
            </a:endParaRPr>
          </a:p>
          <a:p>
            <a:r>
              <a:rPr lang="en-US" altLang="en-US" smtClean="0">
                <a:ea typeface="MS PGothic" panose="020B0600070205080204" pitchFamily="34" charset="-128"/>
              </a:rPr>
              <a:t>However, if you test any combination of the anatomical sites in pairs, the % positive rate increases to over 80%.  </a:t>
            </a:r>
            <a:endParaRPr lang="en-US" altLang="en-US" smtClean="0"/>
          </a:p>
          <a:p>
            <a:endParaRPr lang="en-US" altLang="en-US" smtClean="0"/>
          </a:p>
          <a:p>
            <a:r>
              <a:rPr lang="en-US" altLang="en-US" smtClean="0"/>
              <a:t>And only 24% of the 123 sets were positive in all three anatomical sites, which means only these 24% would be positive regardless of which single site was tested.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03F8BD-D2B3-40ED-B205-515A9F7F1E87}" type="slidenum">
              <a:rPr lang="en-US" altLang="en-US"/>
              <a:pPr/>
              <a:t>35</a:t>
            </a:fld>
            <a:endParaRPr lang="en-US" altLang="en-US"/>
          </a:p>
        </p:txBody>
      </p:sp>
    </p:spTree>
    <p:extLst>
      <p:ext uri="{BB962C8B-B14F-4D97-AF65-F5344CB8AC3E}">
        <p14:creationId xmlns:p14="http://schemas.microsoft.com/office/powerpoint/2010/main" val="81018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Collection/Processing:</a:t>
            </a:r>
          </a:p>
          <a:p>
            <a:r>
              <a:rPr lang="en-US" baseline="0" dirty="0" smtClean="0"/>
              <a:t>-A sterile cotton swab was inserted as far into the tailpiece as possible and all sides of the tailpiece were swabbed vigorously (the tailpiece is the part just below the drain cover). Swabs were then placed in BHI broth and and transported to the microbiology lab where they were incubated overnight at 37 degrees, then planted onto a </a:t>
            </a:r>
            <a:r>
              <a:rPr lang="en-US" baseline="0" dirty="0" err="1" smtClean="0"/>
              <a:t>MacConkey</a:t>
            </a:r>
            <a:r>
              <a:rPr lang="en-US" baseline="0" dirty="0" smtClean="0"/>
              <a:t> with </a:t>
            </a:r>
            <a:r>
              <a:rPr lang="en-US" baseline="0" dirty="0" err="1" smtClean="0"/>
              <a:t>cefpodoxime</a:t>
            </a:r>
            <a:r>
              <a:rPr lang="en-US" baseline="0" dirty="0" smtClean="0"/>
              <a:t> and </a:t>
            </a:r>
            <a:r>
              <a:rPr lang="en-US" baseline="0" dirty="0" err="1" smtClean="0"/>
              <a:t>MacConkey</a:t>
            </a:r>
            <a:r>
              <a:rPr lang="en-US" baseline="0" dirty="0" smtClean="0"/>
              <a:t> with </a:t>
            </a:r>
            <a:r>
              <a:rPr lang="en-US" baseline="0" dirty="0" err="1" smtClean="0"/>
              <a:t>meropenem</a:t>
            </a:r>
            <a:r>
              <a:rPr lang="en-US" baseline="0" dirty="0" smtClean="0"/>
              <a:t> </a:t>
            </a:r>
            <a:r>
              <a:rPr lang="en-US" baseline="0" dirty="0" err="1" smtClean="0"/>
              <a:t>biplate</a:t>
            </a:r>
            <a:r>
              <a:rPr lang="en-US" baseline="0" dirty="0" smtClean="0"/>
              <a:t>. Eventually oxidase negative, </a:t>
            </a:r>
            <a:r>
              <a:rPr lang="en-US" baseline="0" dirty="0" err="1" smtClean="0"/>
              <a:t>meropenem</a:t>
            </a:r>
            <a:r>
              <a:rPr lang="en-US" baseline="0" dirty="0" smtClean="0"/>
              <a:t> resistant, Beta </a:t>
            </a:r>
            <a:r>
              <a:rPr lang="en-US" baseline="0" dirty="0" err="1" smtClean="0"/>
              <a:t>carba</a:t>
            </a:r>
            <a:r>
              <a:rPr lang="en-US" baseline="0" dirty="0" smtClean="0"/>
              <a:t> positive </a:t>
            </a:r>
            <a:r>
              <a:rPr lang="en-US" i="1" baseline="0" dirty="0" err="1" smtClean="0"/>
              <a:t>Enterobacteriaceae</a:t>
            </a:r>
            <a:r>
              <a:rPr lang="en-US" baseline="0" dirty="0" smtClean="0"/>
              <a:t> were sent to the NML to have their </a:t>
            </a:r>
            <a:r>
              <a:rPr lang="en-US" baseline="0" dirty="0" err="1" smtClean="0"/>
              <a:t>carbapenemase</a:t>
            </a:r>
            <a:r>
              <a:rPr lang="en-US" baseline="0" dirty="0" smtClean="0"/>
              <a:t> gene identified by PCR.</a:t>
            </a:r>
          </a:p>
          <a:p>
            <a:endParaRPr lang="en-US" baseline="0" dirty="0" smtClean="0"/>
          </a:p>
          <a:p>
            <a:r>
              <a:rPr lang="en-US" baseline="0" dirty="0" smtClean="0"/>
              <a:t>PFGE Comparison:</a:t>
            </a:r>
          </a:p>
          <a:p>
            <a:r>
              <a:rPr lang="en-US" baseline="0" dirty="0" smtClean="0"/>
              <a:t>-Once we had a bunch of drain CPE isolates, we compared some of them to patient CPE isolates using PFGE</a:t>
            </a:r>
          </a:p>
          <a:p>
            <a:endParaRPr lang="en-US" dirty="0" smtClean="0"/>
          </a:p>
        </p:txBody>
      </p:sp>
      <p:sp>
        <p:nvSpPr>
          <p:cNvPr id="4" name="Slide Number Placeholder 3"/>
          <p:cNvSpPr>
            <a:spLocks noGrp="1"/>
          </p:cNvSpPr>
          <p:nvPr>
            <p:ph type="sldNum" sz="quarter" idx="10"/>
          </p:nvPr>
        </p:nvSpPr>
        <p:spPr/>
        <p:txBody>
          <a:bodyPr/>
          <a:lstStyle/>
          <a:p>
            <a:fld id="{DB559BF4-B1F2-084D-8797-9E1D3C3D5D80}" type="slidenum">
              <a:rPr lang="en-US" smtClean="0"/>
              <a:t>37</a:t>
            </a:fld>
            <a:endParaRPr lang="en-US"/>
          </a:p>
        </p:txBody>
      </p:sp>
    </p:spTree>
    <p:extLst>
      <p:ext uri="{BB962C8B-B14F-4D97-AF65-F5344CB8AC3E}">
        <p14:creationId xmlns:p14="http://schemas.microsoft.com/office/powerpoint/2010/main" val="266151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We’ve completed the drain cultures at all hospitals enrolled.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Table shows details on the types of drains that were CPE+ (so whether they were drains from hand hygiene sinks, bathroom sinks, or showers) as well as the number of hospital rooms affected – so 43 of the 54 CPE+ drains were in 40 patient rooms (or in other words, 8% of patient rooms exposed had 1 or more CPE+ drains), and 11 of the 54 CPE+ drains were in 10 communal shower rooms (or in </a:t>
            </a:r>
            <a:r>
              <a:rPr lang="en-US" baseline="0" dirty="0" err="1" smtClean="0"/>
              <a:t>otherwords</a:t>
            </a:r>
            <a:r>
              <a:rPr lang="en-US" baseline="0" dirty="0" smtClean="0"/>
              <a:t>, 14% of communal shower rooms exposed had 1 or more CPE+ drains).  </a:t>
            </a:r>
            <a:endParaRPr lang="en-US" dirty="0"/>
          </a:p>
        </p:txBody>
      </p:sp>
      <p:sp>
        <p:nvSpPr>
          <p:cNvPr id="4" name="Slide Number Placeholder 3"/>
          <p:cNvSpPr>
            <a:spLocks noGrp="1"/>
          </p:cNvSpPr>
          <p:nvPr>
            <p:ph type="sldNum" sz="quarter" idx="10"/>
          </p:nvPr>
        </p:nvSpPr>
        <p:spPr/>
        <p:txBody>
          <a:bodyPr/>
          <a:lstStyle/>
          <a:p>
            <a:fld id="{DB559BF4-B1F2-084D-8797-9E1D3C3D5D80}" type="slidenum">
              <a:rPr lang="en-US" smtClean="0"/>
              <a:t>38</a:t>
            </a:fld>
            <a:endParaRPr lang="en-US"/>
          </a:p>
        </p:txBody>
      </p:sp>
    </p:spTree>
    <p:extLst>
      <p:ext uri="{BB962C8B-B14F-4D97-AF65-F5344CB8AC3E}">
        <p14:creationId xmlns:p14="http://schemas.microsoft.com/office/powerpoint/2010/main" val="308345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p:txBody>
          <a:bodyPr/>
          <a:lstStyle>
            <a:lvl1pPr>
              <a:defRPr/>
            </a:lvl1pPr>
          </a:lstStyle>
          <a:p>
            <a:pPr>
              <a:defRPr/>
            </a:pPr>
            <a:endParaRPr lang="en-CA"/>
          </a:p>
        </p:txBody>
      </p:sp>
      <p:sp>
        <p:nvSpPr>
          <p:cNvPr id="5" name="Rectangle 5"/>
          <p:cNvSpPr>
            <a:spLocks noGrp="1" noChangeArrowheads="1"/>
          </p:cNvSpPr>
          <p:nvPr>
            <p:ph type="sldNum" sz="quarter" idx="11"/>
          </p:nvPr>
        </p:nvSpPr>
        <p:spPr/>
        <p:txBody>
          <a:bodyPr/>
          <a:lstStyle>
            <a:lvl1pPr>
              <a:defRPr/>
            </a:lvl1pPr>
          </a:lstStyle>
          <a:p>
            <a:fld id="{6A38BD42-F92C-45FD-ABAA-80DE9A9A2038}" type="slidenum">
              <a:rPr lang="en-CA" altLang="en-US"/>
              <a:pPr/>
              <a:t>‹#›</a:t>
            </a:fld>
            <a:endParaRPr lang="en-CA" altLang="en-US"/>
          </a:p>
        </p:txBody>
      </p:sp>
    </p:spTree>
    <p:extLst>
      <p:ext uri="{BB962C8B-B14F-4D97-AF65-F5344CB8AC3E}">
        <p14:creationId xmlns:p14="http://schemas.microsoft.com/office/powerpoint/2010/main" val="388984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a:defRPr/>
            </a:lvl1pPr>
          </a:lstStyle>
          <a:p>
            <a:pPr>
              <a:defRPr/>
            </a:pPr>
            <a:endParaRPr lang="en-CA"/>
          </a:p>
        </p:txBody>
      </p:sp>
      <p:sp>
        <p:nvSpPr>
          <p:cNvPr id="5" name="Rectangle 5"/>
          <p:cNvSpPr>
            <a:spLocks noGrp="1" noChangeArrowheads="1"/>
          </p:cNvSpPr>
          <p:nvPr>
            <p:ph type="sldNum" sz="quarter" idx="11"/>
          </p:nvPr>
        </p:nvSpPr>
        <p:spPr/>
        <p:txBody>
          <a:bodyPr/>
          <a:lstStyle>
            <a:lvl1pPr>
              <a:defRPr/>
            </a:lvl1pPr>
          </a:lstStyle>
          <a:p>
            <a:fld id="{B48C4A83-CC8A-4C7D-B1DF-921E88ABE678}" type="slidenum">
              <a:rPr lang="en-CA" altLang="en-US"/>
              <a:pPr/>
              <a:t>‹#›</a:t>
            </a:fld>
            <a:endParaRPr lang="en-CA" altLang="en-US"/>
          </a:p>
        </p:txBody>
      </p:sp>
    </p:spTree>
    <p:extLst>
      <p:ext uri="{BB962C8B-B14F-4D97-AF65-F5344CB8AC3E}">
        <p14:creationId xmlns:p14="http://schemas.microsoft.com/office/powerpoint/2010/main" val="275468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a:defRPr/>
            </a:lvl1pPr>
          </a:lstStyle>
          <a:p>
            <a:pPr>
              <a:defRPr/>
            </a:pPr>
            <a:endParaRPr lang="en-CA"/>
          </a:p>
        </p:txBody>
      </p:sp>
      <p:sp>
        <p:nvSpPr>
          <p:cNvPr id="5" name="Rectangle 5"/>
          <p:cNvSpPr>
            <a:spLocks noGrp="1" noChangeArrowheads="1"/>
          </p:cNvSpPr>
          <p:nvPr>
            <p:ph type="sldNum" sz="quarter" idx="11"/>
          </p:nvPr>
        </p:nvSpPr>
        <p:spPr/>
        <p:txBody>
          <a:bodyPr/>
          <a:lstStyle>
            <a:lvl1pPr>
              <a:defRPr/>
            </a:lvl1pPr>
          </a:lstStyle>
          <a:p>
            <a:fld id="{BB812C20-4652-4413-8BD8-F89DA7324E00}" type="slidenum">
              <a:rPr lang="en-CA" altLang="en-US"/>
              <a:pPr/>
              <a:t>‹#›</a:t>
            </a:fld>
            <a:endParaRPr lang="en-CA" altLang="en-US"/>
          </a:p>
        </p:txBody>
      </p:sp>
    </p:spTree>
    <p:extLst>
      <p:ext uri="{BB962C8B-B14F-4D97-AF65-F5344CB8AC3E}">
        <p14:creationId xmlns:p14="http://schemas.microsoft.com/office/powerpoint/2010/main" val="2178363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7C7792-48B7-4D6A-B277-101B670F4D5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47539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7C7792-48B7-4D6A-B277-101B670F4D5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199544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C7792-48B7-4D6A-B277-101B670F4D5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1540694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7C7792-48B7-4D6A-B277-101B670F4D5D}"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1254467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7C7792-48B7-4D6A-B277-101B670F4D5D}"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368151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7C7792-48B7-4D6A-B277-101B670F4D5D}"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353325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C7792-48B7-4D6A-B277-101B670F4D5D}"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3894040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C7792-48B7-4D6A-B277-101B670F4D5D}"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400749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a:defRPr/>
            </a:lvl1pPr>
          </a:lstStyle>
          <a:p>
            <a:pPr>
              <a:defRPr/>
            </a:pPr>
            <a:endParaRPr lang="en-CA"/>
          </a:p>
        </p:txBody>
      </p:sp>
      <p:sp>
        <p:nvSpPr>
          <p:cNvPr id="5" name="Rectangle 5"/>
          <p:cNvSpPr>
            <a:spLocks noGrp="1" noChangeArrowheads="1"/>
          </p:cNvSpPr>
          <p:nvPr>
            <p:ph type="sldNum" sz="quarter" idx="11"/>
          </p:nvPr>
        </p:nvSpPr>
        <p:spPr/>
        <p:txBody>
          <a:bodyPr/>
          <a:lstStyle>
            <a:lvl1pPr>
              <a:defRPr/>
            </a:lvl1pPr>
          </a:lstStyle>
          <a:p>
            <a:fld id="{6CA3D6C6-9D0F-4501-AA52-B8094348341B}" type="slidenum">
              <a:rPr lang="en-CA" altLang="en-US"/>
              <a:pPr/>
              <a:t>‹#›</a:t>
            </a:fld>
            <a:endParaRPr lang="en-CA" altLang="en-US"/>
          </a:p>
        </p:txBody>
      </p:sp>
    </p:spTree>
    <p:extLst>
      <p:ext uri="{BB962C8B-B14F-4D97-AF65-F5344CB8AC3E}">
        <p14:creationId xmlns:p14="http://schemas.microsoft.com/office/powerpoint/2010/main" val="663411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C7792-48B7-4D6A-B277-101B670F4D5D}"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2829921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7C7792-48B7-4D6A-B277-101B670F4D5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418018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7C7792-48B7-4D6A-B277-101B670F4D5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C54A-294F-4417-82FE-01AB900BB932}" type="slidenum">
              <a:rPr lang="en-US" smtClean="0"/>
              <a:t>‹#›</a:t>
            </a:fld>
            <a:endParaRPr lang="en-US"/>
          </a:p>
        </p:txBody>
      </p:sp>
    </p:spTree>
    <p:extLst>
      <p:ext uri="{BB962C8B-B14F-4D97-AF65-F5344CB8AC3E}">
        <p14:creationId xmlns:p14="http://schemas.microsoft.com/office/powerpoint/2010/main" val="3140468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129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319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238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445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783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21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68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endParaRPr lang="en-CA"/>
          </a:p>
        </p:txBody>
      </p:sp>
      <p:sp>
        <p:nvSpPr>
          <p:cNvPr id="5" name="Rectangle 5"/>
          <p:cNvSpPr>
            <a:spLocks noGrp="1" noChangeArrowheads="1"/>
          </p:cNvSpPr>
          <p:nvPr>
            <p:ph type="sldNum" sz="quarter" idx="11"/>
          </p:nvPr>
        </p:nvSpPr>
        <p:spPr/>
        <p:txBody>
          <a:bodyPr/>
          <a:lstStyle>
            <a:lvl1pPr>
              <a:defRPr/>
            </a:lvl1pPr>
          </a:lstStyle>
          <a:p>
            <a:fld id="{F929CC94-1B19-4B6F-8EDF-14733B964FDA}" type="slidenum">
              <a:rPr lang="en-CA" altLang="en-US"/>
              <a:pPr/>
              <a:t>‹#›</a:t>
            </a:fld>
            <a:endParaRPr lang="en-CA" altLang="en-US"/>
          </a:p>
        </p:txBody>
      </p:sp>
    </p:spTree>
    <p:extLst>
      <p:ext uri="{BB962C8B-B14F-4D97-AF65-F5344CB8AC3E}">
        <p14:creationId xmlns:p14="http://schemas.microsoft.com/office/powerpoint/2010/main" val="3270438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992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884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827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56C78-AA85-FC4E-93AB-D94300D49F9A}"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CA5A76-24B6-E84F-8C7C-3308350F93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08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endParaRPr lang="en-CA"/>
          </a:p>
        </p:txBody>
      </p:sp>
      <p:sp>
        <p:nvSpPr>
          <p:cNvPr id="6" name="Rectangle 5"/>
          <p:cNvSpPr>
            <a:spLocks noGrp="1" noChangeArrowheads="1"/>
          </p:cNvSpPr>
          <p:nvPr>
            <p:ph type="sldNum" sz="quarter" idx="11"/>
          </p:nvPr>
        </p:nvSpPr>
        <p:spPr/>
        <p:txBody>
          <a:bodyPr/>
          <a:lstStyle>
            <a:lvl1pPr>
              <a:defRPr/>
            </a:lvl1pPr>
          </a:lstStyle>
          <a:p>
            <a:fld id="{75205F0F-02BE-4891-8937-8FF8D4E471F8}" type="slidenum">
              <a:rPr lang="en-CA" altLang="en-US"/>
              <a:pPr/>
              <a:t>‹#›</a:t>
            </a:fld>
            <a:endParaRPr lang="en-CA" altLang="en-US"/>
          </a:p>
        </p:txBody>
      </p:sp>
    </p:spTree>
    <p:extLst>
      <p:ext uri="{BB962C8B-B14F-4D97-AF65-F5344CB8AC3E}">
        <p14:creationId xmlns:p14="http://schemas.microsoft.com/office/powerpoint/2010/main" val="25545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p:txBody>
          <a:bodyPr/>
          <a:lstStyle>
            <a:lvl1pPr>
              <a:defRPr/>
            </a:lvl1pPr>
          </a:lstStyle>
          <a:p>
            <a:pPr>
              <a:defRPr/>
            </a:pPr>
            <a:endParaRPr lang="en-CA"/>
          </a:p>
        </p:txBody>
      </p:sp>
      <p:sp>
        <p:nvSpPr>
          <p:cNvPr id="8" name="Rectangle 5"/>
          <p:cNvSpPr>
            <a:spLocks noGrp="1" noChangeArrowheads="1"/>
          </p:cNvSpPr>
          <p:nvPr>
            <p:ph type="sldNum" sz="quarter" idx="11"/>
          </p:nvPr>
        </p:nvSpPr>
        <p:spPr/>
        <p:txBody>
          <a:bodyPr/>
          <a:lstStyle>
            <a:lvl1pPr>
              <a:defRPr/>
            </a:lvl1pPr>
          </a:lstStyle>
          <a:p>
            <a:fld id="{B57E224D-FC54-41D7-91E5-6AC0AD4D51C9}" type="slidenum">
              <a:rPr lang="en-CA" altLang="en-US"/>
              <a:pPr/>
              <a:t>‹#›</a:t>
            </a:fld>
            <a:endParaRPr lang="en-CA" altLang="en-US"/>
          </a:p>
        </p:txBody>
      </p:sp>
    </p:spTree>
    <p:extLst>
      <p:ext uri="{BB962C8B-B14F-4D97-AF65-F5344CB8AC3E}">
        <p14:creationId xmlns:p14="http://schemas.microsoft.com/office/powerpoint/2010/main" val="287245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p:txBody>
          <a:bodyPr/>
          <a:lstStyle>
            <a:lvl1pPr>
              <a:defRPr/>
            </a:lvl1pPr>
          </a:lstStyle>
          <a:p>
            <a:pPr>
              <a:defRPr/>
            </a:pPr>
            <a:endParaRPr lang="en-CA"/>
          </a:p>
        </p:txBody>
      </p:sp>
      <p:sp>
        <p:nvSpPr>
          <p:cNvPr id="4" name="Rectangle 5"/>
          <p:cNvSpPr>
            <a:spLocks noGrp="1" noChangeArrowheads="1"/>
          </p:cNvSpPr>
          <p:nvPr>
            <p:ph type="sldNum" sz="quarter" idx="11"/>
          </p:nvPr>
        </p:nvSpPr>
        <p:spPr/>
        <p:txBody>
          <a:bodyPr/>
          <a:lstStyle>
            <a:lvl1pPr>
              <a:defRPr/>
            </a:lvl1pPr>
          </a:lstStyle>
          <a:p>
            <a:fld id="{275421D2-6B9F-48F7-830F-8553D087D4F1}" type="slidenum">
              <a:rPr lang="en-CA" altLang="en-US"/>
              <a:pPr/>
              <a:t>‹#›</a:t>
            </a:fld>
            <a:endParaRPr lang="en-CA" altLang="en-US"/>
          </a:p>
        </p:txBody>
      </p:sp>
    </p:spTree>
    <p:extLst>
      <p:ext uri="{BB962C8B-B14F-4D97-AF65-F5344CB8AC3E}">
        <p14:creationId xmlns:p14="http://schemas.microsoft.com/office/powerpoint/2010/main" val="360623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CA"/>
          </a:p>
        </p:txBody>
      </p:sp>
      <p:sp>
        <p:nvSpPr>
          <p:cNvPr id="3" name="Rectangle 5"/>
          <p:cNvSpPr>
            <a:spLocks noGrp="1" noChangeArrowheads="1"/>
          </p:cNvSpPr>
          <p:nvPr>
            <p:ph type="sldNum" sz="quarter" idx="11"/>
          </p:nvPr>
        </p:nvSpPr>
        <p:spPr/>
        <p:txBody>
          <a:bodyPr/>
          <a:lstStyle>
            <a:lvl1pPr>
              <a:defRPr/>
            </a:lvl1pPr>
          </a:lstStyle>
          <a:p>
            <a:fld id="{51F23A9D-6068-4C0B-B9C1-4E1A2C907B2E}" type="slidenum">
              <a:rPr lang="en-CA" altLang="en-US"/>
              <a:pPr/>
              <a:t>‹#›</a:t>
            </a:fld>
            <a:endParaRPr lang="en-CA" altLang="en-US"/>
          </a:p>
        </p:txBody>
      </p:sp>
    </p:spTree>
    <p:extLst>
      <p:ext uri="{BB962C8B-B14F-4D97-AF65-F5344CB8AC3E}">
        <p14:creationId xmlns:p14="http://schemas.microsoft.com/office/powerpoint/2010/main" val="370657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CA"/>
          </a:p>
        </p:txBody>
      </p:sp>
      <p:sp>
        <p:nvSpPr>
          <p:cNvPr id="6" name="Rectangle 5"/>
          <p:cNvSpPr>
            <a:spLocks noGrp="1" noChangeArrowheads="1"/>
          </p:cNvSpPr>
          <p:nvPr>
            <p:ph type="sldNum" sz="quarter" idx="11"/>
          </p:nvPr>
        </p:nvSpPr>
        <p:spPr/>
        <p:txBody>
          <a:bodyPr/>
          <a:lstStyle>
            <a:lvl1pPr>
              <a:defRPr/>
            </a:lvl1pPr>
          </a:lstStyle>
          <a:p>
            <a:fld id="{F1116BB8-18B7-4FAC-9EDC-2BD448E1E054}" type="slidenum">
              <a:rPr lang="en-CA" altLang="en-US"/>
              <a:pPr/>
              <a:t>‹#›</a:t>
            </a:fld>
            <a:endParaRPr lang="en-CA" altLang="en-US"/>
          </a:p>
        </p:txBody>
      </p:sp>
    </p:spTree>
    <p:extLst>
      <p:ext uri="{BB962C8B-B14F-4D97-AF65-F5344CB8AC3E}">
        <p14:creationId xmlns:p14="http://schemas.microsoft.com/office/powerpoint/2010/main" val="175314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CA"/>
          </a:p>
        </p:txBody>
      </p:sp>
      <p:sp>
        <p:nvSpPr>
          <p:cNvPr id="6" name="Rectangle 5"/>
          <p:cNvSpPr>
            <a:spLocks noGrp="1" noChangeArrowheads="1"/>
          </p:cNvSpPr>
          <p:nvPr>
            <p:ph type="sldNum" sz="quarter" idx="11"/>
          </p:nvPr>
        </p:nvSpPr>
        <p:spPr/>
        <p:txBody>
          <a:bodyPr/>
          <a:lstStyle>
            <a:lvl1pPr>
              <a:defRPr/>
            </a:lvl1pPr>
          </a:lstStyle>
          <a:p>
            <a:fld id="{201AF634-E15E-40DC-9DB6-D9303B24100F}" type="slidenum">
              <a:rPr lang="en-CA" altLang="en-US"/>
              <a:pPr/>
              <a:t>‹#›</a:t>
            </a:fld>
            <a:endParaRPr lang="en-CA" altLang="en-US"/>
          </a:p>
        </p:txBody>
      </p:sp>
    </p:spTree>
    <p:extLst>
      <p:ext uri="{BB962C8B-B14F-4D97-AF65-F5344CB8AC3E}">
        <p14:creationId xmlns:p14="http://schemas.microsoft.com/office/powerpoint/2010/main" val="427843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5943600"/>
            <a:ext cx="91440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US" altLang="en-US" sz="1800" smtClean="0">
              <a:solidFill>
                <a:srgbClr val="FFFFFF"/>
              </a:solidFill>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3"/>
          <p:cNvSpPr>
            <a:spLocks noGrp="1" noChangeArrowheads="1"/>
          </p:cNvSpPr>
          <p:nvPr>
            <p:ph type="body" idx="1"/>
          </p:nvPr>
        </p:nvSpPr>
        <p:spPr bwMode="auto">
          <a:xfrm>
            <a:off x="457200" y="16002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37220" name="Rectangle 4"/>
          <p:cNvSpPr>
            <a:spLocks noGrp="1" noChangeArrowheads="1"/>
          </p:cNvSpPr>
          <p:nvPr>
            <p:ph type="ftr" sz="quarter" idx="3"/>
          </p:nvPr>
        </p:nvSpPr>
        <p:spPr bwMode="auto">
          <a:xfrm>
            <a:off x="3124200" y="61722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72B61"/>
                </a:solidFill>
                <a:latin typeface="+mn-lt"/>
              </a:defRPr>
            </a:lvl1pPr>
          </a:lstStyle>
          <a:p>
            <a:pPr fontAlgn="base">
              <a:spcBef>
                <a:spcPct val="0"/>
              </a:spcBef>
              <a:spcAft>
                <a:spcPct val="0"/>
              </a:spcAft>
              <a:defRPr/>
            </a:pPr>
            <a:endParaRPr lang="en-CA"/>
          </a:p>
        </p:txBody>
      </p:sp>
      <p:sp>
        <p:nvSpPr>
          <p:cNvPr id="137221" name="Rectangle 5"/>
          <p:cNvSpPr>
            <a:spLocks noGrp="1" noChangeArrowheads="1"/>
          </p:cNvSpPr>
          <p:nvPr>
            <p:ph type="sldNum" sz="quarter" idx="4"/>
          </p:nvPr>
        </p:nvSpPr>
        <p:spPr bwMode="auto">
          <a:xfrm>
            <a:off x="6553200" y="6172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72B61"/>
                </a:solidFill>
                <a:latin typeface="Trebuchet MS" panose="020B0603020202020204" pitchFamily="34" charset="0"/>
              </a:defRPr>
            </a:lvl1pPr>
          </a:lstStyle>
          <a:p>
            <a:pPr fontAlgn="base">
              <a:spcBef>
                <a:spcPct val="0"/>
              </a:spcBef>
              <a:spcAft>
                <a:spcPct val="0"/>
              </a:spcAft>
            </a:pPr>
            <a:fld id="{B9075CBE-1CF7-4218-A341-3CFE3D504707}" type="slidenum">
              <a:rPr lang="en-CA" altLang="en-US"/>
              <a:pPr fontAlgn="base">
                <a:spcBef>
                  <a:spcPct val="0"/>
                </a:spcBef>
                <a:spcAft>
                  <a:spcPct val="0"/>
                </a:spcAft>
              </a:pPr>
              <a:t>‹#›</a:t>
            </a:fld>
            <a:endParaRPr lang="en-CA" altLang="en-US"/>
          </a:p>
        </p:txBody>
      </p:sp>
      <p:pic>
        <p:nvPicPr>
          <p:cNvPr id="1031" name="Picture 10" descr="MSH_JWLHC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6142038"/>
            <a:ext cx="2057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479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rebuchet MS" pitchFamily="34" charset="0"/>
        </a:defRPr>
      </a:lvl2pPr>
      <a:lvl3pPr algn="ctr" rtl="0" eaLnBrk="0" fontAlgn="base" hangingPunct="0">
        <a:spcBef>
          <a:spcPct val="0"/>
        </a:spcBef>
        <a:spcAft>
          <a:spcPct val="0"/>
        </a:spcAft>
        <a:defRPr sz="4400">
          <a:solidFill>
            <a:schemeClr val="bg1"/>
          </a:solidFill>
          <a:latin typeface="Trebuchet MS" pitchFamily="34" charset="0"/>
        </a:defRPr>
      </a:lvl3pPr>
      <a:lvl4pPr algn="ctr" rtl="0" eaLnBrk="0" fontAlgn="base" hangingPunct="0">
        <a:spcBef>
          <a:spcPct val="0"/>
        </a:spcBef>
        <a:spcAft>
          <a:spcPct val="0"/>
        </a:spcAft>
        <a:defRPr sz="4400">
          <a:solidFill>
            <a:schemeClr val="bg1"/>
          </a:solidFill>
          <a:latin typeface="Trebuchet MS" pitchFamily="34" charset="0"/>
        </a:defRPr>
      </a:lvl4pPr>
      <a:lvl5pPr algn="ctr" rtl="0" eaLnBrk="0" fontAlgn="base" hangingPunct="0">
        <a:spcBef>
          <a:spcPct val="0"/>
        </a:spcBef>
        <a:spcAft>
          <a:spcPct val="0"/>
        </a:spcAft>
        <a:defRPr sz="4400">
          <a:solidFill>
            <a:schemeClr val="bg1"/>
          </a:solidFill>
          <a:latin typeface="Trebuchet MS" pitchFamily="34" charset="0"/>
        </a:defRPr>
      </a:lvl5pPr>
      <a:lvl6pPr marL="457200" algn="ctr" rtl="0" fontAlgn="base">
        <a:spcBef>
          <a:spcPct val="0"/>
        </a:spcBef>
        <a:spcAft>
          <a:spcPct val="0"/>
        </a:spcAft>
        <a:defRPr sz="4400">
          <a:solidFill>
            <a:schemeClr val="bg1"/>
          </a:solidFill>
          <a:latin typeface="Trebuchet MS" pitchFamily="34" charset="0"/>
        </a:defRPr>
      </a:lvl6pPr>
      <a:lvl7pPr marL="914400" algn="ctr" rtl="0" fontAlgn="base">
        <a:spcBef>
          <a:spcPct val="0"/>
        </a:spcBef>
        <a:spcAft>
          <a:spcPct val="0"/>
        </a:spcAft>
        <a:defRPr sz="4400">
          <a:solidFill>
            <a:schemeClr val="bg1"/>
          </a:solidFill>
          <a:latin typeface="Trebuchet MS" pitchFamily="34" charset="0"/>
        </a:defRPr>
      </a:lvl7pPr>
      <a:lvl8pPr marL="1371600" algn="ctr" rtl="0" fontAlgn="base">
        <a:spcBef>
          <a:spcPct val="0"/>
        </a:spcBef>
        <a:spcAft>
          <a:spcPct val="0"/>
        </a:spcAft>
        <a:defRPr sz="4400">
          <a:solidFill>
            <a:schemeClr val="bg1"/>
          </a:solidFill>
          <a:latin typeface="Trebuchet MS" pitchFamily="34" charset="0"/>
        </a:defRPr>
      </a:lvl8pPr>
      <a:lvl9pPr marL="1828800" algn="ctr"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rgbClr val="6095C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C7792-48B7-4D6A-B277-101B670F4D5D}" type="datetimeFigureOut">
              <a:rPr lang="en-US" smtClean="0"/>
              <a:t>7/26/2018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DC54A-294F-4417-82FE-01AB900BB932}" type="slidenum">
              <a:rPr lang="en-US" smtClean="0"/>
              <a:t>‹#›</a:t>
            </a:fld>
            <a:endParaRPr lang="en-US"/>
          </a:p>
        </p:txBody>
      </p:sp>
    </p:spTree>
    <p:extLst>
      <p:ext uri="{BB962C8B-B14F-4D97-AF65-F5344CB8AC3E}">
        <p14:creationId xmlns:p14="http://schemas.microsoft.com/office/powerpoint/2010/main" val="4145523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E756C78-AA85-FC4E-93AB-D94300D49F9A}" type="datetimeFigureOut">
              <a:rPr lang="en-US" smtClean="0">
                <a:solidFill>
                  <a:prstClr val="black">
                    <a:tint val="75000"/>
                  </a:prstClr>
                </a:solidFill>
              </a:rPr>
              <a:pPr defTabSz="457200"/>
              <a:t>7/26/2018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7CA5A76-24B6-E84F-8C7C-3308350F939E}"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301725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28196696" TargetMode="External"/><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8.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Is there no end to antibiotic resistance? </a:t>
            </a:r>
            <a:br>
              <a:rPr lang="en-US" dirty="0" smtClean="0"/>
            </a:br>
            <a:r>
              <a:rPr lang="en-US" dirty="0" smtClean="0"/>
              <a:t>CPE and </a:t>
            </a:r>
            <a:r>
              <a:rPr lang="en-US" i="1" dirty="0" smtClean="0"/>
              <a:t>C. </a:t>
            </a:r>
            <a:r>
              <a:rPr lang="en-US" i="1" dirty="0" err="1" smtClean="0"/>
              <a:t>auris</a:t>
            </a:r>
            <a:endParaRPr lang="en-US" dirty="0"/>
          </a:p>
        </p:txBody>
      </p:sp>
      <p:sp>
        <p:nvSpPr>
          <p:cNvPr id="3" name="Subtitle 2"/>
          <p:cNvSpPr>
            <a:spLocks noGrp="1"/>
          </p:cNvSpPr>
          <p:nvPr>
            <p:ph type="subTitle" idx="1"/>
          </p:nvPr>
        </p:nvSpPr>
        <p:spPr>
          <a:xfrm>
            <a:off x="0" y="3825775"/>
            <a:ext cx="9144000" cy="1655762"/>
          </a:xfrm>
        </p:spPr>
        <p:txBody>
          <a:bodyPr/>
          <a:lstStyle/>
          <a:p>
            <a:endParaRPr lang="en-US" dirty="0" smtClean="0"/>
          </a:p>
          <a:p>
            <a:r>
              <a:rPr lang="en-US" sz="3200" dirty="0"/>
              <a:t>Allison McGeer</a:t>
            </a:r>
          </a:p>
        </p:txBody>
      </p:sp>
    </p:spTree>
    <p:extLst>
      <p:ext uri="{BB962C8B-B14F-4D97-AF65-F5344CB8AC3E}">
        <p14:creationId xmlns:p14="http://schemas.microsoft.com/office/powerpoint/2010/main" val="3770227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l="15625" t="32500" r="30000" b="18333"/>
          <a:stretch>
            <a:fillRect/>
          </a:stretch>
        </p:blipFill>
        <p:spPr bwMode="auto">
          <a:xfrm>
            <a:off x="711200" y="1334911"/>
            <a:ext cx="7653867" cy="473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0419" name="Text Box 3"/>
          <p:cNvSpPr txBox="1">
            <a:spLocks noChangeArrowheads="1"/>
          </p:cNvSpPr>
          <p:nvPr/>
        </p:nvSpPr>
        <p:spPr bwMode="auto">
          <a:xfrm>
            <a:off x="1659467" y="691445"/>
            <a:ext cx="57959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solidFill>
                  <a:schemeClr val="tx2"/>
                </a:solidFill>
                <a:latin typeface="Arial" panose="020B0604020202020204" pitchFamily="34" charset="0"/>
              </a:rPr>
              <a:t>MRSA Bacteremia - England </a:t>
            </a:r>
          </a:p>
        </p:txBody>
      </p:sp>
      <p:sp>
        <p:nvSpPr>
          <p:cNvPr id="60420" name="Text Box 4"/>
          <p:cNvSpPr txBox="1">
            <a:spLocks noChangeArrowheads="1"/>
          </p:cNvSpPr>
          <p:nvPr/>
        </p:nvSpPr>
        <p:spPr bwMode="auto">
          <a:xfrm>
            <a:off x="4165600" y="6070600"/>
            <a:ext cx="406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solidFill>
                  <a:srgbClr val="55C6E9"/>
                </a:solidFill>
                <a:latin typeface="Arial" panose="020B0604020202020204" pitchFamily="34" charset="0"/>
              </a:rPr>
              <a:t>Pearson, J Antimicrob Chemother 2009</a:t>
            </a:r>
          </a:p>
        </p:txBody>
      </p:sp>
    </p:spTree>
    <p:extLst>
      <p:ext uri="{BB962C8B-B14F-4D97-AF65-F5344CB8AC3E}">
        <p14:creationId xmlns:p14="http://schemas.microsoft.com/office/powerpoint/2010/main" val="3616283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16017" y="1417133"/>
            <a:ext cx="9376034" cy="3687907"/>
          </a:xfrm>
          <a:prstGeom prst="rect">
            <a:avLst/>
          </a:prstGeom>
        </p:spPr>
      </p:pic>
    </p:spTree>
    <p:extLst>
      <p:ext uri="{BB962C8B-B14F-4D97-AF65-F5344CB8AC3E}">
        <p14:creationId xmlns:p14="http://schemas.microsoft.com/office/powerpoint/2010/main" val="1189737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628650" y="1825625"/>
            <a:ext cx="1458942" cy="4351338"/>
          </a:xfrm>
        </p:spPr>
        <p:txBody>
          <a:bodyPr>
            <a:normAutofit/>
          </a:bodyPr>
          <a:lstStyle/>
          <a:p>
            <a:r>
              <a:rPr lang="en-US" sz="3600" dirty="0" smtClean="0"/>
              <a:t>CRE</a:t>
            </a:r>
          </a:p>
          <a:p>
            <a:r>
              <a:rPr lang="en-US" sz="3600" dirty="0" smtClean="0"/>
              <a:t>CPE</a:t>
            </a:r>
          </a:p>
          <a:p>
            <a:r>
              <a:rPr lang="en-US" sz="3600" dirty="0" smtClean="0"/>
              <a:t>CPO</a:t>
            </a:r>
          </a:p>
          <a:p>
            <a:endParaRPr lang="en-US" sz="3600" dirty="0"/>
          </a:p>
        </p:txBody>
      </p:sp>
      <p:sp>
        <p:nvSpPr>
          <p:cNvPr id="4" name="Content Placeholder 2"/>
          <p:cNvSpPr txBox="1">
            <a:spLocks/>
          </p:cNvSpPr>
          <p:nvPr/>
        </p:nvSpPr>
        <p:spPr>
          <a:xfrm>
            <a:off x="2363638" y="1825625"/>
            <a:ext cx="6357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CR=</a:t>
            </a:r>
            <a:r>
              <a:rPr lang="en-US" sz="3600" dirty="0" err="1" smtClean="0"/>
              <a:t>Carbapenem</a:t>
            </a:r>
            <a:r>
              <a:rPr lang="en-US" sz="3600" dirty="0" smtClean="0"/>
              <a:t> Resistant </a:t>
            </a:r>
          </a:p>
          <a:p>
            <a:r>
              <a:rPr lang="en-US" sz="3600" dirty="0" smtClean="0"/>
              <a:t>CP=</a:t>
            </a:r>
            <a:r>
              <a:rPr lang="en-US" sz="3600" dirty="0" err="1" smtClean="0"/>
              <a:t>Carbapenemase</a:t>
            </a:r>
            <a:r>
              <a:rPr lang="en-US" sz="3600" dirty="0" smtClean="0"/>
              <a:t> Producing</a:t>
            </a:r>
          </a:p>
          <a:p>
            <a:r>
              <a:rPr lang="en-US" sz="3600" dirty="0" smtClean="0"/>
              <a:t>E=</a:t>
            </a:r>
            <a:r>
              <a:rPr lang="en-US" sz="3600" i="1" dirty="0" err="1" smtClean="0"/>
              <a:t>Enterobacteriaceae</a:t>
            </a:r>
            <a:endParaRPr lang="en-US" sz="3600" i="1" dirty="0" smtClean="0"/>
          </a:p>
          <a:p>
            <a:r>
              <a:rPr lang="en-US" sz="3600" dirty="0" smtClean="0"/>
              <a:t>O=organism</a:t>
            </a:r>
          </a:p>
          <a:p>
            <a:endParaRPr lang="en-US" sz="3600" dirty="0"/>
          </a:p>
        </p:txBody>
      </p:sp>
    </p:spTree>
    <p:extLst>
      <p:ext uri="{BB962C8B-B14F-4D97-AF65-F5344CB8AC3E}">
        <p14:creationId xmlns:p14="http://schemas.microsoft.com/office/powerpoint/2010/main" val="3077194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780561352"/>
              </p:ext>
            </p:extLst>
          </p:nvPr>
        </p:nvGraphicFramePr>
        <p:xfrm>
          <a:off x="628650" y="2927350"/>
          <a:ext cx="7886700" cy="2146300"/>
        </p:xfrm>
        <a:graphic>
          <a:graphicData uri="http://schemas.openxmlformats.org/presentationml/2006/ole">
            <mc:AlternateContent xmlns:mc="http://schemas.openxmlformats.org/markup-compatibility/2006">
              <mc:Choice xmlns:v="urn:schemas-microsoft-com:vml" Requires="v">
                <p:oleObj spid="_x0000_s17424" name="Packager Shell Object" showAsIcon="1" r:id="rId3" imgW="3173400" imgH="863640" progId="Package">
                  <p:embed/>
                </p:oleObj>
              </mc:Choice>
              <mc:Fallback>
                <p:oleObj name="Packager Shell Object" showAsIcon="1" r:id="rId3" imgW="3173400" imgH="863640" progId="Package">
                  <p:embed/>
                  <p:pic>
                    <p:nvPicPr>
                      <p:cNvPr id="0" name=""/>
                      <p:cNvPicPr/>
                      <p:nvPr/>
                    </p:nvPicPr>
                    <p:blipFill>
                      <a:blip r:embed="rId4"/>
                      <a:stretch>
                        <a:fillRect/>
                      </a:stretch>
                    </p:blipFill>
                    <p:spPr>
                      <a:xfrm>
                        <a:off x="628650" y="2927350"/>
                        <a:ext cx="7886700" cy="2146300"/>
                      </a:xfrm>
                      <a:prstGeom prst="rect">
                        <a:avLst/>
                      </a:prstGeom>
                    </p:spPr>
                  </p:pic>
                </p:oleObj>
              </mc:Fallback>
            </mc:AlternateContent>
          </a:graphicData>
        </a:graphic>
      </p:graphicFrame>
      <p:pic>
        <p:nvPicPr>
          <p:cNvPr id="8" name="Picture 7"/>
          <p:cNvPicPr>
            <a:picLocks noChangeAspect="1"/>
          </p:cNvPicPr>
          <p:nvPr/>
        </p:nvPicPr>
        <p:blipFill>
          <a:blip r:embed="rId5"/>
          <a:stretch>
            <a:fillRect/>
          </a:stretch>
        </p:blipFill>
        <p:spPr>
          <a:xfrm>
            <a:off x="448575" y="-134243"/>
            <a:ext cx="7677508" cy="7697296"/>
          </a:xfrm>
          <a:prstGeom prst="rect">
            <a:avLst/>
          </a:prstGeom>
        </p:spPr>
      </p:pic>
    </p:spTree>
    <p:extLst>
      <p:ext uri="{BB962C8B-B14F-4D97-AF65-F5344CB8AC3E}">
        <p14:creationId xmlns:p14="http://schemas.microsoft.com/office/powerpoint/2010/main" val="244788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47" y="365126"/>
            <a:ext cx="8332237" cy="1325563"/>
          </a:xfrm>
        </p:spPr>
        <p:txBody>
          <a:bodyPr>
            <a:normAutofit/>
          </a:bodyPr>
          <a:lstStyle/>
          <a:p>
            <a:r>
              <a:rPr lang="en-US" sz="3600" dirty="0" smtClean="0"/>
              <a:t>Incidence of detected colonization/infection by CPE, Toronto and Peel Region</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1503476"/>
              </p:ext>
            </p:extLst>
          </p:nvPr>
        </p:nvGraphicFramePr>
        <p:xfrm>
          <a:off x="4675517" y="1978025"/>
          <a:ext cx="4321833"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5"/>
          <p:cNvGraphicFramePr>
            <a:graphicFrameLocks/>
          </p:cNvGraphicFramePr>
          <p:nvPr>
            <p:extLst>
              <p:ext uri="{D42A27DB-BD31-4B8C-83A1-F6EECF244321}">
                <p14:modId xmlns:p14="http://schemas.microsoft.com/office/powerpoint/2010/main" val="336298766"/>
              </p:ext>
            </p:extLst>
          </p:nvPr>
        </p:nvGraphicFramePr>
        <p:xfrm>
          <a:off x="60385" y="1978025"/>
          <a:ext cx="4615131"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271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and gene distribution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6084779"/>
              </p:ext>
            </p:extLst>
          </p:nvPr>
        </p:nvGraphicFramePr>
        <p:xfrm>
          <a:off x="233265" y="1825624"/>
          <a:ext cx="8537511" cy="4747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980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26" y="563534"/>
            <a:ext cx="8332237" cy="1325563"/>
          </a:xfrm>
        </p:spPr>
        <p:txBody>
          <a:bodyPr>
            <a:normAutofit/>
          </a:bodyPr>
          <a:lstStyle/>
          <a:p>
            <a:r>
              <a:rPr lang="en-US" sz="3600" dirty="0" smtClean="0"/>
              <a:t>Incidence of CPE infection by CPE, Toronto and Peel Region</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47988"/>
              </p:ext>
            </p:extLst>
          </p:nvPr>
        </p:nvGraphicFramePr>
        <p:xfrm>
          <a:off x="4675517" y="1978025"/>
          <a:ext cx="4321833"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5"/>
          <p:cNvGraphicFramePr>
            <a:graphicFrameLocks/>
          </p:cNvGraphicFramePr>
          <p:nvPr>
            <p:extLst>
              <p:ext uri="{D42A27DB-BD31-4B8C-83A1-F6EECF244321}">
                <p14:modId xmlns:p14="http://schemas.microsoft.com/office/powerpoint/2010/main" val="1749454681"/>
              </p:ext>
            </p:extLst>
          </p:nvPr>
        </p:nvGraphicFramePr>
        <p:xfrm>
          <a:off x="60385" y="1978025"/>
          <a:ext cx="4615131"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94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9008098"/>
              </p:ext>
            </p:extLst>
          </p:nvPr>
        </p:nvGraphicFramePr>
        <p:xfrm>
          <a:off x="1370522" y="733246"/>
          <a:ext cx="6168965" cy="5760720"/>
        </p:xfrm>
        <a:graphic>
          <a:graphicData uri="http://schemas.openxmlformats.org/drawingml/2006/table">
            <a:tbl>
              <a:tblPr firstRow="1" bandRow="1">
                <a:tableStyleId>{5C22544A-7EE6-4342-B048-85BDC9FD1C3A}</a:tableStyleId>
              </a:tblPr>
              <a:tblGrid>
                <a:gridCol w="2666133"/>
                <a:gridCol w="3502832"/>
              </a:tblGrid>
              <a:tr h="781829">
                <a:tc>
                  <a:txBody>
                    <a:bodyPr/>
                    <a:lstStyle/>
                    <a:p>
                      <a:r>
                        <a:rPr lang="en-US" sz="2400" dirty="0" smtClean="0"/>
                        <a:t>Geographic area</a:t>
                      </a:r>
                      <a:endParaRPr lang="en-US" sz="2400" dirty="0"/>
                    </a:p>
                  </a:txBody>
                  <a:tcPr/>
                </a:tc>
                <a:tc>
                  <a:txBody>
                    <a:bodyPr/>
                    <a:lstStyle/>
                    <a:p>
                      <a:pPr algn="ctr"/>
                      <a:r>
                        <a:rPr lang="en-US" sz="2400" dirty="0" smtClean="0"/>
                        <a:t>Clinical isolate </a:t>
                      </a:r>
                    </a:p>
                    <a:p>
                      <a:pPr algn="ctr"/>
                      <a:r>
                        <a:rPr lang="en-US" sz="2400" dirty="0" smtClean="0"/>
                        <a:t>Rate per </a:t>
                      </a:r>
                    </a:p>
                    <a:p>
                      <a:pPr algn="ctr"/>
                      <a:r>
                        <a:rPr lang="en-US" sz="2400" dirty="0" smtClean="0"/>
                        <a:t>100,000 hospital days</a:t>
                      </a:r>
                      <a:endParaRPr lang="en-US" sz="2400" dirty="0"/>
                    </a:p>
                  </a:txBody>
                  <a:tcPr/>
                </a:tc>
              </a:tr>
              <a:tr h="370840">
                <a:tc>
                  <a:txBody>
                    <a:bodyPr/>
                    <a:lstStyle/>
                    <a:p>
                      <a:r>
                        <a:rPr lang="en-US" sz="2400" dirty="0" smtClean="0"/>
                        <a:t>Toronto/Peel</a:t>
                      </a:r>
                      <a:endParaRPr lang="en-US" sz="2400" dirty="0"/>
                    </a:p>
                  </a:txBody>
                  <a:tcPr/>
                </a:tc>
                <a:tc>
                  <a:txBody>
                    <a:bodyPr/>
                    <a:lstStyle/>
                    <a:p>
                      <a:pPr algn="ctr"/>
                      <a:r>
                        <a:rPr lang="en-US" sz="2400" dirty="0" smtClean="0"/>
                        <a:t>1.0</a:t>
                      </a:r>
                      <a:endParaRPr lang="en-US" sz="2400" dirty="0"/>
                    </a:p>
                  </a:txBody>
                  <a:tcPr/>
                </a:tc>
              </a:tr>
              <a:tr h="370840">
                <a:tc>
                  <a:txBody>
                    <a:bodyPr/>
                    <a:lstStyle/>
                    <a:p>
                      <a:r>
                        <a:rPr lang="en-US" sz="2400" dirty="0" smtClean="0"/>
                        <a:t>Singapore</a:t>
                      </a:r>
                      <a:endParaRPr lang="en-US" sz="2400" dirty="0"/>
                    </a:p>
                  </a:txBody>
                  <a:tcPr/>
                </a:tc>
                <a:tc>
                  <a:txBody>
                    <a:bodyPr/>
                    <a:lstStyle/>
                    <a:p>
                      <a:pPr algn="ctr"/>
                      <a:r>
                        <a:rPr lang="en-US" sz="2400" dirty="0" smtClean="0"/>
                        <a:t>7.8-10.2</a:t>
                      </a:r>
                      <a:endParaRPr lang="en-US" sz="2400" dirty="0"/>
                    </a:p>
                  </a:txBody>
                  <a:tcPr/>
                </a:tc>
              </a:tr>
              <a:tr h="370840">
                <a:tc>
                  <a:txBody>
                    <a:bodyPr/>
                    <a:lstStyle/>
                    <a:p>
                      <a:r>
                        <a:rPr lang="en-US" sz="2400" dirty="0" smtClean="0"/>
                        <a:t>Greece</a:t>
                      </a:r>
                      <a:endParaRPr lang="en-US" sz="2400" dirty="0"/>
                    </a:p>
                  </a:txBody>
                  <a:tcPr/>
                </a:tc>
                <a:tc>
                  <a:txBody>
                    <a:bodyPr/>
                    <a:lstStyle/>
                    <a:p>
                      <a:pPr algn="ctr"/>
                      <a:r>
                        <a:rPr lang="en-US" sz="2400" dirty="0" smtClean="0"/>
                        <a:t>17.3</a:t>
                      </a:r>
                    </a:p>
                  </a:txBody>
                  <a:tcPr/>
                </a:tc>
              </a:tr>
              <a:tr h="370840">
                <a:tc>
                  <a:txBody>
                    <a:bodyPr/>
                    <a:lstStyle/>
                    <a:p>
                      <a:r>
                        <a:rPr lang="en-US" sz="2400" dirty="0" smtClean="0"/>
                        <a:t>Montenegro</a:t>
                      </a:r>
                      <a:endParaRPr lang="en-US" sz="2400" dirty="0"/>
                    </a:p>
                  </a:txBody>
                  <a:tcPr/>
                </a:tc>
                <a:tc>
                  <a:txBody>
                    <a:bodyPr/>
                    <a:lstStyle/>
                    <a:p>
                      <a:pPr algn="ctr"/>
                      <a:r>
                        <a:rPr lang="en-US" sz="2400" dirty="0" smtClean="0"/>
                        <a:t>9.3</a:t>
                      </a:r>
                      <a:endParaRPr lang="en-US" sz="2400" dirty="0"/>
                    </a:p>
                  </a:txBody>
                  <a:tcPr/>
                </a:tc>
              </a:tr>
              <a:tr h="370840">
                <a:tc>
                  <a:txBody>
                    <a:bodyPr/>
                    <a:lstStyle/>
                    <a:p>
                      <a:r>
                        <a:rPr lang="en-US" sz="2400" dirty="0" smtClean="0"/>
                        <a:t>Italy</a:t>
                      </a:r>
                      <a:endParaRPr lang="en-US" sz="2400" dirty="0"/>
                    </a:p>
                  </a:txBody>
                  <a:tcPr/>
                </a:tc>
                <a:tc>
                  <a:txBody>
                    <a:bodyPr/>
                    <a:lstStyle/>
                    <a:p>
                      <a:pPr algn="ctr"/>
                      <a:r>
                        <a:rPr lang="en-US" sz="2400" dirty="0" smtClean="0"/>
                        <a:t>7.8</a:t>
                      </a:r>
                      <a:endParaRPr lang="en-US" sz="2400" dirty="0"/>
                    </a:p>
                  </a:txBody>
                  <a:tcPr/>
                </a:tc>
              </a:tr>
              <a:tr h="370840">
                <a:tc>
                  <a:txBody>
                    <a:bodyPr/>
                    <a:lstStyle/>
                    <a:p>
                      <a:r>
                        <a:rPr lang="en-US" sz="2400" dirty="0" smtClean="0"/>
                        <a:t>Spain</a:t>
                      </a:r>
                      <a:endParaRPr lang="en-US" sz="2400" dirty="0"/>
                    </a:p>
                  </a:txBody>
                  <a:tcPr/>
                </a:tc>
                <a:tc>
                  <a:txBody>
                    <a:bodyPr/>
                    <a:lstStyle/>
                    <a:p>
                      <a:pPr algn="ctr"/>
                      <a:r>
                        <a:rPr lang="en-US" sz="2400" dirty="0" smtClean="0"/>
                        <a:t>5.9</a:t>
                      </a:r>
                      <a:endParaRPr lang="en-US" sz="2400" dirty="0"/>
                    </a:p>
                  </a:txBody>
                  <a:tcPr/>
                </a:tc>
              </a:tr>
              <a:tr h="370840">
                <a:tc>
                  <a:txBody>
                    <a:bodyPr/>
                    <a:lstStyle/>
                    <a:p>
                      <a:r>
                        <a:rPr lang="en-US" sz="2400" dirty="0" smtClean="0"/>
                        <a:t>Cyprus</a:t>
                      </a:r>
                      <a:endParaRPr lang="en-US" sz="2400" dirty="0"/>
                    </a:p>
                  </a:txBody>
                  <a:tcPr/>
                </a:tc>
                <a:tc>
                  <a:txBody>
                    <a:bodyPr/>
                    <a:lstStyle/>
                    <a:p>
                      <a:pPr algn="ctr"/>
                      <a:r>
                        <a:rPr lang="en-US" sz="2400" dirty="0" smtClean="0"/>
                        <a:t>4.1</a:t>
                      </a:r>
                      <a:endParaRPr lang="en-US" sz="2400" dirty="0"/>
                    </a:p>
                  </a:txBody>
                  <a:tcPr/>
                </a:tc>
              </a:tr>
              <a:tr h="370840">
                <a:tc>
                  <a:txBody>
                    <a:bodyPr/>
                    <a:lstStyle/>
                    <a:p>
                      <a:r>
                        <a:rPr lang="en-US" sz="2400" dirty="0" smtClean="0"/>
                        <a:t>Europe</a:t>
                      </a:r>
                      <a:endParaRPr lang="en-US" sz="2400" dirty="0"/>
                    </a:p>
                  </a:txBody>
                  <a:tcPr/>
                </a:tc>
                <a:tc>
                  <a:txBody>
                    <a:bodyPr/>
                    <a:lstStyle/>
                    <a:p>
                      <a:pPr algn="ctr"/>
                      <a:r>
                        <a:rPr lang="en-US" sz="2400" dirty="0" smtClean="0"/>
                        <a:t>2.5</a:t>
                      </a:r>
                      <a:endParaRPr lang="en-US" sz="2400" dirty="0"/>
                    </a:p>
                  </a:txBody>
                  <a:tcPr/>
                </a:tc>
              </a:tr>
              <a:tr h="370840">
                <a:tc>
                  <a:txBody>
                    <a:bodyPr/>
                    <a:lstStyle/>
                    <a:p>
                      <a:r>
                        <a:rPr lang="en-US" sz="2400" dirty="0" smtClean="0"/>
                        <a:t>England</a:t>
                      </a:r>
                      <a:endParaRPr lang="en-US" sz="2400" dirty="0"/>
                    </a:p>
                  </a:txBody>
                  <a:tcPr/>
                </a:tc>
                <a:tc>
                  <a:txBody>
                    <a:bodyPr/>
                    <a:lstStyle/>
                    <a:p>
                      <a:pPr algn="ctr"/>
                      <a:r>
                        <a:rPr lang="en-US" sz="2400" dirty="0" smtClean="0"/>
                        <a:t>0.85</a:t>
                      </a:r>
                      <a:endParaRPr lang="en-US" sz="2400" dirty="0"/>
                    </a:p>
                  </a:txBody>
                  <a:tcPr/>
                </a:tc>
              </a:tr>
              <a:tr h="370840">
                <a:tc>
                  <a:txBody>
                    <a:bodyPr/>
                    <a:lstStyle/>
                    <a:p>
                      <a:r>
                        <a:rPr lang="en-US" sz="2400" dirty="0" smtClean="0"/>
                        <a:t>Scotland</a:t>
                      </a:r>
                      <a:endParaRPr lang="en-US" sz="2400" dirty="0"/>
                    </a:p>
                  </a:txBody>
                  <a:tcPr/>
                </a:tc>
                <a:tc>
                  <a:txBody>
                    <a:bodyPr/>
                    <a:lstStyle/>
                    <a:p>
                      <a:pPr algn="ctr"/>
                      <a:r>
                        <a:rPr lang="en-US" sz="2400" dirty="0" smtClean="0"/>
                        <a:t>0.1</a:t>
                      </a:r>
                      <a:endParaRPr lang="en-US" sz="2400" dirty="0"/>
                    </a:p>
                  </a:txBody>
                  <a:tcPr/>
                </a:tc>
              </a:tr>
            </a:tbl>
          </a:graphicData>
        </a:graphic>
      </p:graphicFrame>
    </p:spTree>
    <p:extLst>
      <p:ext uri="{BB962C8B-B14F-4D97-AF65-F5344CB8AC3E}">
        <p14:creationId xmlns:p14="http://schemas.microsoft.com/office/powerpoint/2010/main" val="2916775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Identified risk factors, CPE colonized/infected patients, by year</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13536887"/>
              </p:ext>
            </p:extLst>
          </p:nvPr>
        </p:nvGraphicFramePr>
        <p:xfrm>
          <a:off x="628649" y="1825625"/>
          <a:ext cx="829106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8078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history and MDR colonization</a:t>
            </a:r>
            <a:endParaRPr lang="en-US" dirty="0"/>
          </a:p>
        </p:txBody>
      </p:sp>
      <p:pic>
        <p:nvPicPr>
          <p:cNvPr id="4" name="Picture 3"/>
          <p:cNvPicPr>
            <a:picLocks noChangeAspect="1"/>
          </p:cNvPicPr>
          <p:nvPr/>
        </p:nvPicPr>
        <p:blipFill>
          <a:blip r:embed="rId2"/>
          <a:stretch>
            <a:fillRect/>
          </a:stretch>
        </p:blipFill>
        <p:spPr>
          <a:xfrm>
            <a:off x="-215660" y="2170681"/>
            <a:ext cx="10291313" cy="2703243"/>
          </a:xfrm>
          <a:prstGeom prst="rect">
            <a:avLst/>
          </a:prstGeom>
        </p:spPr>
      </p:pic>
      <p:sp>
        <p:nvSpPr>
          <p:cNvPr id="5" name="Oval 4"/>
          <p:cNvSpPr/>
          <p:nvPr/>
        </p:nvSpPr>
        <p:spPr>
          <a:xfrm>
            <a:off x="3398807" y="4606505"/>
            <a:ext cx="765541" cy="267419"/>
          </a:xfrm>
          <a:prstGeom prst="ellipse">
            <a:avLst/>
          </a:prstGeom>
          <a:solidFill>
            <a:schemeClr val="accent1">
              <a:lumMod val="60000"/>
              <a:lumOff val="4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6970143" y="4606505"/>
            <a:ext cx="635052" cy="267419"/>
          </a:xfrm>
          <a:prstGeom prst="ellipse">
            <a:avLst/>
          </a:prstGeom>
          <a:solidFill>
            <a:schemeClr val="accent1">
              <a:lumMod val="60000"/>
              <a:lumOff val="4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endParaRPr lang="en-US" dirty="0"/>
          </a:p>
        </p:txBody>
      </p:sp>
      <p:sp>
        <p:nvSpPr>
          <p:cNvPr id="7" name="TextBox 6"/>
          <p:cNvSpPr txBox="1"/>
          <p:nvPr/>
        </p:nvSpPr>
        <p:spPr>
          <a:xfrm>
            <a:off x="733245" y="6271404"/>
            <a:ext cx="4281172" cy="369332"/>
          </a:xfrm>
          <a:prstGeom prst="rect">
            <a:avLst/>
          </a:prstGeom>
          <a:noFill/>
        </p:spPr>
        <p:txBody>
          <a:bodyPr wrap="none" rtlCol="0">
            <a:spAutoFit/>
          </a:bodyPr>
          <a:lstStyle/>
          <a:p>
            <a:r>
              <a:rPr lang="en-US" dirty="0" smtClean="0"/>
              <a:t>Khawaja </a:t>
            </a:r>
            <a:r>
              <a:rPr lang="en-US" dirty="0" err="1" smtClean="0">
                <a:hlinkClick r:id="rId3" tooltip="Clinical microbiology and infection : the official publication of the European Society of Clinical Microbiology and Infectious Diseases."/>
              </a:rPr>
              <a:t>Clin</a:t>
            </a:r>
            <a:r>
              <a:rPr lang="en-US" dirty="0" smtClean="0">
                <a:hlinkClick r:id="rId3" tooltip="Clinical microbiology and infection : the official publication of the European Society of Clinical Microbiology and Infectious Diseases."/>
              </a:rPr>
              <a:t> </a:t>
            </a:r>
            <a:r>
              <a:rPr lang="en-US" dirty="0" err="1" smtClean="0">
                <a:hlinkClick r:id="rId3" tooltip="Clinical microbiology and infection : the official publication of the European Society of Clinical Microbiology and Infectious Diseases."/>
              </a:rPr>
              <a:t>Microbiol</a:t>
            </a:r>
            <a:r>
              <a:rPr lang="en-US" dirty="0" smtClean="0">
                <a:hlinkClick r:id="rId3" tooltip="Clinical microbiology and infection : the official publication of the European Society of Clinical Microbiology and Infectious Diseases."/>
              </a:rPr>
              <a:t> Infect.</a:t>
            </a:r>
            <a:r>
              <a:rPr lang="en-US" dirty="0" smtClean="0"/>
              <a:t> 2017 Feb 11. </a:t>
            </a:r>
            <a:endParaRPr lang="en-US" dirty="0"/>
          </a:p>
        </p:txBody>
      </p:sp>
    </p:spTree>
    <p:extLst>
      <p:ext uri="{BB962C8B-B14F-4D97-AF65-F5344CB8AC3E}">
        <p14:creationId xmlns:p14="http://schemas.microsoft.com/office/powerpoint/2010/main" val="232248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3200" dirty="0"/>
              <a:t>To </a:t>
            </a:r>
            <a:r>
              <a:rPr lang="en-US" sz="3200" dirty="0" smtClean="0"/>
              <a:t>think about the relationship between IPAC and antimicrobial resistance</a:t>
            </a:r>
          </a:p>
          <a:p>
            <a:pPr marL="0" indent="0">
              <a:buNone/>
            </a:pPr>
            <a:endParaRPr lang="en-US" sz="3200" dirty="0"/>
          </a:p>
          <a:p>
            <a:r>
              <a:rPr lang="en-US" sz="3200" dirty="0" smtClean="0"/>
              <a:t>To </a:t>
            </a:r>
            <a:r>
              <a:rPr lang="en-US" sz="3200" dirty="0"/>
              <a:t>consider current gaps, challenges and opportunities in CPE </a:t>
            </a:r>
            <a:r>
              <a:rPr lang="en-US" sz="3200" dirty="0" smtClean="0"/>
              <a:t>prevention</a:t>
            </a:r>
          </a:p>
          <a:p>
            <a:endParaRPr lang="en-US" sz="3200" dirty="0"/>
          </a:p>
          <a:p>
            <a:r>
              <a:rPr lang="en-US" sz="3200" dirty="0" smtClean="0"/>
              <a:t>To introduce the new challenge - </a:t>
            </a:r>
            <a:r>
              <a:rPr lang="en-US" sz="3200" i="1" dirty="0" smtClean="0"/>
              <a:t>C. </a:t>
            </a:r>
            <a:r>
              <a:rPr lang="en-US" sz="3200" i="1" dirty="0" err="1" smtClean="0"/>
              <a:t>auris</a:t>
            </a:r>
            <a:endParaRPr lang="en-US" sz="3200" dirty="0"/>
          </a:p>
        </p:txBody>
      </p:sp>
    </p:spTree>
    <p:extLst>
      <p:ext uri="{BB962C8B-B14F-4D97-AF65-F5344CB8AC3E}">
        <p14:creationId xmlns:p14="http://schemas.microsoft.com/office/powerpoint/2010/main" val="4070124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Colonization pressure, Long term acute care, Chicago</a:t>
            </a:r>
            <a:endParaRPr lang="en-US" sz="3200" dirty="0"/>
          </a:p>
        </p:txBody>
      </p:sp>
      <p:pic>
        <p:nvPicPr>
          <p:cNvPr id="4" name="Picture 3"/>
          <p:cNvPicPr>
            <a:picLocks noChangeAspect="1"/>
          </p:cNvPicPr>
          <p:nvPr/>
        </p:nvPicPr>
        <p:blipFill>
          <a:blip r:embed="rId2"/>
          <a:stretch>
            <a:fillRect/>
          </a:stretch>
        </p:blipFill>
        <p:spPr>
          <a:xfrm>
            <a:off x="862642" y="1517046"/>
            <a:ext cx="7315200" cy="4659918"/>
          </a:xfrm>
          <a:prstGeom prst="rect">
            <a:avLst/>
          </a:prstGeom>
        </p:spPr>
      </p:pic>
      <p:sp>
        <p:nvSpPr>
          <p:cNvPr id="5" name="TextBox 4"/>
          <p:cNvSpPr txBox="1"/>
          <p:nvPr/>
        </p:nvSpPr>
        <p:spPr>
          <a:xfrm>
            <a:off x="466670" y="6383548"/>
            <a:ext cx="2138919" cy="369332"/>
          </a:xfrm>
          <a:prstGeom prst="rect">
            <a:avLst/>
          </a:prstGeom>
          <a:noFill/>
        </p:spPr>
        <p:txBody>
          <a:bodyPr wrap="none" rtlCol="0">
            <a:spAutoFit/>
          </a:bodyPr>
          <a:lstStyle/>
          <a:p>
            <a:r>
              <a:rPr lang="en-US" dirty="0" smtClean="0"/>
              <a:t>Okamoto ICHE 2017</a:t>
            </a:r>
            <a:endParaRPr lang="en-US" dirty="0"/>
          </a:p>
        </p:txBody>
      </p:sp>
    </p:spTree>
    <p:extLst>
      <p:ext uri="{BB962C8B-B14F-4D97-AF65-F5344CB8AC3E}">
        <p14:creationId xmlns:p14="http://schemas.microsoft.com/office/powerpoint/2010/main" val="727797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586" y="365126"/>
            <a:ext cx="5220428" cy="6777871"/>
          </a:xfrm>
          <a:prstGeom prst="rect">
            <a:avLst/>
          </a:prstGeom>
        </p:spPr>
      </p:pic>
      <p:pic>
        <p:nvPicPr>
          <p:cNvPr id="5" name="Picture 4"/>
          <p:cNvPicPr>
            <a:picLocks noChangeAspect="1"/>
          </p:cNvPicPr>
          <p:nvPr/>
        </p:nvPicPr>
        <p:blipFill>
          <a:blip r:embed="rId3"/>
          <a:stretch>
            <a:fillRect/>
          </a:stretch>
        </p:blipFill>
        <p:spPr>
          <a:xfrm>
            <a:off x="96505" y="103669"/>
            <a:ext cx="7802583" cy="1587020"/>
          </a:xfrm>
          <a:prstGeom prst="rect">
            <a:avLst/>
          </a:prstGeom>
        </p:spPr>
      </p:pic>
    </p:spTree>
    <p:extLst>
      <p:ext uri="{BB962C8B-B14F-4D97-AF65-F5344CB8AC3E}">
        <p14:creationId xmlns:p14="http://schemas.microsoft.com/office/powerpoint/2010/main" val="3841568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66593" y="0"/>
            <a:ext cx="5482229" cy="6875074"/>
          </a:xfrm>
          <a:prstGeom prst="rect">
            <a:avLst/>
          </a:prstGeom>
        </p:spPr>
      </p:pic>
      <p:pic>
        <p:nvPicPr>
          <p:cNvPr id="5" name="Picture 4"/>
          <p:cNvPicPr>
            <a:picLocks noChangeAspect="1"/>
          </p:cNvPicPr>
          <p:nvPr/>
        </p:nvPicPr>
        <p:blipFill>
          <a:blip r:embed="rId3"/>
          <a:stretch>
            <a:fillRect/>
          </a:stretch>
        </p:blipFill>
        <p:spPr>
          <a:xfrm>
            <a:off x="260407" y="155516"/>
            <a:ext cx="7802583" cy="1587020"/>
          </a:xfrm>
          <a:prstGeom prst="rect">
            <a:avLst/>
          </a:prstGeom>
        </p:spPr>
      </p:pic>
    </p:spTree>
    <p:extLst>
      <p:ext uri="{BB962C8B-B14F-4D97-AF65-F5344CB8AC3E}">
        <p14:creationId xmlns:p14="http://schemas.microsoft.com/office/powerpoint/2010/main" val="3928661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33746" y="468643"/>
            <a:ext cx="8832616" cy="3312993"/>
          </a:xfrm>
          <a:prstGeom prst="rect">
            <a:avLst/>
          </a:prstGeom>
        </p:spPr>
      </p:pic>
      <p:pic>
        <p:nvPicPr>
          <p:cNvPr id="5" name="Content Placeholder 4"/>
          <p:cNvPicPr>
            <a:picLocks noGrp="1" noChangeAspect="1"/>
          </p:cNvPicPr>
          <p:nvPr>
            <p:ph idx="1"/>
          </p:nvPr>
        </p:nvPicPr>
        <p:blipFill>
          <a:blip r:embed="rId3"/>
          <a:stretch>
            <a:fillRect/>
          </a:stretch>
        </p:blipFill>
        <p:spPr>
          <a:xfrm>
            <a:off x="3677867" y="201225"/>
            <a:ext cx="5112989" cy="6424833"/>
          </a:xfrm>
          <a:prstGeom prst="rect">
            <a:avLst/>
          </a:prstGeom>
        </p:spPr>
      </p:pic>
    </p:spTree>
    <p:extLst>
      <p:ext uri="{BB962C8B-B14F-4D97-AF65-F5344CB8AC3E}">
        <p14:creationId xmlns:p14="http://schemas.microsoft.com/office/powerpoint/2010/main" val="188436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85" y="598040"/>
            <a:ext cx="3184225" cy="1325563"/>
          </a:xfrm>
        </p:spPr>
        <p:txBody>
          <a:bodyPr>
            <a:normAutofit/>
          </a:bodyPr>
          <a:lstStyle/>
          <a:p>
            <a:r>
              <a:rPr lang="en-US" sz="2800" dirty="0" smtClean="0"/>
              <a:t>CPE prevalence by region, northern England</a:t>
            </a:r>
            <a:endParaRPr lang="en-US" sz="2800" dirty="0"/>
          </a:p>
        </p:txBody>
      </p:sp>
      <p:pic>
        <p:nvPicPr>
          <p:cNvPr id="4" name="Content Placeholder 3"/>
          <p:cNvPicPr>
            <a:picLocks noGrp="1" noChangeAspect="1"/>
          </p:cNvPicPr>
          <p:nvPr>
            <p:ph idx="1"/>
          </p:nvPr>
        </p:nvPicPr>
        <p:blipFill>
          <a:blip r:embed="rId2"/>
          <a:stretch>
            <a:fillRect/>
          </a:stretch>
        </p:blipFill>
        <p:spPr>
          <a:xfrm>
            <a:off x="4641012" y="-966157"/>
            <a:ext cx="3519577" cy="7919698"/>
          </a:xfrm>
          <a:prstGeom prst="rect">
            <a:avLst/>
          </a:prstGeom>
        </p:spPr>
      </p:pic>
      <p:sp>
        <p:nvSpPr>
          <p:cNvPr id="5" name="TextBox 4"/>
          <p:cNvSpPr txBox="1"/>
          <p:nvPr/>
        </p:nvSpPr>
        <p:spPr>
          <a:xfrm>
            <a:off x="491706" y="6288657"/>
            <a:ext cx="3441968" cy="369332"/>
          </a:xfrm>
          <a:prstGeom prst="rect">
            <a:avLst/>
          </a:prstGeom>
          <a:noFill/>
        </p:spPr>
        <p:txBody>
          <a:bodyPr wrap="none" rtlCol="0">
            <a:spAutoFit/>
          </a:bodyPr>
          <a:lstStyle/>
          <a:p>
            <a:r>
              <a:rPr lang="en-US" dirty="0" err="1" smtClean="0"/>
              <a:t>Donker</a:t>
            </a:r>
            <a:r>
              <a:rPr lang="en-US" dirty="0" smtClean="0"/>
              <a:t>, BMC Medicine 2017;15:86</a:t>
            </a:r>
            <a:endParaRPr lang="en-US" dirty="0"/>
          </a:p>
        </p:txBody>
      </p:sp>
    </p:spTree>
    <p:extLst>
      <p:ext uri="{BB962C8B-B14F-4D97-AF65-F5344CB8AC3E}">
        <p14:creationId xmlns:p14="http://schemas.microsoft.com/office/powerpoint/2010/main" val="1522402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85" y="598040"/>
            <a:ext cx="3184225" cy="1325563"/>
          </a:xfrm>
        </p:spPr>
        <p:txBody>
          <a:bodyPr>
            <a:normAutofit/>
          </a:bodyPr>
          <a:lstStyle/>
          <a:p>
            <a:r>
              <a:rPr lang="en-US" sz="2800" dirty="0" smtClean="0"/>
              <a:t>Total expected CPE introductions to hospitals</a:t>
            </a:r>
            <a:endParaRPr lang="en-US" sz="2800" dirty="0"/>
          </a:p>
        </p:txBody>
      </p:sp>
      <p:sp>
        <p:nvSpPr>
          <p:cNvPr id="5" name="TextBox 4"/>
          <p:cNvSpPr txBox="1"/>
          <p:nvPr/>
        </p:nvSpPr>
        <p:spPr>
          <a:xfrm>
            <a:off x="491706" y="6288657"/>
            <a:ext cx="3441968" cy="369332"/>
          </a:xfrm>
          <a:prstGeom prst="rect">
            <a:avLst/>
          </a:prstGeom>
          <a:noFill/>
        </p:spPr>
        <p:txBody>
          <a:bodyPr wrap="none" rtlCol="0">
            <a:spAutoFit/>
          </a:bodyPr>
          <a:lstStyle/>
          <a:p>
            <a:r>
              <a:rPr lang="en-US" dirty="0" err="1" smtClean="0"/>
              <a:t>Donker</a:t>
            </a:r>
            <a:r>
              <a:rPr lang="en-US" dirty="0" smtClean="0"/>
              <a:t>, BMC Medicine 2017;15:86</a:t>
            </a:r>
            <a:endParaRPr lang="en-US" dirty="0"/>
          </a:p>
        </p:txBody>
      </p:sp>
      <p:pic>
        <p:nvPicPr>
          <p:cNvPr id="6" name="Picture 5"/>
          <p:cNvPicPr>
            <a:picLocks noChangeAspect="1"/>
          </p:cNvPicPr>
          <p:nvPr/>
        </p:nvPicPr>
        <p:blipFill>
          <a:blip r:embed="rId2"/>
          <a:stretch>
            <a:fillRect/>
          </a:stretch>
        </p:blipFill>
        <p:spPr>
          <a:xfrm>
            <a:off x="4961267" y="-1323220"/>
            <a:ext cx="4277623" cy="8575668"/>
          </a:xfrm>
          <a:prstGeom prst="rect">
            <a:avLst/>
          </a:prstGeom>
        </p:spPr>
      </p:pic>
      <p:pic>
        <p:nvPicPr>
          <p:cNvPr id="7" name="Picture 6"/>
          <p:cNvPicPr>
            <a:picLocks noChangeAspect="1"/>
          </p:cNvPicPr>
          <p:nvPr/>
        </p:nvPicPr>
        <p:blipFill>
          <a:blip r:embed="rId3"/>
          <a:stretch>
            <a:fillRect/>
          </a:stretch>
        </p:blipFill>
        <p:spPr>
          <a:xfrm>
            <a:off x="215662" y="2380890"/>
            <a:ext cx="4518892" cy="1175947"/>
          </a:xfrm>
          <a:prstGeom prst="rect">
            <a:avLst/>
          </a:prstGeom>
        </p:spPr>
      </p:pic>
    </p:spTree>
    <p:extLst>
      <p:ext uri="{BB962C8B-B14F-4D97-AF65-F5344CB8AC3E}">
        <p14:creationId xmlns:p14="http://schemas.microsoft.com/office/powerpoint/2010/main" val="729834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Fraser Health control program</a:t>
            </a:r>
            <a:endParaRPr lang="en-US" dirty="0"/>
          </a:p>
        </p:txBody>
      </p:sp>
      <p:sp>
        <p:nvSpPr>
          <p:cNvPr id="3" name="Content Placeholder 2"/>
          <p:cNvSpPr>
            <a:spLocks noGrp="1"/>
          </p:cNvSpPr>
          <p:nvPr>
            <p:ph idx="1"/>
          </p:nvPr>
        </p:nvSpPr>
        <p:spPr>
          <a:xfrm>
            <a:off x="628650" y="1526875"/>
            <a:ext cx="7886700" cy="5055080"/>
          </a:xfrm>
        </p:spPr>
        <p:txBody>
          <a:bodyPr>
            <a:normAutofit lnSpcReduction="10000"/>
          </a:bodyPr>
          <a:lstStyle/>
          <a:p>
            <a:pPr>
              <a:lnSpc>
                <a:spcPct val="120000"/>
              </a:lnSpc>
              <a:spcBef>
                <a:spcPts val="0"/>
              </a:spcBef>
            </a:pPr>
            <a:r>
              <a:rPr lang="en-US" altLang="en-US" sz="1900" dirty="0" smtClean="0">
                <a:ea typeface="ＭＳ Ｐゴシック" charset="-128"/>
              </a:rPr>
              <a:t>Screening (by PCR)</a:t>
            </a:r>
          </a:p>
          <a:p>
            <a:pPr lvl="1">
              <a:lnSpc>
                <a:spcPct val="120000"/>
              </a:lnSpc>
              <a:spcBef>
                <a:spcPts val="0"/>
              </a:spcBef>
            </a:pPr>
            <a:r>
              <a:rPr lang="en-US" altLang="en-US" sz="1900" dirty="0" smtClean="0">
                <a:ea typeface="ＭＳ Ｐゴシック" charset="-128"/>
              </a:rPr>
              <a:t>Med/</a:t>
            </a:r>
            <a:r>
              <a:rPr lang="en-US" altLang="en-US" sz="1900" dirty="0" err="1" smtClean="0">
                <a:ea typeface="ＭＳ Ｐゴシック" charset="-128"/>
              </a:rPr>
              <a:t>Surg</a:t>
            </a:r>
            <a:r>
              <a:rPr lang="en-US" altLang="en-US" sz="1900" dirty="0" smtClean="0">
                <a:ea typeface="ＭＳ Ｐゴシック" charset="-128"/>
              </a:rPr>
              <a:t> admissions: Risk based (HC out of Canada, travel to SE Asia)</a:t>
            </a:r>
          </a:p>
          <a:p>
            <a:pPr lvl="1">
              <a:lnSpc>
                <a:spcPct val="120000"/>
              </a:lnSpc>
              <a:spcBef>
                <a:spcPts val="0"/>
              </a:spcBef>
            </a:pPr>
            <a:r>
              <a:rPr lang="en-US" altLang="en-US" sz="1900" dirty="0">
                <a:ea typeface="ＭＳ Ｐゴシック" charset="-128"/>
              </a:rPr>
              <a:t>A</a:t>
            </a:r>
            <a:r>
              <a:rPr lang="en-US" altLang="en-US" sz="1900" dirty="0" smtClean="0">
                <a:ea typeface="ＭＳ Ｐゴシック" charset="-128"/>
              </a:rPr>
              <a:t>ll </a:t>
            </a:r>
            <a:r>
              <a:rPr lang="en-US" altLang="en-US" sz="1900" dirty="0">
                <a:ea typeface="ＭＳ Ｐゴシック" charset="-128"/>
              </a:rPr>
              <a:t>admissions to ICUs/HAUs are screened</a:t>
            </a:r>
          </a:p>
          <a:p>
            <a:pPr lvl="1">
              <a:lnSpc>
                <a:spcPct val="120000"/>
              </a:lnSpc>
              <a:spcBef>
                <a:spcPts val="0"/>
              </a:spcBef>
            </a:pPr>
            <a:r>
              <a:rPr lang="en-US" altLang="en-US" sz="1900" dirty="0">
                <a:ea typeface="ＭＳ Ｐゴシック" charset="-128"/>
              </a:rPr>
              <a:t>Contacts of known cases screened for 21 days</a:t>
            </a:r>
          </a:p>
          <a:p>
            <a:pPr lvl="1">
              <a:lnSpc>
                <a:spcPct val="120000"/>
              </a:lnSpc>
              <a:spcBef>
                <a:spcPts val="0"/>
              </a:spcBef>
            </a:pPr>
            <a:r>
              <a:rPr lang="en-US" altLang="en-US" sz="1900" dirty="0">
                <a:ea typeface="ＭＳ Ｐゴシック" charset="-128"/>
              </a:rPr>
              <a:t>Patients awaiting screening results placed on Contact </a:t>
            </a:r>
            <a:r>
              <a:rPr lang="en-US" altLang="en-US" sz="1900" dirty="0" smtClean="0">
                <a:ea typeface="ＭＳ Ｐゴシック" charset="-128"/>
              </a:rPr>
              <a:t>Precautions</a:t>
            </a:r>
          </a:p>
          <a:p>
            <a:pPr>
              <a:lnSpc>
                <a:spcPct val="120000"/>
              </a:lnSpc>
              <a:spcBef>
                <a:spcPts val="0"/>
              </a:spcBef>
            </a:pPr>
            <a:r>
              <a:rPr lang="en-US" altLang="en-US" sz="1900" dirty="0" smtClean="0">
                <a:ea typeface="ＭＳ Ｐゴシック" charset="-128"/>
              </a:rPr>
              <a:t>Additional precautions</a:t>
            </a:r>
          </a:p>
          <a:p>
            <a:pPr lvl="1">
              <a:lnSpc>
                <a:spcPct val="120000"/>
              </a:lnSpc>
              <a:spcBef>
                <a:spcPts val="0"/>
              </a:spcBef>
            </a:pPr>
            <a:r>
              <a:rPr lang="en-US" altLang="en-US" sz="1900" dirty="0" smtClean="0">
                <a:ea typeface="ＭＳ Ｐゴシック" charset="-128"/>
              </a:rPr>
              <a:t>Colonized </a:t>
            </a:r>
            <a:r>
              <a:rPr lang="en-US" altLang="en-US" sz="1900" dirty="0">
                <a:ea typeface="ＭＳ Ｐゴシック" charset="-128"/>
              </a:rPr>
              <a:t>patients placed on Enhanced Contact Precautions; patients colonized in respiratory tract with cough also on Droplet </a:t>
            </a:r>
            <a:r>
              <a:rPr lang="en-US" altLang="en-US" sz="1900" dirty="0" smtClean="0">
                <a:ea typeface="ＭＳ Ｐゴシック" charset="-128"/>
              </a:rPr>
              <a:t>Precautions</a:t>
            </a:r>
          </a:p>
          <a:p>
            <a:pPr lvl="1">
              <a:lnSpc>
                <a:spcPct val="120000"/>
              </a:lnSpc>
              <a:spcBef>
                <a:spcPts val="0"/>
              </a:spcBef>
            </a:pPr>
            <a:r>
              <a:rPr lang="en-US" altLang="en-US" sz="1900" dirty="0" smtClean="0">
                <a:ea typeface="ＭＳ Ｐゴシック" charset="-128"/>
              </a:rPr>
              <a:t>In </a:t>
            </a:r>
            <a:r>
              <a:rPr lang="en-US" altLang="en-US" sz="1900" dirty="0">
                <a:ea typeface="ＭＳ Ｐゴシック" charset="-128"/>
              </a:rPr>
              <a:t>a private room with dedicated </a:t>
            </a:r>
            <a:r>
              <a:rPr lang="en-US" altLang="en-US" sz="1900" dirty="0" smtClean="0">
                <a:ea typeface="ＭＳ Ｐゴシック" charset="-128"/>
              </a:rPr>
              <a:t>toilet</a:t>
            </a:r>
          </a:p>
          <a:p>
            <a:pPr lvl="1">
              <a:lnSpc>
                <a:spcPct val="120000"/>
              </a:lnSpc>
              <a:spcBef>
                <a:spcPts val="0"/>
              </a:spcBef>
            </a:pPr>
            <a:r>
              <a:rPr lang="en-US" altLang="en-US" sz="1900" dirty="0" smtClean="0">
                <a:ea typeface="ＭＳ Ｐゴシック" charset="-128"/>
              </a:rPr>
              <a:t>Dedicated or cohort nursing; allied </a:t>
            </a:r>
            <a:r>
              <a:rPr lang="en-US" altLang="en-US" sz="1900" dirty="0">
                <a:ea typeface="ＭＳ Ｐゴシック" charset="-128"/>
              </a:rPr>
              <a:t>staff care for patient at end of </a:t>
            </a:r>
            <a:r>
              <a:rPr lang="en-US" altLang="en-US" sz="1900" dirty="0" smtClean="0">
                <a:ea typeface="ＭＳ Ｐゴシック" charset="-128"/>
              </a:rPr>
              <a:t>shift</a:t>
            </a:r>
          </a:p>
          <a:p>
            <a:pPr lvl="2">
              <a:lnSpc>
                <a:spcPct val="120000"/>
              </a:lnSpc>
              <a:spcBef>
                <a:spcPts val="0"/>
              </a:spcBef>
            </a:pPr>
            <a:r>
              <a:rPr lang="en-US" altLang="en-US" sz="1900" dirty="0" smtClean="0">
                <a:ea typeface="ＭＳ Ｐゴシック" charset="-128"/>
              </a:rPr>
              <a:t>1 medical cohort each major hospital</a:t>
            </a:r>
            <a:endParaRPr lang="en-US" altLang="en-US" sz="1900" dirty="0">
              <a:ea typeface="ＭＳ Ｐゴシック" charset="-128"/>
            </a:endParaRPr>
          </a:p>
          <a:p>
            <a:pPr lvl="1">
              <a:lnSpc>
                <a:spcPct val="120000"/>
              </a:lnSpc>
              <a:spcBef>
                <a:spcPts val="0"/>
              </a:spcBef>
            </a:pPr>
            <a:r>
              <a:rPr lang="en-US" altLang="en-US" sz="1900" dirty="0">
                <a:ea typeface="ＭＳ Ｐゴシック" charset="-128"/>
              </a:rPr>
              <a:t>Dedicated </a:t>
            </a:r>
            <a:r>
              <a:rPr lang="en-US" altLang="en-US" sz="1900" dirty="0" smtClean="0">
                <a:ea typeface="ＭＳ Ｐゴシック" charset="-128"/>
              </a:rPr>
              <a:t>equipment (cleaned or discarded)</a:t>
            </a:r>
            <a:endParaRPr lang="en-US" altLang="en-US" sz="1900" dirty="0">
              <a:ea typeface="ＭＳ Ｐゴシック" charset="-128"/>
            </a:endParaRPr>
          </a:p>
          <a:p>
            <a:pPr lvl="1">
              <a:lnSpc>
                <a:spcPct val="120000"/>
              </a:lnSpc>
              <a:spcBef>
                <a:spcPts val="0"/>
              </a:spcBef>
            </a:pPr>
            <a:r>
              <a:rPr lang="en-US" altLang="en-US" sz="1900" dirty="0">
                <a:ea typeface="ＭＳ Ｐゴシック" charset="-128"/>
              </a:rPr>
              <a:t>Daily CHG bath</a:t>
            </a:r>
          </a:p>
          <a:p>
            <a:pPr lvl="1">
              <a:lnSpc>
                <a:spcPct val="120000"/>
              </a:lnSpc>
              <a:spcBef>
                <a:spcPts val="0"/>
              </a:spcBef>
            </a:pPr>
            <a:r>
              <a:rPr lang="en-US" altLang="en-US" sz="1900" dirty="0" smtClean="0">
                <a:ea typeface="ＭＳ Ｐゴシック" charset="-128"/>
              </a:rPr>
              <a:t>Twice daily cleaning with AHP/bleach</a:t>
            </a:r>
            <a:endParaRPr lang="en-US" altLang="en-US" sz="1900" dirty="0">
              <a:ea typeface="ＭＳ Ｐゴシック" charset="-128"/>
            </a:endParaRPr>
          </a:p>
          <a:p>
            <a:pPr lvl="1">
              <a:lnSpc>
                <a:spcPct val="120000"/>
              </a:lnSpc>
              <a:spcBef>
                <a:spcPts val="0"/>
              </a:spcBef>
            </a:pPr>
            <a:r>
              <a:rPr lang="en-US" altLang="en-US" sz="1900" dirty="0" smtClean="0">
                <a:ea typeface="ＭＳ Ｐゴシック" charset="-128"/>
              </a:rPr>
              <a:t>Colonized </a:t>
            </a:r>
            <a:r>
              <a:rPr lang="en-US" altLang="en-US" sz="1900" dirty="0">
                <a:ea typeface="ＭＳ Ｐゴシック" charset="-128"/>
              </a:rPr>
              <a:t>patients permanently flagged “MDR”</a:t>
            </a:r>
          </a:p>
          <a:p>
            <a:pPr lvl="1">
              <a:lnSpc>
                <a:spcPct val="120000"/>
              </a:lnSpc>
              <a:spcBef>
                <a:spcPts val="0"/>
              </a:spcBef>
            </a:pPr>
            <a:endParaRPr lang="en-US" altLang="en-US" sz="2200" dirty="0">
              <a:ea typeface="ＭＳ Ｐゴシック" charset="-128"/>
            </a:endParaRPr>
          </a:p>
          <a:p>
            <a:pPr>
              <a:lnSpc>
                <a:spcPct val="100000"/>
              </a:lnSpc>
              <a:spcBef>
                <a:spcPts val="0"/>
              </a:spcBef>
            </a:pPr>
            <a:endParaRPr lang="en-US" altLang="en-US" sz="2200" dirty="0">
              <a:ea typeface="ＭＳ Ｐゴシック" charset="-128"/>
            </a:endParaRPr>
          </a:p>
          <a:p>
            <a:pPr>
              <a:lnSpc>
                <a:spcPct val="100000"/>
              </a:lnSpc>
              <a:spcBef>
                <a:spcPts val="0"/>
              </a:spcBef>
            </a:pPr>
            <a:endParaRPr lang="en-US" dirty="0"/>
          </a:p>
        </p:txBody>
      </p:sp>
    </p:spTree>
    <p:extLst>
      <p:ext uri="{BB962C8B-B14F-4D97-AF65-F5344CB8AC3E}">
        <p14:creationId xmlns:p14="http://schemas.microsoft.com/office/powerpoint/2010/main" val="3625628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2476" y="716864"/>
            <a:ext cx="10144663" cy="5499065"/>
          </a:xfrm>
          <a:prstGeom prst="rect">
            <a:avLst/>
          </a:prstGeom>
        </p:spPr>
      </p:pic>
    </p:spTree>
    <p:extLst>
      <p:ext uri="{BB962C8B-B14F-4D97-AF65-F5344CB8AC3E}">
        <p14:creationId xmlns:p14="http://schemas.microsoft.com/office/powerpoint/2010/main" val="3772161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Israeli control program</a:t>
            </a:r>
            <a:endParaRPr lang="en-US" dirty="0"/>
          </a:p>
        </p:txBody>
      </p:sp>
      <p:sp>
        <p:nvSpPr>
          <p:cNvPr id="3" name="Content Placeholder 2"/>
          <p:cNvSpPr>
            <a:spLocks noGrp="1"/>
          </p:cNvSpPr>
          <p:nvPr>
            <p:ph idx="1"/>
          </p:nvPr>
        </p:nvSpPr>
        <p:spPr/>
        <p:txBody>
          <a:bodyPr/>
          <a:lstStyle/>
          <a:p>
            <a:r>
              <a:rPr lang="en-US" dirty="0" smtClean="0"/>
              <a:t>Mandatory reporting all cases; daily reporting of census (with check list of precautions)</a:t>
            </a:r>
          </a:p>
          <a:p>
            <a:r>
              <a:rPr lang="en-US" dirty="0" smtClean="0"/>
              <a:t>Mandatory isolation colonized/infected patients; private rooms, cohort nursing</a:t>
            </a:r>
          </a:p>
          <a:p>
            <a:r>
              <a:rPr lang="en-US" dirty="0" smtClean="0"/>
              <a:t>National task force, with site visits</a:t>
            </a:r>
          </a:p>
          <a:p>
            <a:r>
              <a:rPr lang="en-US" dirty="0" smtClean="0"/>
              <a:t>Monthly feedback to CEO’s with performance assessment</a:t>
            </a:r>
          </a:p>
          <a:p>
            <a:pPr marL="457200" lvl="1" indent="0">
              <a:buNone/>
            </a:pPr>
            <a:endParaRPr lang="en-US" dirty="0" smtClean="0"/>
          </a:p>
          <a:p>
            <a:endParaRPr lang="en-US" dirty="0"/>
          </a:p>
        </p:txBody>
      </p:sp>
    </p:spTree>
    <p:extLst>
      <p:ext uri="{BB962C8B-B14F-4D97-AF65-F5344CB8AC3E}">
        <p14:creationId xmlns:p14="http://schemas.microsoft.com/office/powerpoint/2010/main" val="1206340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successful control programs</a:t>
            </a:r>
            <a:endParaRPr lang="en-US" dirty="0"/>
          </a:p>
        </p:txBody>
      </p:sp>
      <p:sp>
        <p:nvSpPr>
          <p:cNvPr id="3" name="Content Placeholder 2"/>
          <p:cNvSpPr>
            <a:spLocks noGrp="1"/>
          </p:cNvSpPr>
          <p:nvPr>
            <p:ph idx="1"/>
          </p:nvPr>
        </p:nvSpPr>
        <p:spPr>
          <a:xfrm>
            <a:off x="336430" y="1860130"/>
            <a:ext cx="8669547" cy="4351338"/>
          </a:xfrm>
        </p:spPr>
        <p:txBody>
          <a:bodyPr/>
          <a:lstStyle/>
          <a:p>
            <a:endParaRPr lang="en-US" dirty="0" smtClean="0"/>
          </a:p>
          <a:p>
            <a:r>
              <a:rPr lang="fr-FR" dirty="0" err="1" smtClean="0"/>
              <a:t>Palmore</a:t>
            </a:r>
            <a:r>
              <a:rPr lang="fr-FR" dirty="0" smtClean="0"/>
              <a:t> TN, Clin </a:t>
            </a:r>
            <a:r>
              <a:rPr lang="fr-FR" dirty="0"/>
              <a:t>Infect </a:t>
            </a:r>
            <a:r>
              <a:rPr lang="fr-FR" dirty="0" smtClean="0"/>
              <a:t>Dis 2013;57:1593-9</a:t>
            </a:r>
          </a:p>
          <a:p>
            <a:r>
              <a:rPr lang="en-US" dirty="0" smtClean="0"/>
              <a:t>Enfield KP, Infect </a:t>
            </a:r>
            <a:r>
              <a:rPr lang="en-US" dirty="0"/>
              <a:t>Control </a:t>
            </a:r>
            <a:r>
              <a:rPr lang="en-US" dirty="0" err="1"/>
              <a:t>Hosp</a:t>
            </a:r>
            <a:r>
              <a:rPr lang="en-US" dirty="0"/>
              <a:t> </a:t>
            </a:r>
            <a:r>
              <a:rPr lang="en-US" dirty="0" err="1" smtClean="0"/>
              <a:t>Epidemiol</a:t>
            </a:r>
            <a:r>
              <a:rPr lang="en-US" dirty="0" smtClean="0"/>
              <a:t> 2014;35:810-7</a:t>
            </a:r>
            <a:endParaRPr lang="en-US" dirty="0"/>
          </a:p>
          <a:p>
            <a:r>
              <a:rPr lang="en-US" dirty="0" smtClean="0"/>
              <a:t>Hayden MK,  </a:t>
            </a:r>
            <a:r>
              <a:rPr lang="en-US" dirty="0" err="1" smtClean="0"/>
              <a:t>Clin</a:t>
            </a:r>
            <a:r>
              <a:rPr lang="en-US" dirty="0" smtClean="0"/>
              <a:t> Infect Dis 2015;60:1153</a:t>
            </a:r>
          </a:p>
          <a:p>
            <a:r>
              <a:rPr lang="en-US" dirty="0" err="1" smtClean="0"/>
              <a:t>Abboud</a:t>
            </a:r>
            <a:r>
              <a:rPr lang="en-US" dirty="0"/>
              <a:t> </a:t>
            </a:r>
            <a:r>
              <a:rPr lang="en-US" dirty="0" smtClean="0"/>
              <a:t>CS, </a:t>
            </a:r>
            <a:r>
              <a:rPr lang="en-US" dirty="0"/>
              <a:t>J </a:t>
            </a:r>
            <a:r>
              <a:rPr lang="en-US" dirty="0" err="1"/>
              <a:t>Hosp</a:t>
            </a:r>
            <a:r>
              <a:rPr lang="en-US" dirty="0"/>
              <a:t> </a:t>
            </a:r>
            <a:r>
              <a:rPr lang="en-US" dirty="0" smtClean="0"/>
              <a:t>Infect 2016;94:60-4</a:t>
            </a:r>
          </a:p>
          <a:p>
            <a:r>
              <a:rPr lang="en-US" dirty="0" err="1" smtClean="0"/>
              <a:t>Viale</a:t>
            </a:r>
            <a:r>
              <a:rPr lang="en-US" dirty="0"/>
              <a:t> </a:t>
            </a:r>
            <a:r>
              <a:rPr lang="en-US" dirty="0" smtClean="0"/>
              <a:t>P,  </a:t>
            </a:r>
            <a:r>
              <a:rPr lang="en-US" dirty="0" err="1"/>
              <a:t>Clin</a:t>
            </a:r>
            <a:r>
              <a:rPr lang="en-US" dirty="0"/>
              <a:t> </a:t>
            </a:r>
            <a:r>
              <a:rPr lang="en-US" dirty="0" err="1"/>
              <a:t>Microbiol</a:t>
            </a:r>
            <a:r>
              <a:rPr lang="en-US" dirty="0"/>
              <a:t> </a:t>
            </a:r>
            <a:r>
              <a:rPr lang="en-US" dirty="0" smtClean="0"/>
              <a:t>Infect 2015;21:242-7</a:t>
            </a:r>
            <a:endParaRPr lang="en-US" dirty="0"/>
          </a:p>
          <a:p>
            <a:endParaRPr lang="en-US" dirty="0"/>
          </a:p>
        </p:txBody>
      </p:sp>
    </p:spTree>
    <p:extLst>
      <p:ext uri="{BB962C8B-B14F-4D97-AF65-F5344CB8AC3E}">
        <p14:creationId xmlns:p14="http://schemas.microsoft.com/office/powerpoint/2010/main" val="2524141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n-CA" altLang="en-US" smtClean="0"/>
          </a:p>
        </p:txBody>
      </p:sp>
      <p:pic>
        <p:nvPicPr>
          <p:cNvPr id="71683" name="Picture 4" descr="infectious disease mortalit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43467" y="571500"/>
            <a:ext cx="8128000" cy="5682544"/>
          </a:xfrm>
        </p:spPr>
      </p:pic>
    </p:spTree>
    <p:extLst>
      <p:ext uri="{BB962C8B-B14F-4D97-AF65-F5344CB8AC3E}">
        <p14:creationId xmlns:p14="http://schemas.microsoft.com/office/powerpoint/2010/main" val="508903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902" y="2065880"/>
            <a:ext cx="9701816" cy="4792120"/>
          </a:xfrm>
          <a:prstGeom prst="rect">
            <a:avLst/>
          </a:prstGeom>
        </p:spPr>
      </p:pic>
      <p:sp>
        <p:nvSpPr>
          <p:cNvPr id="3" name="TextBox 2"/>
          <p:cNvSpPr txBox="1"/>
          <p:nvPr/>
        </p:nvSpPr>
        <p:spPr>
          <a:xfrm>
            <a:off x="2173857" y="2337758"/>
            <a:ext cx="3286284" cy="523220"/>
          </a:xfrm>
          <a:prstGeom prst="rect">
            <a:avLst/>
          </a:prstGeom>
          <a:noFill/>
        </p:spPr>
        <p:txBody>
          <a:bodyPr wrap="none" rtlCol="0">
            <a:spAutoFit/>
          </a:bodyPr>
          <a:lstStyle/>
          <a:p>
            <a:r>
              <a:rPr lang="en-US" sz="2800" dirty="0" smtClean="0"/>
              <a:t>Base case:  $81/QALY</a:t>
            </a:r>
            <a:endParaRPr lang="en-US" sz="2800" dirty="0"/>
          </a:p>
        </p:txBody>
      </p:sp>
      <p:sp>
        <p:nvSpPr>
          <p:cNvPr id="6" name="Title 5"/>
          <p:cNvSpPr>
            <a:spLocks noGrp="1"/>
          </p:cNvSpPr>
          <p:nvPr>
            <p:ph type="title"/>
          </p:nvPr>
        </p:nvSpPr>
        <p:spPr/>
        <p:txBody>
          <a:bodyPr/>
          <a:lstStyle/>
          <a:p>
            <a:endParaRPr lang="en-US"/>
          </a:p>
        </p:txBody>
      </p:sp>
      <p:pic>
        <p:nvPicPr>
          <p:cNvPr id="7" name="Picture 6"/>
          <p:cNvPicPr>
            <a:picLocks noChangeAspect="1"/>
          </p:cNvPicPr>
          <p:nvPr/>
        </p:nvPicPr>
        <p:blipFill>
          <a:blip r:embed="rId3"/>
          <a:stretch>
            <a:fillRect/>
          </a:stretch>
        </p:blipFill>
        <p:spPr>
          <a:xfrm>
            <a:off x="129396" y="23285"/>
            <a:ext cx="8028226" cy="2058498"/>
          </a:xfrm>
          <a:prstGeom prst="rect">
            <a:avLst/>
          </a:prstGeom>
        </p:spPr>
      </p:pic>
    </p:spTree>
    <p:extLst>
      <p:ext uri="{BB962C8B-B14F-4D97-AF65-F5344CB8AC3E}">
        <p14:creationId xmlns:p14="http://schemas.microsoft.com/office/powerpoint/2010/main" val="3575206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26207"/>
            <a:ext cx="9494927" cy="3263900"/>
          </a:xfrm>
          <a:prstGeom prst="rect">
            <a:avLst/>
          </a:prstGeom>
        </p:spPr>
      </p:pic>
      <p:pic>
        <p:nvPicPr>
          <p:cNvPr id="5" name="Picture 4"/>
          <p:cNvPicPr>
            <a:picLocks noChangeAspect="1"/>
          </p:cNvPicPr>
          <p:nvPr/>
        </p:nvPicPr>
        <p:blipFill>
          <a:blip r:embed="rId3"/>
          <a:stretch>
            <a:fillRect/>
          </a:stretch>
        </p:blipFill>
        <p:spPr>
          <a:xfrm>
            <a:off x="1599412" y="2615001"/>
            <a:ext cx="6296101" cy="4699000"/>
          </a:xfrm>
          <a:prstGeom prst="rect">
            <a:avLst/>
          </a:prstGeom>
        </p:spPr>
      </p:pic>
    </p:spTree>
    <p:extLst>
      <p:ext uri="{BB962C8B-B14F-4D97-AF65-F5344CB8AC3E}">
        <p14:creationId xmlns:p14="http://schemas.microsoft.com/office/powerpoint/2010/main" val="3604753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Challenges</a:t>
            </a:r>
            <a:endParaRPr lang="en-US" dirty="0"/>
          </a:p>
        </p:txBody>
      </p:sp>
    </p:spTree>
    <p:extLst>
      <p:ext uri="{BB962C8B-B14F-4D97-AF65-F5344CB8AC3E}">
        <p14:creationId xmlns:p14="http://schemas.microsoft.com/office/powerpoint/2010/main" val="3082536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15" y="365126"/>
            <a:ext cx="8315863" cy="1325563"/>
          </a:xfrm>
        </p:spPr>
        <p:txBody>
          <a:bodyPr/>
          <a:lstStyle/>
          <a:p>
            <a:r>
              <a:rPr lang="en-US" dirty="0"/>
              <a:t>1</a:t>
            </a:r>
            <a:r>
              <a:rPr lang="en-US" dirty="0" smtClean="0"/>
              <a:t>. </a:t>
            </a:r>
            <a:r>
              <a:rPr lang="en-US" sz="4000" dirty="0" smtClean="0"/>
              <a:t>Choice of screening sites/ methods</a:t>
            </a:r>
            <a:endParaRPr lang="en-US" sz="4000" dirty="0"/>
          </a:p>
        </p:txBody>
      </p:sp>
      <p:sp>
        <p:nvSpPr>
          <p:cNvPr id="3" name="Content Placeholder 2"/>
          <p:cNvSpPr>
            <a:spLocks noGrp="1"/>
          </p:cNvSpPr>
          <p:nvPr>
            <p:ph idx="1"/>
          </p:nvPr>
        </p:nvSpPr>
        <p:spPr/>
        <p:txBody>
          <a:bodyPr/>
          <a:lstStyle/>
          <a:p>
            <a:r>
              <a:rPr lang="en-US" dirty="0" smtClean="0"/>
              <a:t>Published data suggest that direct PCR from rectal swabs is equivalent to culture for detection of colonization</a:t>
            </a:r>
          </a:p>
          <a:p>
            <a:pPr lvl="1"/>
            <a:r>
              <a:rPr lang="en-US" dirty="0" smtClean="0"/>
              <a:t>Except: Singh et al.  9/66 screens negative by direct culture and positive by PCR</a:t>
            </a:r>
          </a:p>
          <a:p>
            <a:pPr lvl="1"/>
            <a:endParaRPr lang="en-US" dirty="0"/>
          </a:p>
        </p:txBody>
      </p:sp>
      <p:sp>
        <p:nvSpPr>
          <p:cNvPr id="4" name="TextBox 3"/>
          <p:cNvSpPr txBox="1"/>
          <p:nvPr/>
        </p:nvSpPr>
        <p:spPr>
          <a:xfrm>
            <a:off x="755789" y="5530632"/>
            <a:ext cx="7597914" cy="646331"/>
          </a:xfrm>
          <a:prstGeom prst="rect">
            <a:avLst/>
          </a:prstGeom>
          <a:noFill/>
        </p:spPr>
        <p:txBody>
          <a:bodyPr wrap="none" rtlCol="0">
            <a:spAutoFit/>
          </a:bodyPr>
          <a:lstStyle/>
          <a:p>
            <a:r>
              <a:rPr lang="en-US" dirty="0" err="1" smtClean="0"/>
              <a:t>Fernandex</a:t>
            </a:r>
            <a:r>
              <a:rPr lang="en-US" dirty="0" smtClean="0"/>
              <a:t> DMID 2017 </a:t>
            </a:r>
            <a:r>
              <a:rPr lang="en-US" dirty="0" err="1" smtClean="0"/>
              <a:t>epub</a:t>
            </a:r>
            <a:r>
              <a:rPr lang="en-US" dirty="0" smtClean="0"/>
              <a:t>; </a:t>
            </a:r>
            <a:r>
              <a:rPr lang="en-US" dirty="0" err="1" smtClean="0"/>
              <a:t>Rezende</a:t>
            </a:r>
            <a:r>
              <a:rPr lang="en-US" dirty="0" smtClean="0"/>
              <a:t> JHI 2017;96:123; </a:t>
            </a:r>
            <a:r>
              <a:rPr lang="en-US" dirty="0" err="1" smtClean="0"/>
              <a:t>Tato</a:t>
            </a:r>
            <a:r>
              <a:rPr lang="en-US" dirty="0" smtClean="0"/>
              <a:t> JCM 2016;54:1814</a:t>
            </a:r>
          </a:p>
          <a:p>
            <a:r>
              <a:rPr lang="en-US" dirty="0" smtClean="0"/>
              <a:t>Singh JCM 2012;50:2596</a:t>
            </a:r>
            <a:endParaRPr lang="en-US" dirty="0"/>
          </a:p>
        </p:txBody>
      </p:sp>
    </p:spTree>
    <p:extLst>
      <p:ext uri="{BB962C8B-B14F-4D97-AF65-F5344CB8AC3E}">
        <p14:creationId xmlns:p14="http://schemas.microsoft.com/office/powerpoint/2010/main" val="144719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nvGraphicFramePr>
        <p:xfrm>
          <a:off x="1650920" y="1905000"/>
          <a:ext cx="5384959" cy="4456112"/>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a:spLocks noGrp="1"/>
          </p:cNvSpPr>
          <p:nvPr>
            <p:ph type="ctrTitle"/>
          </p:nvPr>
        </p:nvSpPr>
        <p:spPr>
          <a:xfrm>
            <a:off x="1452563" y="685800"/>
            <a:ext cx="6400800" cy="665163"/>
          </a:xfrm>
        </p:spPr>
        <p:txBody>
          <a:bodyPr>
            <a:normAutofit/>
          </a:bodyPr>
          <a:lstStyle/>
          <a:p>
            <a:pPr algn="l">
              <a:defRPr/>
            </a:pPr>
            <a:r>
              <a:rPr lang="en-US" sz="2800" b="1" dirty="0" smtClean="0">
                <a:ea typeface="+mn-ea"/>
                <a:cs typeface="Arial" charset="0"/>
              </a:rPr>
              <a:t>CPE+ Index samples recovered by culture</a:t>
            </a:r>
            <a:endParaRPr lang="en-US" sz="2800" b="1" dirty="0">
              <a:ea typeface="+mn-ea"/>
              <a:cs typeface="Arial" charset="0"/>
            </a:endParaRPr>
          </a:p>
        </p:txBody>
      </p:sp>
      <p:sp>
        <p:nvSpPr>
          <p:cNvPr id="13316" name="TextBox 1"/>
          <p:cNvSpPr txBox="1">
            <a:spLocks noChangeArrowheads="1"/>
          </p:cNvSpPr>
          <p:nvPr/>
        </p:nvSpPr>
        <p:spPr bwMode="auto">
          <a:xfrm>
            <a:off x="2747963" y="1638300"/>
            <a:ext cx="7572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11/11</a:t>
            </a:r>
          </a:p>
        </p:txBody>
      </p:sp>
      <p:sp>
        <p:nvSpPr>
          <p:cNvPr id="13317" name="TextBox 1"/>
          <p:cNvSpPr txBox="1">
            <a:spLocks noChangeArrowheads="1"/>
          </p:cNvSpPr>
          <p:nvPr/>
        </p:nvSpPr>
        <p:spPr bwMode="auto">
          <a:xfrm>
            <a:off x="3586163" y="1633538"/>
            <a:ext cx="7572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10/10</a:t>
            </a:r>
          </a:p>
        </p:txBody>
      </p:sp>
      <p:sp>
        <p:nvSpPr>
          <p:cNvPr id="13318" name="TextBox 1"/>
          <p:cNvSpPr txBox="1">
            <a:spLocks noChangeArrowheads="1"/>
          </p:cNvSpPr>
          <p:nvPr/>
        </p:nvSpPr>
        <p:spPr bwMode="auto">
          <a:xfrm>
            <a:off x="5181600" y="2052638"/>
            <a:ext cx="757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17(7)/20</a:t>
            </a:r>
          </a:p>
        </p:txBody>
      </p:sp>
      <p:sp>
        <p:nvSpPr>
          <p:cNvPr id="13319" name="TextBox 1"/>
          <p:cNvSpPr txBox="1">
            <a:spLocks noChangeArrowheads="1"/>
          </p:cNvSpPr>
          <p:nvPr/>
        </p:nvSpPr>
        <p:spPr bwMode="auto">
          <a:xfrm>
            <a:off x="4424363" y="2057400"/>
            <a:ext cx="7572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76/84</a:t>
            </a:r>
          </a:p>
        </p:txBody>
      </p:sp>
      <p:sp>
        <p:nvSpPr>
          <p:cNvPr id="13320" name="TextBox 1"/>
          <p:cNvSpPr txBox="1">
            <a:spLocks noChangeArrowheads="1"/>
          </p:cNvSpPr>
          <p:nvPr/>
        </p:nvSpPr>
        <p:spPr bwMode="auto">
          <a:xfrm>
            <a:off x="6172200" y="2065338"/>
            <a:ext cx="757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26/35</a:t>
            </a:r>
          </a:p>
        </p:txBody>
      </p:sp>
      <p:sp>
        <p:nvSpPr>
          <p:cNvPr id="13321" name="Footer Placeholder 3"/>
          <p:cNvSpPr>
            <a:spLocks noGrp="1"/>
          </p:cNvSpPr>
          <p:nvPr>
            <p:ph type="ftr" sz="quarter" idx="11"/>
          </p:nvPr>
        </p:nvSpPr>
        <p:spPr bwMode="auto">
          <a:xfrm>
            <a:off x="152400" y="6356350"/>
            <a:ext cx="8839200"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200" smtClean="0">
                <a:solidFill>
                  <a:srgbClr val="898989"/>
                </a:solidFill>
                <a:cs typeface="Arial" panose="020B0604020202020204" pitchFamily="34" charset="0"/>
              </a:rPr>
              <a:t>Aimee Paterson and Angel Li                                                                                              TIBDN Education Day 22 March 2018</a:t>
            </a:r>
            <a:endParaRPr lang="en-US" altLang="en-US" sz="1200" smtClean="0">
              <a:solidFill>
                <a:srgbClr val="898989"/>
              </a:solidFill>
              <a:cs typeface="Arial" panose="020B0604020202020204" pitchFamily="34" charset="0"/>
            </a:endParaRPr>
          </a:p>
        </p:txBody>
      </p:sp>
      <p:pic>
        <p:nvPicPr>
          <p:cNvPr id="13322" name="Picture 1607" descr="TIBD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7938"/>
            <a:ext cx="14112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1263" y="0"/>
            <a:ext cx="158273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139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331788" y="752475"/>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b="1"/>
              <a:t>Sensitivity of groin vs. rectal vs. urine, vs. pairs compared to “gold standard” of all three positive</a:t>
            </a:r>
          </a:p>
        </p:txBody>
      </p:sp>
      <p:sp>
        <p:nvSpPr>
          <p:cNvPr id="9219" name="Footer Placeholder 3"/>
          <p:cNvSpPr>
            <a:spLocks noGrp="1"/>
          </p:cNvSpPr>
          <p:nvPr>
            <p:ph type="ftr" sz="quarter" idx="11"/>
          </p:nvPr>
        </p:nvSpPr>
        <p:spPr bwMode="auto">
          <a:xfrm>
            <a:off x="152400" y="6356350"/>
            <a:ext cx="8839200"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200" smtClean="0">
                <a:solidFill>
                  <a:srgbClr val="898989"/>
                </a:solidFill>
                <a:cs typeface="Arial" panose="020B0604020202020204" pitchFamily="34" charset="0"/>
              </a:rPr>
              <a:t>Aimee Paterson and Angel Li                                                                                              TIBDN Education Day 22 March 2018</a:t>
            </a:r>
            <a:endParaRPr lang="en-US" altLang="en-US" sz="1200" smtClean="0">
              <a:solidFill>
                <a:srgbClr val="898989"/>
              </a:solidFill>
              <a:cs typeface="Arial" panose="020B0604020202020204" pitchFamily="34" charset="0"/>
            </a:endParaRPr>
          </a:p>
        </p:txBody>
      </p:sp>
      <p:pic>
        <p:nvPicPr>
          <p:cNvPr id="9220" name="Picture 1607" descr="TIBD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7938"/>
            <a:ext cx="14112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1263" y="0"/>
            <a:ext cx="158273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p:cNvGraphicFramePr>
            <a:graphicFrameLocks/>
          </p:cNvGraphicFramePr>
          <p:nvPr/>
        </p:nvGraphicFramePr>
        <p:xfrm>
          <a:off x="656308" y="1752600"/>
          <a:ext cx="8058128" cy="4572000"/>
        </p:xfrm>
        <a:graphic>
          <a:graphicData uri="http://schemas.openxmlformats.org/drawingml/2006/chart">
            <c:chart xmlns:c="http://schemas.openxmlformats.org/drawingml/2006/chart" xmlns:r="http://schemas.openxmlformats.org/officeDocument/2006/relationships" r:id="rId5"/>
          </a:graphicData>
        </a:graphic>
      </p:graphicFrame>
      <p:sp>
        <p:nvSpPr>
          <p:cNvPr id="9223" name="TextBox 1"/>
          <p:cNvSpPr txBox="1">
            <a:spLocks noChangeArrowheads="1"/>
          </p:cNvSpPr>
          <p:nvPr/>
        </p:nvSpPr>
        <p:spPr bwMode="auto">
          <a:xfrm>
            <a:off x="1752600" y="25257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79/123</a:t>
            </a:r>
          </a:p>
        </p:txBody>
      </p:sp>
      <p:sp>
        <p:nvSpPr>
          <p:cNvPr id="9224" name="TextBox 11"/>
          <p:cNvSpPr txBox="1">
            <a:spLocks noChangeArrowheads="1"/>
          </p:cNvSpPr>
          <p:nvPr/>
        </p:nvSpPr>
        <p:spPr bwMode="auto">
          <a:xfrm>
            <a:off x="2667000" y="28051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72/123</a:t>
            </a:r>
          </a:p>
        </p:txBody>
      </p:sp>
      <p:sp>
        <p:nvSpPr>
          <p:cNvPr id="9225" name="TextBox 12"/>
          <p:cNvSpPr txBox="1">
            <a:spLocks noChangeArrowheads="1"/>
          </p:cNvSpPr>
          <p:nvPr/>
        </p:nvSpPr>
        <p:spPr bwMode="auto">
          <a:xfrm>
            <a:off x="4551363" y="1952625"/>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107/123</a:t>
            </a:r>
          </a:p>
        </p:txBody>
      </p:sp>
      <p:sp>
        <p:nvSpPr>
          <p:cNvPr id="9226" name="TextBox 13"/>
          <p:cNvSpPr txBox="1">
            <a:spLocks noChangeArrowheads="1"/>
          </p:cNvSpPr>
          <p:nvPr/>
        </p:nvSpPr>
        <p:spPr bwMode="auto">
          <a:xfrm>
            <a:off x="3810000" y="28051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72/123</a:t>
            </a:r>
          </a:p>
        </p:txBody>
      </p:sp>
      <p:sp>
        <p:nvSpPr>
          <p:cNvPr id="9227" name="TextBox 14"/>
          <p:cNvSpPr txBox="1">
            <a:spLocks noChangeArrowheads="1"/>
          </p:cNvSpPr>
          <p:nvPr/>
        </p:nvSpPr>
        <p:spPr bwMode="auto">
          <a:xfrm>
            <a:off x="5624513" y="1952625"/>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101/123</a:t>
            </a:r>
          </a:p>
        </p:txBody>
      </p:sp>
      <p:sp>
        <p:nvSpPr>
          <p:cNvPr id="9228" name="TextBox 15"/>
          <p:cNvSpPr txBox="1">
            <a:spLocks noChangeArrowheads="1"/>
          </p:cNvSpPr>
          <p:nvPr/>
        </p:nvSpPr>
        <p:spPr bwMode="auto">
          <a:xfrm>
            <a:off x="6570663" y="1952625"/>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105/123</a:t>
            </a:r>
          </a:p>
        </p:txBody>
      </p:sp>
    </p:spTree>
    <p:extLst>
      <p:ext uri="{BB962C8B-B14F-4D97-AF65-F5344CB8AC3E}">
        <p14:creationId xmlns:p14="http://schemas.microsoft.com/office/powerpoint/2010/main" val="34145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7557" y="907138"/>
            <a:ext cx="7886700" cy="2661418"/>
          </a:xfrm>
          <a:prstGeom prst="rect">
            <a:avLst/>
          </a:prstGeom>
        </p:spPr>
      </p:pic>
      <p:sp>
        <p:nvSpPr>
          <p:cNvPr id="2" name="Title 1"/>
          <p:cNvSpPr>
            <a:spLocks noGrp="1"/>
          </p:cNvSpPr>
          <p:nvPr>
            <p:ph type="title"/>
          </p:nvPr>
        </p:nvSpPr>
        <p:spPr>
          <a:xfrm>
            <a:off x="473375" y="244357"/>
            <a:ext cx="7886700" cy="1325563"/>
          </a:xfrm>
        </p:spPr>
        <p:txBody>
          <a:bodyPr/>
          <a:lstStyle/>
          <a:p>
            <a:r>
              <a:rPr lang="en-US" dirty="0"/>
              <a:t>2</a:t>
            </a:r>
            <a:r>
              <a:rPr lang="en-US" dirty="0" smtClean="0"/>
              <a:t>. Sinks/Drains</a:t>
            </a:r>
            <a:endParaRPr lang="en-US" dirty="0"/>
          </a:p>
        </p:txBody>
      </p:sp>
      <p:sp>
        <p:nvSpPr>
          <p:cNvPr id="5" name="TextBox 4"/>
          <p:cNvSpPr txBox="1"/>
          <p:nvPr/>
        </p:nvSpPr>
        <p:spPr>
          <a:xfrm>
            <a:off x="370936" y="3839633"/>
            <a:ext cx="8686800" cy="3139321"/>
          </a:xfrm>
          <a:prstGeom prst="rect">
            <a:avLst/>
          </a:prstGeom>
          <a:noFill/>
        </p:spPr>
        <p:txBody>
          <a:bodyPr wrap="square" rtlCol="0">
            <a:spAutoFit/>
          </a:bodyPr>
          <a:lstStyle/>
          <a:p>
            <a:r>
              <a:rPr lang="en-US" b="1" dirty="0" err="1"/>
              <a:t>Interhospital</a:t>
            </a:r>
            <a:r>
              <a:rPr lang="en-US" b="1" dirty="0"/>
              <a:t> spread of NDM-7-producing </a:t>
            </a:r>
            <a:r>
              <a:rPr lang="en-US" b="1" i="1" dirty="0" err="1"/>
              <a:t>Klebsiella</a:t>
            </a:r>
            <a:r>
              <a:rPr lang="en-US" b="1" i="1" dirty="0"/>
              <a:t> </a:t>
            </a:r>
            <a:r>
              <a:rPr lang="en-US" b="1" i="1" dirty="0" err="1"/>
              <a:t>pneumoniae</a:t>
            </a:r>
            <a:r>
              <a:rPr lang="en-US" b="1" dirty="0"/>
              <a:t> belonging to ST437 in </a:t>
            </a:r>
            <a:r>
              <a:rPr lang="en-US" b="1" dirty="0" smtClean="0"/>
              <a:t>Spain </a:t>
            </a:r>
            <a:r>
              <a:rPr lang="en-US" dirty="0" err="1" smtClean="0"/>
              <a:t>Seara</a:t>
            </a:r>
            <a:r>
              <a:rPr lang="en-US" dirty="0"/>
              <a:t>, Nieves et al</a:t>
            </a:r>
            <a:r>
              <a:rPr lang="en-US" dirty="0" smtClean="0"/>
              <a:t>. International </a:t>
            </a:r>
            <a:r>
              <a:rPr lang="en-US" dirty="0"/>
              <a:t>Journal of Antimicrobial Agents , </a:t>
            </a:r>
            <a:r>
              <a:rPr lang="en-US" dirty="0" smtClean="0"/>
              <a:t>2015;46:169 – 173</a:t>
            </a:r>
          </a:p>
          <a:p>
            <a:r>
              <a:rPr lang="en-US" dirty="0" smtClean="0"/>
              <a:t>.</a:t>
            </a:r>
            <a:endParaRPr lang="en-US" dirty="0"/>
          </a:p>
          <a:p>
            <a:r>
              <a:rPr lang="en-US" b="1" dirty="0" smtClean="0"/>
              <a:t>Detection and termination of an extended low-frequency hospital outbreak of GIM-1-producing Pseudomonas </a:t>
            </a:r>
            <a:r>
              <a:rPr lang="en-US" b="1" dirty="0" err="1" smtClean="0"/>
              <a:t>aeruginosa</a:t>
            </a:r>
            <a:r>
              <a:rPr lang="en-US" b="1" dirty="0" smtClean="0"/>
              <a:t> ST111 in Germany</a:t>
            </a:r>
            <a:r>
              <a:rPr lang="en-US" dirty="0" smtClean="0"/>
              <a:t> </a:t>
            </a:r>
            <a:r>
              <a:rPr lang="en-US" dirty="0" err="1" smtClean="0"/>
              <a:t>Wendel</a:t>
            </a:r>
            <a:r>
              <a:rPr lang="en-US" dirty="0" smtClean="0"/>
              <a:t> AF. Am J Infect Control. 2015;43:635-9.</a:t>
            </a:r>
          </a:p>
          <a:p>
            <a:endParaRPr lang="en-US" dirty="0" smtClean="0"/>
          </a:p>
          <a:p>
            <a:r>
              <a:rPr lang="en-US" b="1" dirty="0" smtClean="0"/>
              <a:t>Persisting transmission of </a:t>
            </a:r>
            <a:r>
              <a:rPr lang="en-US" b="1" dirty="0" err="1" smtClean="0"/>
              <a:t>carbapenemase</a:t>
            </a:r>
            <a:r>
              <a:rPr lang="en-US" b="1" dirty="0" smtClean="0"/>
              <a:t>-producing </a:t>
            </a:r>
            <a:r>
              <a:rPr lang="en-US" b="1" dirty="0" err="1" smtClean="0"/>
              <a:t>Klebsiella</a:t>
            </a:r>
            <a:r>
              <a:rPr lang="en-US" b="1" dirty="0" smtClean="0"/>
              <a:t> </a:t>
            </a:r>
            <a:r>
              <a:rPr lang="en-US" b="1" dirty="0" err="1" smtClean="0"/>
              <a:t>pneumoniae</a:t>
            </a:r>
            <a:r>
              <a:rPr lang="en-US" b="1" dirty="0" smtClean="0"/>
              <a:t> due to an environmental reservoir in a university hospital, France, 2012 to 2014. </a:t>
            </a:r>
            <a:r>
              <a:rPr lang="en-US" dirty="0" err="1" smtClean="0"/>
              <a:t>Clarivet</a:t>
            </a:r>
            <a:r>
              <a:rPr lang="en-US" dirty="0" smtClean="0"/>
              <a:t> B, </a:t>
            </a:r>
          </a:p>
          <a:p>
            <a:r>
              <a:rPr lang="en-US" dirty="0" smtClean="0"/>
              <a:t>Euro </a:t>
            </a:r>
            <a:r>
              <a:rPr lang="en-US" dirty="0" err="1" smtClean="0"/>
              <a:t>Surveill</a:t>
            </a:r>
            <a:r>
              <a:rPr lang="en-US" dirty="0" smtClean="0"/>
              <a:t>. 2016; 28;21(17).</a:t>
            </a:r>
          </a:p>
          <a:p>
            <a:endParaRPr lang="en-US" dirty="0"/>
          </a:p>
        </p:txBody>
      </p:sp>
    </p:spTree>
    <p:extLst>
      <p:ext uri="{BB962C8B-B14F-4D97-AF65-F5344CB8AC3E}">
        <p14:creationId xmlns:p14="http://schemas.microsoft.com/office/powerpoint/2010/main" val="1579606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60E52"/>
                </a:solidFill>
                <a:latin typeface="helvetica (Headings)"/>
                <a:cs typeface="helvetica (Headings)"/>
              </a:rPr>
              <a:t>Specimen Collection &amp; Laboratory Processing</a:t>
            </a:r>
            <a:endParaRPr lang="en-US" dirty="0">
              <a:solidFill>
                <a:srgbClr val="060E52"/>
              </a:solidFill>
              <a:latin typeface="helvetica (Headings)"/>
              <a:cs typeface="helvetica (Headings)"/>
            </a:endParaRPr>
          </a:p>
        </p:txBody>
      </p:sp>
      <p:sp>
        <p:nvSpPr>
          <p:cNvPr id="36" name="TextBox 35"/>
          <p:cNvSpPr txBox="1"/>
          <p:nvPr/>
        </p:nvSpPr>
        <p:spPr>
          <a:xfrm>
            <a:off x="213007" y="5946353"/>
            <a:ext cx="8868222" cy="646327"/>
          </a:xfrm>
          <a:prstGeom prst="rect">
            <a:avLst/>
          </a:prstGeom>
          <a:noFill/>
        </p:spPr>
        <p:txBody>
          <a:bodyPr wrap="square" lIns="91436" tIns="45718" rIns="91436" bIns="45718" rtlCol="0">
            <a:spAutoFit/>
          </a:bodyPr>
          <a:lstStyle/>
          <a:p>
            <a:r>
              <a:rPr lang="en-US" b="1" dirty="0" smtClean="0">
                <a:solidFill>
                  <a:srgbClr val="060E52"/>
                </a:solidFill>
                <a:latin typeface="helvetica (Body)"/>
                <a:cs typeface="helvetica (Body)"/>
              </a:rPr>
              <a:t>2. Compare drain and patient CPE isolates by pulsed-field gel electrophoresis (PFGE). </a:t>
            </a:r>
            <a:endParaRPr lang="en-US" b="1" dirty="0">
              <a:solidFill>
                <a:srgbClr val="060E52"/>
              </a:solidFill>
              <a:latin typeface="helvetica (Body)"/>
              <a:cs typeface="helvetica (Body)"/>
            </a:endParaRPr>
          </a:p>
        </p:txBody>
      </p:sp>
      <p:grpSp>
        <p:nvGrpSpPr>
          <p:cNvPr id="47" name="Group 46"/>
          <p:cNvGrpSpPr/>
          <p:nvPr/>
        </p:nvGrpSpPr>
        <p:grpSpPr>
          <a:xfrm>
            <a:off x="213007" y="1518394"/>
            <a:ext cx="8868223" cy="4301518"/>
            <a:chOff x="213006" y="1295796"/>
            <a:chExt cx="8868223" cy="4301518"/>
          </a:xfrm>
        </p:grpSpPr>
        <p:grpSp>
          <p:nvGrpSpPr>
            <p:cNvPr id="38" name="Group 37"/>
            <p:cNvGrpSpPr/>
            <p:nvPr/>
          </p:nvGrpSpPr>
          <p:grpSpPr>
            <a:xfrm>
              <a:off x="213007" y="1766492"/>
              <a:ext cx="8596034" cy="3071996"/>
              <a:chOff x="213007" y="1975996"/>
              <a:chExt cx="8596034" cy="3071996"/>
            </a:xfrm>
          </p:grpSpPr>
          <p:pic>
            <p:nvPicPr>
              <p:cNvPr id="8" name="Picture 7"/>
              <p:cNvPicPr>
                <a:picLocks noChangeAspect="1"/>
              </p:cNvPicPr>
              <p:nvPr/>
            </p:nvPicPr>
            <p:blipFill>
              <a:blip r:embed="rId3"/>
              <a:stretch>
                <a:fillRect/>
              </a:stretch>
            </p:blipFill>
            <p:spPr>
              <a:xfrm>
                <a:off x="547540" y="3427122"/>
                <a:ext cx="1044561" cy="1620870"/>
              </a:xfrm>
              <a:prstGeom prst="rect">
                <a:avLst/>
              </a:prstGeom>
            </p:spPr>
          </p:pic>
          <p:grpSp>
            <p:nvGrpSpPr>
              <p:cNvPr id="7" name="Group 6"/>
              <p:cNvGrpSpPr/>
              <p:nvPr/>
            </p:nvGrpSpPr>
            <p:grpSpPr>
              <a:xfrm>
                <a:off x="213007" y="2032884"/>
                <a:ext cx="1344444" cy="1394238"/>
                <a:chOff x="116224" y="1607881"/>
                <a:chExt cx="1344444" cy="1394238"/>
              </a:xfrm>
            </p:grpSpPr>
            <p:pic>
              <p:nvPicPr>
                <p:cNvPr id="5" name="Picture 4"/>
                <p:cNvPicPr>
                  <a:picLocks noChangeAspect="1"/>
                </p:cNvPicPr>
                <p:nvPr/>
              </p:nvPicPr>
              <p:blipFill>
                <a:blip r:embed="rId4"/>
                <a:stretch>
                  <a:fillRect/>
                </a:stretch>
              </p:blipFill>
              <p:spPr>
                <a:xfrm>
                  <a:off x="116224" y="1607881"/>
                  <a:ext cx="1344444" cy="1394238"/>
                </a:xfrm>
                <a:prstGeom prst="rect">
                  <a:avLst/>
                </a:prstGeom>
              </p:spPr>
            </p:pic>
            <p:sp>
              <p:nvSpPr>
                <p:cNvPr id="6" name="Oval 5"/>
                <p:cNvSpPr/>
                <p:nvPr/>
              </p:nvSpPr>
              <p:spPr>
                <a:xfrm>
                  <a:off x="181421" y="1749324"/>
                  <a:ext cx="803441" cy="349865"/>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5"/>
              <a:stretch>
                <a:fillRect/>
              </a:stretch>
            </p:blipFill>
            <p:spPr>
              <a:xfrm>
                <a:off x="1557451" y="2686613"/>
                <a:ext cx="1488334" cy="1488334"/>
              </a:xfrm>
              <a:prstGeom prst="rect">
                <a:avLst/>
              </a:prstGeom>
            </p:spPr>
          </p:pic>
          <p:cxnSp>
            <p:nvCxnSpPr>
              <p:cNvPr id="11" name="Straight Arrow Connector 10"/>
              <p:cNvCxnSpPr/>
              <p:nvPr/>
            </p:nvCxnSpPr>
            <p:spPr>
              <a:xfrm>
                <a:off x="3014691" y="3342274"/>
                <a:ext cx="2916000" cy="15047"/>
              </a:xfrm>
              <a:prstGeom prst="straightConnector1">
                <a:avLst/>
              </a:prstGeom>
              <a:ln>
                <a:solidFill>
                  <a:srgbClr val="060E52"/>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71702" y="3353063"/>
                <a:ext cx="2720848" cy="338554"/>
              </a:xfrm>
              <a:prstGeom prst="rect">
                <a:avLst/>
              </a:prstGeom>
              <a:noFill/>
            </p:spPr>
            <p:txBody>
              <a:bodyPr wrap="square" rtlCol="0">
                <a:spAutoFit/>
              </a:bodyPr>
              <a:lstStyle/>
              <a:p>
                <a:r>
                  <a:rPr lang="en-US" sz="1600" dirty="0">
                    <a:solidFill>
                      <a:srgbClr val="060E52"/>
                    </a:solidFill>
                    <a:latin typeface="helvetica (Body)"/>
                    <a:cs typeface="helvetica (Body)"/>
                  </a:rPr>
                  <a:t>Incubate at 37°C overnight</a:t>
                </a:r>
              </a:p>
            </p:txBody>
          </p:sp>
          <p:grpSp>
            <p:nvGrpSpPr>
              <p:cNvPr id="22" name="Group 21"/>
              <p:cNvGrpSpPr/>
              <p:nvPr/>
            </p:nvGrpSpPr>
            <p:grpSpPr>
              <a:xfrm>
                <a:off x="5843925" y="1975996"/>
                <a:ext cx="2965116" cy="2788837"/>
                <a:chOff x="4936333" y="1911206"/>
                <a:chExt cx="2965116" cy="2788837"/>
              </a:xfrm>
            </p:grpSpPr>
            <p:sp>
              <p:nvSpPr>
                <p:cNvPr id="15" name="Oval 14"/>
                <p:cNvSpPr/>
                <p:nvPr/>
              </p:nvSpPr>
              <p:spPr>
                <a:xfrm>
                  <a:off x="5027984" y="1911206"/>
                  <a:ext cx="2808000" cy="2788837"/>
                </a:xfrm>
                <a:prstGeom prst="ellipse">
                  <a:avLst/>
                </a:prstGeom>
                <a:no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2">
                          <a:lumMod val="50000"/>
                        </a:schemeClr>
                      </a:solidFill>
                    </a:ln>
                    <a:noFill/>
                  </a:endParaRPr>
                </a:p>
              </p:txBody>
            </p:sp>
            <p:cxnSp>
              <p:nvCxnSpPr>
                <p:cNvPr id="17" name="Straight Connector 16"/>
                <p:cNvCxnSpPr>
                  <a:stCxn id="15" idx="0"/>
                  <a:endCxn id="15" idx="4"/>
                </p:cNvCxnSpPr>
                <p:nvPr/>
              </p:nvCxnSpPr>
              <p:spPr>
                <a:xfrm>
                  <a:off x="6431984" y="1911206"/>
                  <a:ext cx="0" cy="2788837"/>
                </a:xfrm>
                <a:prstGeom prst="line">
                  <a:avLst/>
                </a:prstGeom>
                <a:ln>
                  <a:solidFill>
                    <a:srgbClr val="948A54"/>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936333" y="2910499"/>
                  <a:ext cx="1606398" cy="738664"/>
                </a:xfrm>
                <a:prstGeom prst="rect">
                  <a:avLst/>
                </a:prstGeom>
                <a:noFill/>
              </p:spPr>
              <p:txBody>
                <a:bodyPr wrap="square" rtlCol="0">
                  <a:spAutoFit/>
                </a:bodyPr>
                <a:lstStyle/>
                <a:p>
                  <a:pPr algn="ctr"/>
                  <a:r>
                    <a:rPr lang="en-US" sz="1400" dirty="0" err="1">
                      <a:solidFill>
                        <a:srgbClr val="060E52"/>
                      </a:solidFill>
                      <a:latin typeface="helvetica (Body)"/>
                      <a:cs typeface="helvetica (Body)"/>
                    </a:rPr>
                    <a:t>MacConkey</a:t>
                  </a:r>
                  <a:endParaRPr lang="en-US" sz="1400" dirty="0">
                    <a:solidFill>
                      <a:srgbClr val="060E52"/>
                    </a:solidFill>
                    <a:latin typeface="helvetica (Body)"/>
                    <a:cs typeface="helvetica (Body)"/>
                  </a:endParaRPr>
                </a:p>
                <a:p>
                  <a:pPr algn="ctr"/>
                  <a:r>
                    <a:rPr lang="en-US" sz="1400" dirty="0">
                      <a:solidFill>
                        <a:srgbClr val="060E52"/>
                      </a:solidFill>
                      <a:latin typeface="helvetica (Body)"/>
                      <a:cs typeface="helvetica (Body)"/>
                    </a:rPr>
                    <a:t>with 2mg/L</a:t>
                  </a:r>
                </a:p>
                <a:p>
                  <a:pPr algn="ctr"/>
                  <a:r>
                    <a:rPr lang="en-US" sz="1400" dirty="0" err="1">
                      <a:solidFill>
                        <a:srgbClr val="060E52"/>
                      </a:solidFill>
                      <a:latin typeface="helvetica (Body)"/>
                      <a:cs typeface="helvetica (Body)"/>
                    </a:rPr>
                    <a:t>cefpodoxime</a:t>
                  </a:r>
                  <a:endParaRPr lang="en-US" sz="1400" dirty="0">
                    <a:solidFill>
                      <a:srgbClr val="060E52"/>
                    </a:solidFill>
                    <a:latin typeface="helvetica (Body)"/>
                    <a:cs typeface="helvetica (Body)"/>
                  </a:endParaRPr>
                </a:p>
              </p:txBody>
            </p:sp>
            <p:sp>
              <p:nvSpPr>
                <p:cNvPr id="20" name="TextBox 19"/>
                <p:cNvSpPr txBox="1"/>
                <p:nvPr/>
              </p:nvSpPr>
              <p:spPr>
                <a:xfrm>
                  <a:off x="6295051" y="2770978"/>
                  <a:ext cx="1606398" cy="954107"/>
                </a:xfrm>
                <a:prstGeom prst="rect">
                  <a:avLst/>
                </a:prstGeom>
                <a:noFill/>
              </p:spPr>
              <p:txBody>
                <a:bodyPr wrap="square" rtlCol="0">
                  <a:spAutoFit/>
                </a:bodyPr>
                <a:lstStyle/>
                <a:p>
                  <a:pPr algn="ctr"/>
                  <a:r>
                    <a:rPr lang="en-US" sz="1400" dirty="0" err="1">
                      <a:solidFill>
                        <a:srgbClr val="060E52"/>
                      </a:solidFill>
                      <a:latin typeface="helvetica (Body)"/>
                      <a:cs typeface="helvetica (Body)"/>
                    </a:rPr>
                    <a:t>MacConkey</a:t>
                  </a:r>
                  <a:endParaRPr lang="en-US" sz="1400" dirty="0">
                    <a:solidFill>
                      <a:srgbClr val="060E52"/>
                    </a:solidFill>
                    <a:latin typeface="helvetica (Body)"/>
                    <a:cs typeface="helvetica (Body)"/>
                  </a:endParaRPr>
                </a:p>
                <a:p>
                  <a:pPr algn="ctr"/>
                  <a:r>
                    <a:rPr lang="en-US" sz="1400" dirty="0">
                      <a:solidFill>
                        <a:srgbClr val="060E52"/>
                      </a:solidFill>
                      <a:latin typeface="helvetica (Body)"/>
                      <a:cs typeface="helvetica (Body)"/>
                    </a:rPr>
                    <a:t>with </a:t>
                  </a:r>
                </a:p>
                <a:p>
                  <a:pPr algn="ctr"/>
                  <a:r>
                    <a:rPr lang="en-US" sz="1400" dirty="0">
                      <a:solidFill>
                        <a:srgbClr val="060E52"/>
                      </a:solidFill>
                      <a:latin typeface="helvetica (Body)"/>
                      <a:cs typeface="helvetica (Body)"/>
                    </a:rPr>
                    <a:t>0.125mg/L</a:t>
                  </a:r>
                </a:p>
                <a:p>
                  <a:pPr algn="ctr"/>
                  <a:r>
                    <a:rPr lang="en-US" sz="1400" dirty="0" err="1">
                      <a:solidFill>
                        <a:srgbClr val="060E52"/>
                      </a:solidFill>
                      <a:latin typeface="helvetica (Body)"/>
                      <a:cs typeface="helvetica (Body)"/>
                    </a:rPr>
                    <a:t>meropenem</a:t>
                  </a:r>
                  <a:endParaRPr lang="en-US" sz="1400" dirty="0">
                    <a:solidFill>
                      <a:srgbClr val="060E52"/>
                    </a:solidFill>
                    <a:latin typeface="helvetica (Body)"/>
                    <a:cs typeface="helvetica (Body)"/>
                  </a:endParaRPr>
                </a:p>
              </p:txBody>
            </p:sp>
          </p:grpSp>
        </p:grpSp>
        <p:sp>
          <p:nvSpPr>
            <p:cNvPr id="35" name="TextBox 34"/>
            <p:cNvSpPr txBox="1"/>
            <p:nvPr/>
          </p:nvSpPr>
          <p:spPr>
            <a:xfrm>
              <a:off x="213006" y="1295796"/>
              <a:ext cx="8868223" cy="369332"/>
            </a:xfrm>
            <a:prstGeom prst="rect">
              <a:avLst/>
            </a:prstGeom>
            <a:noFill/>
          </p:spPr>
          <p:txBody>
            <a:bodyPr wrap="square" rtlCol="0">
              <a:spAutoFit/>
            </a:bodyPr>
            <a:lstStyle/>
            <a:p>
              <a:r>
                <a:rPr lang="en-US" b="1" dirty="0" smtClean="0">
                  <a:solidFill>
                    <a:srgbClr val="060E52"/>
                  </a:solidFill>
                  <a:latin typeface="helvetica (Body)"/>
                  <a:cs typeface="helvetica (Body)"/>
                </a:rPr>
                <a:t>1. Sample drain and process specimens in microbiology research laboratory.   </a:t>
              </a:r>
              <a:endParaRPr lang="en-US" b="1" dirty="0">
                <a:solidFill>
                  <a:srgbClr val="060E52"/>
                </a:solidFill>
                <a:latin typeface="helvetica (Body)"/>
                <a:cs typeface="helvetica (Body)"/>
              </a:endParaRPr>
            </a:p>
          </p:txBody>
        </p:sp>
        <p:sp>
          <p:nvSpPr>
            <p:cNvPr id="37" name="TextBox 36"/>
            <p:cNvSpPr txBox="1"/>
            <p:nvPr/>
          </p:nvSpPr>
          <p:spPr>
            <a:xfrm>
              <a:off x="213007" y="4950983"/>
              <a:ext cx="8473793" cy="646331"/>
            </a:xfrm>
            <a:prstGeom prst="rect">
              <a:avLst/>
            </a:prstGeom>
            <a:noFill/>
          </p:spPr>
          <p:txBody>
            <a:bodyPr wrap="square" rtlCol="0">
              <a:spAutoFit/>
            </a:bodyPr>
            <a:lstStyle/>
            <a:p>
              <a:r>
                <a:rPr lang="en-US" dirty="0" smtClean="0">
                  <a:solidFill>
                    <a:srgbClr val="060E52"/>
                  </a:solidFill>
                  <a:latin typeface="helvetica (Body)"/>
                  <a:cs typeface="helvetica (Body)"/>
                </a:rPr>
                <a:t>Oxidase (-), </a:t>
              </a:r>
              <a:r>
                <a:rPr lang="en-US" dirty="0" err="1" smtClean="0">
                  <a:solidFill>
                    <a:srgbClr val="060E52"/>
                  </a:solidFill>
                  <a:latin typeface="helvetica (Body)"/>
                  <a:cs typeface="helvetica (Body)"/>
                </a:rPr>
                <a:t>meropenem</a:t>
              </a:r>
              <a:r>
                <a:rPr lang="en-US" dirty="0" smtClean="0">
                  <a:solidFill>
                    <a:srgbClr val="060E52"/>
                  </a:solidFill>
                  <a:latin typeface="helvetica (Body)"/>
                  <a:cs typeface="helvetica (Body)"/>
                </a:rPr>
                <a:t> resistant (&lt;27mm), β-</a:t>
              </a:r>
              <a:r>
                <a:rPr lang="en-US" dirty="0" err="1" smtClean="0">
                  <a:solidFill>
                    <a:srgbClr val="060E52"/>
                  </a:solidFill>
                  <a:latin typeface="helvetica (Body)"/>
                  <a:cs typeface="helvetica (Body)"/>
                </a:rPr>
                <a:t>Carba</a:t>
              </a:r>
              <a:r>
                <a:rPr lang="en-US" dirty="0" smtClean="0">
                  <a:solidFill>
                    <a:srgbClr val="060E52"/>
                  </a:solidFill>
                  <a:latin typeface="helvetica (Body)"/>
                  <a:cs typeface="helvetica (Body)"/>
                </a:rPr>
                <a:t> (+) </a:t>
              </a:r>
              <a:r>
                <a:rPr lang="en-US" i="1" dirty="0" err="1" smtClean="0">
                  <a:solidFill>
                    <a:srgbClr val="060E52"/>
                  </a:solidFill>
                  <a:latin typeface="helvetica (Body)"/>
                  <a:cs typeface="helvetica (Body)"/>
                </a:rPr>
                <a:t>Enterobacteriaceae</a:t>
              </a:r>
              <a:r>
                <a:rPr lang="en-US" i="1" dirty="0" smtClean="0">
                  <a:solidFill>
                    <a:srgbClr val="060E52"/>
                  </a:solidFill>
                  <a:latin typeface="helvetica (Body)"/>
                  <a:cs typeface="helvetica (Body)"/>
                </a:rPr>
                <a:t> </a:t>
              </a:r>
              <a:r>
                <a:rPr lang="en-US" dirty="0" smtClean="0">
                  <a:solidFill>
                    <a:srgbClr val="060E52"/>
                  </a:solidFill>
                  <a:latin typeface="helvetica (Body)"/>
                  <a:cs typeface="helvetica (Body)"/>
                </a:rPr>
                <a:t>sent to the National Microbiology Laboratory to identify </a:t>
              </a:r>
              <a:r>
                <a:rPr lang="en-US" dirty="0" err="1" smtClean="0">
                  <a:solidFill>
                    <a:srgbClr val="060E52"/>
                  </a:solidFill>
                  <a:latin typeface="helvetica (Body)"/>
                  <a:cs typeface="helvetica (Body)"/>
                </a:rPr>
                <a:t>carbapenemase</a:t>
              </a:r>
              <a:r>
                <a:rPr lang="en-US" dirty="0" smtClean="0">
                  <a:solidFill>
                    <a:srgbClr val="060E52"/>
                  </a:solidFill>
                  <a:latin typeface="helvetica (Body)"/>
                  <a:cs typeface="helvetica (Body)"/>
                </a:rPr>
                <a:t> gene by PCR</a:t>
              </a:r>
              <a:endParaRPr lang="en-US" dirty="0">
                <a:solidFill>
                  <a:srgbClr val="060E52"/>
                </a:solidFill>
                <a:latin typeface="helvetica (Body)"/>
                <a:cs typeface="helvetica (Body)"/>
              </a:endParaRPr>
            </a:p>
          </p:txBody>
        </p:sp>
        <p:cxnSp>
          <p:nvCxnSpPr>
            <p:cNvPr id="41" name="Curved Connector 40"/>
            <p:cNvCxnSpPr>
              <a:stCxn id="15" idx="4"/>
              <a:endCxn id="37" idx="0"/>
            </p:cNvCxnSpPr>
            <p:nvPr/>
          </p:nvCxnSpPr>
          <p:spPr>
            <a:xfrm rot="5400000">
              <a:off x="5696913" y="3308320"/>
              <a:ext cx="395654" cy="2889672"/>
            </a:xfrm>
            <a:prstGeom prst="curvedConnector3">
              <a:avLst>
                <a:gd name="adj1" fmla="val 50000"/>
              </a:avLst>
            </a:prstGeom>
            <a:ln>
              <a:solidFill>
                <a:srgbClr val="060E52"/>
              </a:solidFill>
              <a:prstDash val="lg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00370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40"/>
            <a:ext cx="8229600" cy="1143000"/>
          </a:xfrm>
        </p:spPr>
        <p:txBody>
          <a:bodyPr>
            <a:noAutofit/>
          </a:bodyPr>
          <a:lstStyle/>
          <a:p>
            <a:r>
              <a:rPr lang="en-US" sz="3000" b="1" dirty="0" smtClean="0">
                <a:solidFill>
                  <a:srgbClr val="060E52"/>
                </a:solidFill>
                <a:latin typeface="helvetica (Headings)"/>
                <a:cs typeface="helvetica (Headings)"/>
              </a:rPr>
              <a:t>4.5% </a:t>
            </a:r>
            <a:r>
              <a:rPr lang="en-US" sz="3000" b="1" dirty="0">
                <a:solidFill>
                  <a:srgbClr val="060E52"/>
                </a:solidFill>
                <a:latin typeface="helvetica (Headings)"/>
                <a:cs typeface="helvetica (Headings)"/>
              </a:rPr>
              <a:t>of Sampled Drains in Patient Rooms &amp; Communal Shower Rooms Were CPE+</a:t>
            </a:r>
          </a:p>
        </p:txBody>
      </p:sp>
      <p:graphicFrame>
        <p:nvGraphicFramePr>
          <p:cNvPr id="5" name="Content Placeholder 5"/>
          <p:cNvGraphicFramePr>
            <a:graphicFrameLocks/>
          </p:cNvGraphicFramePr>
          <p:nvPr>
            <p:extLst/>
          </p:nvPr>
        </p:nvGraphicFramePr>
        <p:xfrm>
          <a:off x="239962" y="1710972"/>
          <a:ext cx="4890838" cy="4234168"/>
        </p:xfrm>
        <a:graphic>
          <a:graphicData uri="http://schemas.openxmlformats.org/drawingml/2006/table">
            <a:tbl>
              <a:tblPr firstRow="1" bandRow="1">
                <a:tableStyleId>{2D5ABB26-0587-4C30-8999-92F81FD0307C}</a:tableStyleId>
              </a:tblPr>
              <a:tblGrid>
                <a:gridCol w="3353136"/>
                <a:gridCol w="1537702"/>
              </a:tblGrid>
              <a:tr h="378448">
                <a:tc>
                  <a:txBody>
                    <a:bodyPr/>
                    <a:lstStyle/>
                    <a:p>
                      <a:pPr algn="ctr"/>
                      <a:endParaRPr lang="en-US" sz="1400" b="1" dirty="0">
                        <a:solidFill>
                          <a:srgbClr val="FFFFFF"/>
                        </a:solidFill>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000090"/>
                      </a:solidFill>
                      <a:prstDash val="solid"/>
                      <a:round/>
                      <a:headEnd type="none" w="med" len="med"/>
                      <a:tailEnd type="none" w="med" len="med"/>
                    </a:lnT>
                    <a:lnB w="19050" cap="flat" cmpd="sng" algn="ctr">
                      <a:solidFill>
                        <a:srgbClr val="060E54"/>
                      </a:solidFill>
                      <a:prstDash val="solid"/>
                      <a:round/>
                      <a:headEnd type="none" w="med" len="med"/>
                      <a:tailEnd type="none" w="med" len="med"/>
                    </a:lnB>
                    <a:solidFill>
                      <a:srgbClr val="6B6EFF"/>
                    </a:solidFill>
                  </a:tcPr>
                </a:tc>
                <a:tc>
                  <a:txBody>
                    <a:bodyPr/>
                    <a:lstStyle/>
                    <a:p>
                      <a:pPr algn="ctr"/>
                      <a:r>
                        <a:rPr lang="en-US" sz="1400" b="1" dirty="0" smtClean="0">
                          <a:solidFill>
                            <a:srgbClr val="FFFFFF"/>
                          </a:solidFill>
                          <a:latin typeface="Helvetica"/>
                          <a:cs typeface="Helvetica"/>
                        </a:rPr>
                        <a:t>Total</a:t>
                      </a:r>
                      <a:endParaRPr lang="en-US" sz="1400" b="1" dirty="0">
                        <a:solidFill>
                          <a:srgbClr val="FFFFFF"/>
                        </a:solidFill>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000090"/>
                      </a:solidFill>
                      <a:prstDash val="solid"/>
                      <a:round/>
                      <a:headEnd type="none" w="med" len="med"/>
                      <a:tailEnd type="none" w="med" len="med"/>
                    </a:lnT>
                    <a:lnB w="19050" cap="flat" cmpd="sng" algn="ctr">
                      <a:solidFill>
                        <a:srgbClr val="060E54"/>
                      </a:solidFill>
                      <a:prstDash val="solid"/>
                      <a:round/>
                      <a:headEnd type="none" w="med" len="med"/>
                      <a:tailEnd type="none" w="med" len="med"/>
                    </a:lnB>
                    <a:solidFill>
                      <a:srgbClr val="6B6EFF"/>
                    </a:solidFill>
                  </a:tcPr>
                </a:tc>
              </a:tr>
              <a:tr h="370840">
                <a:tc>
                  <a:txBody>
                    <a:bodyPr/>
                    <a:lstStyle/>
                    <a:p>
                      <a:pPr algn="l"/>
                      <a:r>
                        <a:rPr lang="en-US" sz="1400" b="0" dirty="0" smtClean="0">
                          <a:latin typeface="Helvetica"/>
                          <a:cs typeface="Helvetica"/>
                        </a:rPr>
                        <a:t>#</a:t>
                      </a:r>
                      <a:r>
                        <a:rPr lang="en-US" sz="1400" b="0" baseline="0" dirty="0" smtClean="0">
                          <a:latin typeface="Helvetica"/>
                          <a:cs typeface="Helvetica"/>
                        </a:rPr>
                        <a:t> CPE+ inpatients since 2007</a:t>
                      </a:r>
                      <a:endParaRPr lang="en-US" sz="1400" b="0" dirty="0">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60E54"/>
                      </a:solidFill>
                      <a:prstDash val="solid"/>
                      <a:round/>
                      <a:headEnd type="none" w="med" len="med"/>
                      <a:tailEnd type="none" w="med" len="med"/>
                    </a:lnT>
                    <a:lnB w="19050" cap="flat" cmpd="sng" algn="ctr">
                      <a:solidFill>
                        <a:srgbClr val="060E54"/>
                      </a:solidFill>
                      <a:prstDash val="solid"/>
                      <a:round/>
                      <a:headEnd type="none" w="med" len="med"/>
                      <a:tailEnd type="none" w="med" len="med"/>
                    </a:lnB>
                    <a:solidFill>
                      <a:srgbClr val="D8DBFF"/>
                    </a:solidFill>
                  </a:tcPr>
                </a:tc>
                <a:tc>
                  <a:txBody>
                    <a:bodyPr/>
                    <a:lstStyle/>
                    <a:p>
                      <a:pPr algn="ctr"/>
                      <a:r>
                        <a:rPr lang="en-US" sz="1400" b="0" dirty="0" smtClean="0">
                          <a:latin typeface="Helvetica"/>
                          <a:cs typeface="Helvetica"/>
                        </a:rPr>
                        <a:t>343</a:t>
                      </a:r>
                      <a:endParaRPr lang="en-US" sz="1400" b="0" dirty="0">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60E54"/>
                      </a:solidFill>
                      <a:prstDash val="solid"/>
                      <a:round/>
                      <a:headEnd type="none" w="med" len="med"/>
                      <a:tailEnd type="none" w="med" len="med"/>
                    </a:lnT>
                    <a:lnB w="19050" cap="flat" cmpd="sng" algn="ctr">
                      <a:solidFill>
                        <a:srgbClr val="060E54"/>
                      </a:solidFill>
                      <a:prstDash val="solid"/>
                      <a:round/>
                      <a:headEnd type="none" w="med" len="med"/>
                      <a:tailEnd type="none" w="med" len="med"/>
                    </a:lnB>
                    <a:solidFill>
                      <a:srgbClr val="D8DBFF"/>
                    </a:solidFill>
                  </a:tcPr>
                </a:tc>
              </a:tr>
              <a:tr h="370840">
                <a:tc>
                  <a:txBody>
                    <a:bodyPr/>
                    <a:lstStyle/>
                    <a:p>
                      <a:pPr marL="0" marR="0" indent="0" algn="l" defTabSz="1410759"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latin typeface="Helvetica"/>
                          <a:cs typeface="Helvetica"/>
                        </a:rPr>
                        <a:t># (%) patient rooms CPE+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60E5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B6FD"/>
                    </a:solidFill>
                  </a:tcPr>
                </a:tc>
                <a:tc>
                  <a:txBody>
                    <a:bodyPr/>
                    <a:lstStyle/>
                    <a:p>
                      <a:pPr algn="ctr"/>
                      <a:r>
                        <a:rPr lang="en-US" sz="1400" b="0" dirty="0" smtClean="0">
                          <a:solidFill>
                            <a:srgbClr val="000000"/>
                          </a:solidFill>
                          <a:latin typeface="Helvetica"/>
                          <a:cs typeface="Helvetica"/>
                        </a:rPr>
                        <a:t>40/501 (8%)</a:t>
                      </a:r>
                      <a:endParaRPr lang="en-US" sz="1400" b="0" dirty="0">
                        <a:solidFill>
                          <a:srgbClr val="000000"/>
                        </a:solidFill>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60E5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B6FD"/>
                    </a:solidFill>
                  </a:tcPr>
                </a:tc>
              </a:tr>
              <a:tr h="370840">
                <a:tc>
                  <a:txBody>
                    <a:bodyPr/>
                    <a:lstStyle/>
                    <a:p>
                      <a:pPr marL="0" marR="0" indent="0" algn="l" defTabSz="1410759" rtl="0" eaLnBrk="1" fontAlgn="auto" latinLnBrk="0" hangingPunct="1">
                        <a:lnSpc>
                          <a:spcPct val="100000"/>
                        </a:lnSpc>
                        <a:spcBef>
                          <a:spcPts val="0"/>
                        </a:spcBef>
                        <a:spcAft>
                          <a:spcPts val="0"/>
                        </a:spcAft>
                        <a:buClrTx/>
                        <a:buSzTx/>
                        <a:buFontTx/>
                        <a:buNone/>
                        <a:tabLst/>
                        <a:defRPr/>
                      </a:pPr>
                      <a:r>
                        <a:rPr lang="en-US" sz="1400" b="0" dirty="0" smtClean="0">
                          <a:latin typeface="Helvetica"/>
                          <a:cs typeface="Helvetica"/>
                        </a:rPr>
                        <a:t># (%) patient room</a:t>
                      </a:r>
                      <a:r>
                        <a:rPr lang="en-US" sz="1400" b="0" baseline="0" dirty="0" smtClean="0">
                          <a:latin typeface="Helvetica"/>
                          <a:cs typeface="Helvetica"/>
                        </a:rPr>
                        <a:t> drains CPE+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BFF"/>
                    </a:solidFill>
                  </a:tcPr>
                </a:tc>
                <a:tc>
                  <a:txBody>
                    <a:bodyPr/>
                    <a:lstStyle/>
                    <a:p>
                      <a:pPr algn="ctr"/>
                      <a:r>
                        <a:rPr lang="en-US" sz="1400" b="1" dirty="0" smtClean="0">
                          <a:solidFill>
                            <a:srgbClr val="FF0000"/>
                          </a:solidFill>
                          <a:latin typeface="Helvetica"/>
                          <a:cs typeface="Helvetica"/>
                        </a:rPr>
                        <a:t>43/1099 (4%)</a:t>
                      </a:r>
                      <a:endParaRPr lang="en-US" sz="1400" b="1" dirty="0">
                        <a:solidFill>
                          <a:srgbClr val="FF0000"/>
                        </a:solidFill>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BFF"/>
                    </a:solidFill>
                  </a:tcPr>
                </a:tc>
              </a:tr>
              <a:tr h="370840">
                <a:tc>
                  <a:txBody>
                    <a:bodyPr/>
                    <a:lstStyle/>
                    <a:p>
                      <a:pPr algn="l"/>
                      <a:r>
                        <a:rPr lang="en-US" sz="1400" b="0" dirty="0" smtClean="0">
                          <a:latin typeface="Helvetica"/>
                          <a:cs typeface="Helvetica"/>
                        </a:rPr>
                        <a:t># (%) hand</a:t>
                      </a:r>
                      <a:r>
                        <a:rPr lang="en-US" sz="1400" b="0" baseline="0" dirty="0" smtClean="0">
                          <a:latin typeface="Helvetica"/>
                          <a:cs typeface="Helvetica"/>
                        </a:rPr>
                        <a:t> hygiene</a:t>
                      </a:r>
                      <a:r>
                        <a:rPr lang="en-US" sz="1400" b="0" dirty="0" smtClean="0">
                          <a:latin typeface="Helvetica"/>
                          <a:cs typeface="Helvetica"/>
                        </a:rPr>
                        <a:t> sink drains CPE+</a:t>
                      </a:r>
                      <a:r>
                        <a:rPr lang="en-US" sz="1400" b="0" baseline="0" dirty="0" smtClean="0">
                          <a:latin typeface="Helvetica"/>
                          <a:cs typeface="Helvetica"/>
                        </a:rPr>
                        <a:t> </a:t>
                      </a:r>
                      <a:endParaRPr lang="en-US" sz="1400" b="0" dirty="0" smtClean="0">
                        <a:latin typeface="Helvetica"/>
                        <a:cs typeface="Helvetica"/>
                      </a:endParaRPr>
                    </a:p>
                  </a:txBody>
                  <a:tcPr marL="288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B6FF"/>
                    </a:solidFill>
                  </a:tcPr>
                </a:tc>
                <a:tc>
                  <a:txBody>
                    <a:bodyPr/>
                    <a:lstStyle/>
                    <a:p>
                      <a:pPr algn="ctr"/>
                      <a:r>
                        <a:rPr lang="en-US" sz="1400" b="0" dirty="0" smtClean="0">
                          <a:latin typeface="Helvetica"/>
                          <a:cs typeface="Helvetica"/>
                        </a:rPr>
                        <a:t>15/475 (3%)</a:t>
                      </a:r>
                      <a:endParaRPr lang="en-US" sz="1400" b="0" dirty="0">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B6FF"/>
                    </a:solidFill>
                  </a:tcPr>
                </a:tc>
              </a:tr>
              <a:tr h="370840">
                <a:tc>
                  <a:txBody>
                    <a:bodyPr/>
                    <a:lstStyle/>
                    <a:p>
                      <a:pPr algn="l"/>
                      <a:r>
                        <a:rPr lang="en-US" sz="1400" b="0" dirty="0" smtClean="0">
                          <a:latin typeface="Helvetica"/>
                          <a:cs typeface="Helvetica"/>
                        </a:rPr>
                        <a:t># (%) bathroom sink drains CPE+ </a:t>
                      </a:r>
                      <a:endParaRPr lang="en-US" sz="1400" b="0" dirty="0">
                        <a:latin typeface="Helvetica"/>
                        <a:cs typeface="Helvetica"/>
                      </a:endParaRPr>
                    </a:p>
                  </a:txBody>
                  <a:tcPr marL="288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BFF"/>
                    </a:solidFill>
                  </a:tcPr>
                </a:tc>
                <a:tc>
                  <a:txBody>
                    <a:bodyPr/>
                    <a:lstStyle/>
                    <a:p>
                      <a:pPr algn="ctr"/>
                      <a:r>
                        <a:rPr lang="en-US" sz="1400" b="0" dirty="0" smtClean="0">
                          <a:latin typeface="Helvetica"/>
                          <a:cs typeface="Helvetica"/>
                        </a:rPr>
                        <a:t>4/352 (1%)</a:t>
                      </a:r>
                      <a:endParaRPr lang="en-US" sz="1400" b="0" dirty="0">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BFF"/>
                    </a:solidFill>
                  </a:tcPr>
                </a:tc>
              </a:tr>
              <a:tr h="370840">
                <a:tc>
                  <a:txBody>
                    <a:bodyPr/>
                    <a:lstStyle/>
                    <a:p>
                      <a:pPr algn="l"/>
                      <a:r>
                        <a:rPr lang="en-US" sz="1400" b="0" dirty="0" smtClean="0">
                          <a:latin typeface="Helvetica"/>
                          <a:cs typeface="Helvetica"/>
                        </a:rPr>
                        <a:t># (%) shower drains CPE+</a:t>
                      </a:r>
                      <a:r>
                        <a:rPr lang="en-US" sz="1400" b="0" baseline="0" dirty="0" smtClean="0">
                          <a:latin typeface="Helvetica"/>
                          <a:cs typeface="Helvetica"/>
                        </a:rPr>
                        <a:t> </a:t>
                      </a:r>
                      <a:endParaRPr lang="en-US" sz="1400" b="0" dirty="0">
                        <a:latin typeface="Helvetica"/>
                        <a:cs typeface="Helvetica"/>
                      </a:endParaRPr>
                    </a:p>
                  </a:txBody>
                  <a:tcPr marL="288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60E54"/>
                      </a:solidFill>
                      <a:prstDash val="solid"/>
                      <a:round/>
                      <a:headEnd type="none" w="med" len="med"/>
                      <a:tailEnd type="none" w="med" len="med"/>
                    </a:lnB>
                    <a:solidFill>
                      <a:srgbClr val="B1B6FF"/>
                    </a:solidFill>
                  </a:tcPr>
                </a:tc>
                <a:tc>
                  <a:txBody>
                    <a:bodyPr/>
                    <a:lstStyle/>
                    <a:p>
                      <a:pPr algn="ctr"/>
                      <a:r>
                        <a:rPr lang="en-US" sz="1400" b="0" dirty="0" smtClean="0">
                          <a:latin typeface="Helvetica"/>
                          <a:cs typeface="Helvetica"/>
                        </a:rPr>
                        <a:t>24/272 (9%)</a:t>
                      </a:r>
                      <a:endParaRPr lang="en-US" sz="1400" b="0" dirty="0">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60E54"/>
                      </a:solidFill>
                      <a:prstDash val="solid"/>
                      <a:round/>
                      <a:headEnd type="none" w="med" len="med"/>
                      <a:tailEnd type="none" w="med" len="med"/>
                    </a:lnB>
                    <a:solidFill>
                      <a:srgbClr val="B1B6FF"/>
                    </a:solidFill>
                  </a:tcPr>
                </a:tc>
              </a:tr>
              <a:tr h="370840">
                <a:tc>
                  <a:txBody>
                    <a:bodyPr/>
                    <a:lstStyle/>
                    <a:p>
                      <a:pPr algn="l"/>
                      <a:r>
                        <a:rPr lang="en-US" sz="1400" b="0" dirty="0" smtClean="0">
                          <a:latin typeface="Helvetica"/>
                          <a:cs typeface="Helvetica"/>
                        </a:rPr>
                        <a:t># (%) communal</a:t>
                      </a:r>
                      <a:r>
                        <a:rPr lang="en-US" sz="1400" b="0" baseline="0" dirty="0" smtClean="0">
                          <a:latin typeface="Helvetica"/>
                          <a:cs typeface="Helvetica"/>
                        </a:rPr>
                        <a:t> shower</a:t>
                      </a:r>
                      <a:r>
                        <a:rPr lang="en-US" sz="1400" b="0" dirty="0" smtClean="0">
                          <a:latin typeface="Helvetica"/>
                          <a:cs typeface="Helvetica"/>
                        </a:rPr>
                        <a:t> rooms CPE+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60E5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BFF"/>
                    </a:solidFill>
                  </a:tcPr>
                </a:tc>
                <a:tc>
                  <a:txBody>
                    <a:bodyPr/>
                    <a:lstStyle/>
                    <a:p>
                      <a:pPr algn="ctr"/>
                      <a:r>
                        <a:rPr lang="en-US" sz="1400" b="0" dirty="0" smtClean="0">
                          <a:latin typeface="Helvetica"/>
                          <a:cs typeface="Helvetica"/>
                        </a:rPr>
                        <a:t>10/71 (14%)</a:t>
                      </a:r>
                      <a:endParaRPr lang="en-US" sz="1400" b="0" dirty="0">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60E5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BFF"/>
                    </a:solidFill>
                  </a:tcPr>
                </a:tc>
              </a:tr>
              <a:tr h="518160">
                <a:tc>
                  <a:txBody>
                    <a:bodyPr/>
                    <a:lstStyle/>
                    <a:p>
                      <a:pPr marL="0" marR="0" indent="0" algn="l" defTabSz="1410759" rtl="0" eaLnBrk="1" fontAlgn="auto" latinLnBrk="0" hangingPunct="1">
                        <a:lnSpc>
                          <a:spcPct val="100000"/>
                        </a:lnSpc>
                        <a:spcBef>
                          <a:spcPts val="0"/>
                        </a:spcBef>
                        <a:spcAft>
                          <a:spcPts val="0"/>
                        </a:spcAft>
                        <a:buClrTx/>
                        <a:buSzTx/>
                        <a:buFontTx/>
                        <a:buNone/>
                        <a:tabLst/>
                        <a:defRPr/>
                      </a:pPr>
                      <a:r>
                        <a:rPr lang="en-US" sz="1400" b="0" dirty="0" smtClean="0">
                          <a:latin typeface="Helvetica"/>
                          <a:cs typeface="Helvetica"/>
                        </a:rPr>
                        <a:t># (%) communal</a:t>
                      </a:r>
                      <a:r>
                        <a:rPr lang="en-US" sz="1400" b="0" baseline="0" dirty="0" smtClean="0">
                          <a:latin typeface="Helvetica"/>
                          <a:cs typeface="Helvetica"/>
                        </a:rPr>
                        <a:t> shower</a:t>
                      </a:r>
                      <a:r>
                        <a:rPr lang="en-US" sz="1400" b="0" dirty="0" smtClean="0">
                          <a:latin typeface="Helvetica"/>
                          <a:cs typeface="Helvetica"/>
                        </a:rPr>
                        <a:t> room</a:t>
                      </a:r>
                      <a:r>
                        <a:rPr lang="en-US" sz="1400" b="0" baseline="0" dirty="0" smtClean="0">
                          <a:latin typeface="Helvetica"/>
                          <a:cs typeface="Helvetica"/>
                        </a:rPr>
                        <a:t> drains CPE+</a:t>
                      </a:r>
                      <a:endParaRPr lang="en-US" sz="1400" b="0" dirty="0" smtClean="0">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B6FF"/>
                    </a:solidFill>
                  </a:tcPr>
                </a:tc>
                <a:tc>
                  <a:txBody>
                    <a:bodyPr/>
                    <a:lstStyle/>
                    <a:p>
                      <a:pPr algn="ctr"/>
                      <a:r>
                        <a:rPr lang="en-US" sz="1400" b="1" dirty="0" smtClean="0">
                          <a:solidFill>
                            <a:srgbClr val="FF0000"/>
                          </a:solidFill>
                          <a:latin typeface="Helvetica"/>
                          <a:cs typeface="Helvetica"/>
                        </a:rPr>
                        <a:t>11/106 (10%)</a:t>
                      </a:r>
                      <a:endParaRPr lang="en-US" sz="1400" b="1" dirty="0">
                        <a:solidFill>
                          <a:srgbClr val="FF0000"/>
                        </a:solidFill>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B6FF"/>
                    </a:solidFill>
                  </a:tcPr>
                </a:tc>
              </a:tr>
              <a:tr h="370840">
                <a:tc>
                  <a:txBody>
                    <a:bodyPr/>
                    <a:lstStyle/>
                    <a:p>
                      <a:pPr algn="l"/>
                      <a:r>
                        <a:rPr lang="en-US" sz="1400" b="0" dirty="0" smtClean="0">
                          <a:latin typeface="Helvetica"/>
                          <a:cs typeface="Helvetica"/>
                        </a:rPr>
                        <a:t># (%) sink drains CPE+ </a:t>
                      </a:r>
                      <a:endParaRPr lang="en-US" sz="1400" b="0" dirty="0">
                        <a:latin typeface="Helvetica"/>
                        <a:cs typeface="Helvetica"/>
                      </a:endParaRPr>
                    </a:p>
                  </a:txBody>
                  <a:tcPr marL="288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BFF"/>
                    </a:solidFill>
                  </a:tcPr>
                </a:tc>
                <a:tc>
                  <a:txBody>
                    <a:bodyPr/>
                    <a:lstStyle/>
                    <a:p>
                      <a:pPr algn="ctr"/>
                      <a:r>
                        <a:rPr lang="en-US" sz="1400" b="0" dirty="0" smtClean="0">
                          <a:latin typeface="Helvetica"/>
                          <a:cs typeface="Helvetica"/>
                        </a:rPr>
                        <a:t>0/25 (0%)</a:t>
                      </a:r>
                      <a:endParaRPr lang="en-US" sz="1400" b="0" dirty="0">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BFF"/>
                    </a:solidFill>
                  </a:tcPr>
                </a:tc>
              </a:tr>
              <a:tr h="370840">
                <a:tc>
                  <a:txBody>
                    <a:bodyPr/>
                    <a:lstStyle/>
                    <a:p>
                      <a:pPr algn="l"/>
                      <a:r>
                        <a:rPr lang="en-US" sz="1400" b="0" dirty="0" smtClean="0">
                          <a:latin typeface="Helvetica"/>
                          <a:cs typeface="Helvetica"/>
                        </a:rPr>
                        <a:t># (%) shower drains CPE+</a:t>
                      </a:r>
                      <a:r>
                        <a:rPr lang="en-US" sz="1400" b="0" baseline="0" dirty="0" smtClean="0">
                          <a:latin typeface="Helvetica"/>
                          <a:cs typeface="Helvetica"/>
                        </a:rPr>
                        <a:t> </a:t>
                      </a:r>
                    </a:p>
                  </a:txBody>
                  <a:tcPr marL="288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000090"/>
                      </a:solidFill>
                      <a:prstDash val="solid"/>
                      <a:round/>
                      <a:headEnd type="none" w="med" len="med"/>
                      <a:tailEnd type="none" w="med" len="med"/>
                    </a:lnB>
                    <a:solidFill>
                      <a:srgbClr val="B1B6FF"/>
                    </a:solidFill>
                  </a:tcPr>
                </a:tc>
                <a:tc>
                  <a:txBody>
                    <a:bodyPr/>
                    <a:lstStyle/>
                    <a:p>
                      <a:pPr algn="ctr"/>
                      <a:r>
                        <a:rPr lang="en-US" sz="1400" b="0" dirty="0" smtClean="0">
                          <a:latin typeface="Helvetica"/>
                          <a:cs typeface="Helvetica"/>
                        </a:rPr>
                        <a:t>11/81 (14%)</a:t>
                      </a:r>
                      <a:endParaRPr lang="en-US" sz="1400" b="0" dirty="0">
                        <a:latin typeface="Helvetica"/>
                        <a:cs typeface="Helvetica"/>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000090"/>
                      </a:solidFill>
                      <a:prstDash val="solid"/>
                      <a:round/>
                      <a:headEnd type="none" w="med" len="med"/>
                      <a:tailEnd type="none" w="med" len="med"/>
                    </a:lnB>
                    <a:solidFill>
                      <a:srgbClr val="B1B6FF"/>
                    </a:solidFill>
                  </a:tcPr>
                </a:tc>
              </a:tr>
            </a:tbl>
          </a:graphicData>
        </a:graphic>
      </p:graphicFrame>
      <p:sp>
        <p:nvSpPr>
          <p:cNvPr id="4" name="Content Placeholder 3"/>
          <p:cNvSpPr>
            <a:spLocks noGrp="1"/>
          </p:cNvSpPr>
          <p:nvPr>
            <p:ph idx="1"/>
          </p:nvPr>
        </p:nvSpPr>
        <p:spPr>
          <a:xfrm>
            <a:off x="5207000" y="1583972"/>
            <a:ext cx="3708400" cy="4854928"/>
          </a:xfrm>
        </p:spPr>
        <p:txBody>
          <a:bodyPr>
            <a:normAutofit/>
          </a:bodyPr>
          <a:lstStyle/>
          <a:p>
            <a:r>
              <a:rPr lang="en-US" dirty="0" smtClean="0">
                <a:solidFill>
                  <a:srgbClr val="060E52"/>
                </a:solidFill>
                <a:latin typeface="helvetica (Body)"/>
                <a:cs typeface="helvetica (Body)"/>
              </a:rPr>
              <a:t>343 inpatients exposed 1099 drains in 501 patient rooms and 71 communal shower rooms at 8 hospitals</a:t>
            </a:r>
          </a:p>
          <a:p>
            <a:r>
              <a:rPr lang="en-US" dirty="0" smtClean="0">
                <a:solidFill>
                  <a:srgbClr val="060E52"/>
                </a:solidFill>
                <a:latin typeface="helvetica (Body)"/>
                <a:cs typeface="helvetica (Body)"/>
              </a:rPr>
              <a:t>54/1205 (4.5%) drains were CPE+</a:t>
            </a:r>
            <a:endParaRPr lang="en-US" dirty="0">
              <a:solidFill>
                <a:srgbClr val="060E52"/>
              </a:solidFill>
              <a:latin typeface="helvetica (Body)"/>
              <a:cs typeface="helvetica (Body)"/>
            </a:endParaRPr>
          </a:p>
          <a:p>
            <a:pPr lvl="1"/>
            <a:endParaRPr lang="en-US" dirty="0" smtClean="0">
              <a:solidFill>
                <a:srgbClr val="060E52"/>
              </a:solidFill>
              <a:latin typeface="helvetica (Body)"/>
              <a:cs typeface="helvetica (Body)"/>
            </a:endParaRPr>
          </a:p>
        </p:txBody>
      </p:sp>
    </p:spTree>
    <p:extLst>
      <p:ext uri="{BB962C8B-B14F-4D97-AF65-F5344CB8AC3E}">
        <p14:creationId xmlns:p14="http://schemas.microsoft.com/office/powerpoint/2010/main" val="3611065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 about sinks/drains</a:t>
            </a:r>
            <a:endParaRPr lang="en-US" dirty="0"/>
          </a:p>
        </p:txBody>
      </p:sp>
      <p:sp>
        <p:nvSpPr>
          <p:cNvPr id="3" name="Content Placeholder 2"/>
          <p:cNvSpPr>
            <a:spLocks noGrp="1"/>
          </p:cNvSpPr>
          <p:nvPr>
            <p:ph idx="1"/>
          </p:nvPr>
        </p:nvSpPr>
        <p:spPr>
          <a:xfrm>
            <a:off x="335351" y="1621766"/>
            <a:ext cx="7886700" cy="4572450"/>
          </a:xfrm>
        </p:spPr>
        <p:txBody>
          <a:bodyPr>
            <a:normAutofit fontScale="92500" lnSpcReduction="20000"/>
          </a:bodyPr>
          <a:lstStyle/>
          <a:p>
            <a:r>
              <a:rPr lang="en-US" dirty="0" smtClean="0"/>
              <a:t>Sinks of multiple different designs, including approved designs in appropriate locations have been implicated in transmission</a:t>
            </a:r>
          </a:p>
          <a:p>
            <a:pPr marL="0" indent="0">
              <a:buNone/>
            </a:pPr>
            <a:endParaRPr lang="en-US" dirty="0" smtClean="0"/>
          </a:p>
          <a:p>
            <a:pPr>
              <a:spcBef>
                <a:spcPts val="0"/>
              </a:spcBef>
            </a:pPr>
            <a:r>
              <a:rPr lang="en-US" dirty="0" smtClean="0"/>
              <a:t>Overflows result in persistent </a:t>
            </a:r>
          </a:p>
          <a:p>
            <a:pPr marL="0" indent="0">
              <a:spcBef>
                <a:spcPts val="0"/>
              </a:spcBef>
              <a:buNone/>
            </a:pPr>
            <a:r>
              <a:rPr lang="en-US" dirty="0"/>
              <a:t> </a:t>
            </a:r>
            <a:r>
              <a:rPr lang="en-US" dirty="0" smtClean="0"/>
              <a:t>  contamination</a:t>
            </a:r>
          </a:p>
          <a:p>
            <a:pPr marL="0" indent="0">
              <a:spcBef>
                <a:spcPts val="0"/>
              </a:spcBef>
              <a:buNone/>
            </a:pPr>
            <a:endParaRPr lang="en-US" dirty="0"/>
          </a:p>
          <a:p>
            <a:pPr>
              <a:spcBef>
                <a:spcPts val="0"/>
              </a:spcBef>
            </a:pPr>
            <a:r>
              <a:rPr lang="en-US" dirty="0" smtClean="0"/>
              <a:t>Frequent chemical decontamination</a:t>
            </a:r>
          </a:p>
          <a:p>
            <a:pPr marL="0" indent="0">
              <a:spcBef>
                <a:spcPts val="0"/>
              </a:spcBef>
              <a:buNone/>
            </a:pPr>
            <a:r>
              <a:rPr lang="en-US" dirty="0"/>
              <a:t> </a:t>
            </a:r>
            <a:r>
              <a:rPr lang="en-US" dirty="0" smtClean="0"/>
              <a:t>  usually fails (?acetic acid) –</a:t>
            </a:r>
          </a:p>
          <a:p>
            <a:pPr marL="0" indent="0">
              <a:spcBef>
                <a:spcPts val="0"/>
              </a:spcBef>
              <a:buNone/>
            </a:pPr>
            <a:r>
              <a:rPr lang="en-US" dirty="0"/>
              <a:t> </a:t>
            </a:r>
            <a:r>
              <a:rPr lang="en-US" dirty="0" smtClean="0"/>
              <a:t>  manual cleaning of shower drains</a:t>
            </a:r>
          </a:p>
          <a:p>
            <a:pPr marL="0" indent="0">
              <a:spcBef>
                <a:spcPts val="0"/>
              </a:spcBef>
              <a:buNone/>
            </a:pPr>
            <a:r>
              <a:rPr lang="en-US" dirty="0"/>
              <a:t> </a:t>
            </a:r>
            <a:r>
              <a:rPr lang="en-US" dirty="0" smtClean="0"/>
              <a:t>  may be effective</a:t>
            </a:r>
          </a:p>
          <a:p>
            <a:pPr marL="0" indent="0">
              <a:spcBef>
                <a:spcPts val="0"/>
              </a:spcBef>
              <a:buNone/>
            </a:pPr>
            <a:endParaRPr lang="en-US" dirty="0"/>
          </a:p>
          <a:p>
            <a:pPr>
              <a:spcBef>
                <a:spcPts val="0"/>
              </a:spcBef>
            </a:pPr>
            <a:r>
              <a:rPr lang="en-US" dirty="0" smtClean="0"/>
              <a:t>Changing drain to wall</a:t>
            </a:r>
          </a:p>
          <a:p>
            <a:pPr marL="0" indent="0">
              <a:spcBef>
                <a:spcPts val="0"/>
              </a:spcBef>
              <a:buNone/>
            </a:pPr>
            <a:r>
              <a:rPr lang="en-US" dirty="0"/>
              <a:t> </a:t>
            </a:r>
            <a:r>
              <a:rPr lang="en-US" dirty="0" smtClean="0"/>
              <a:t>  works (some of the time)</a:t>
            </a:r>
          </a:p>
          <a:p>
            <a:pPr marL="0" indent="0">
              <a:spcBef>
                <a:spcPts val="0"/>
              </a:spcBef>
              <a:buNone/>
            </a:pPr>
            <a:endParaRPr lang="en-US" dirty="0"/>
          </a:p>
        </p:txBody>
      </p:sp>
      <p:pic>
        <p:nvPicPr>
          <p:cNvPr id="4" name="Shape 98"/>
          <p:cNvPicPr preferRelativeResize="0"/>
          <p:nvPr/>
        </p:nvPicPr>
        <p:blipFill rotWithShape="1">
          <a:blip r:embed="rId2">
            <a:alphaModFix/>
          </a:blip>
          <a:srcRect b="8642"/>
          <a:stretch/>
        </p:blipFill>
        <p:spPr>
          <a:xfrm>
            <a:off x="5449536" y="2380963"/>
            <a:ext cx="2481106" cy="2454470"/>
          </a:xfrm>
          <a:prstGeom prst="rect">
            <a:avLst/>
          </a:prstGeom>
          <a:noFill/>
          <a:ln>
            <a:noFill/>
          </a:ln>
        </p:spPr>
      </p:pic>
      <p:pic>
        <p:nvPicPr>
          <p:cNvPr id="5" name="Shape 145"/>
          <p:cNvPicPr preferRelativeResize="0"/>
          <p:nvPr/>
        </p:nvPicPr>
        <p:blipFill rotWithShape="1">
          <a:blip r:embed="rId3">
            <a:alphaModFix/>
          </a:blip>
          <a:srcRect t="15105" b="25751"/>
          <a:stretch/>
        </p:blipFill>
        <p:spPr>
          <a:xfrm>
            <a:off x="7673996" y="2930076"/>
            <a:ext cx="1682708" cy="1356244"/>
          </a:xfrm>
          <a:prstGeom prst="rect">
            <a:avLst/>
          </a:prstGeom>
          <a:noFill/>
          <a:ln>
            <a:noFill/>
          </a:ln>
        </p:spPr>
      </p:pic>
      <p:pic>
        <p:nvPicPr>
          <p:cNvPr id="6" name="Shape 142"/>
          <p:cNvPicPr preferRelativeResize="0"/>
          <p:nvPr/>
        </p:nvPicPr>
        <p:blipFill>
          <a:blip r:embed="rId4">
            <a:alphaModFix/>
          </a:blip>
          <a:stretch>
            <a:fillRect/>
          </a:stretch>
        </p:blipFill>
        <p:spPr>
          <a:xfrm>
            <a:off x="4894566" y="4944198"/>
            <a:ext cx="2041592" cy="2101876"/>
          </a:xfrm>
          <a:prstGeom prst="rect">
            <a:avLst/>
          </a:prstGeom>
          <a:noFill/>
          <a:ln>
            <a:noFill/>
          </a:ln>
        </p:spPr>
      </p:pic>
      <p:sp>
        <p:nvSpPr>
          <p:cNvPr id="7" name="TextBox 6"/>
          <p:cNvSpPr txBox="1"/>
          <p:nvPr/>
        </p:nvSpPr>
        <p:spPr>
          <a:xfrm>
            <a:off x="517585" y="6340415"/>
            <a:ext cx="3161058" cy="369332"/>
          </a:xfrm>
          <a:prstGeom prst="rect">
            <a:avLst/>
          </a:prstGeom>
          <a:noFill/>
        </p:spPr>
        <p:txBody>
          <a:bodyPr wrap="none" rtlCol="0">
            <a:spAutoFit/>
          </a:bodyPr>
          <a:lstStyle/>
          <a:p>
            <a:r>
              <a:rPr lang="en-US" dirty="0" err="1" smtClean="0"/>
              <a:t>Kinzy</a:t>
            </a:r>
            <a:r>
              <a:rPr lang="en-US" dirty="0" smtClean="0"/>
              <a:t> Gordon CID 2017:64;1435</a:t>
            </a:r>
            <a:endParaRPr lang="en-US" dirty="0"/>
          </a:p>
        </p:txBody>
      </p:sp>
    </p:spTree>
    <p:extLst>
      <p:ext uri="{BB962C8B-B14F-4D97-AF65-F5344CB8AC3E}">
        <p14:creationId xmlns:p14="http://schemas.microsoft.com/office/powerpoint/2010/main" val="1980596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8"/>
          <p:cNvPicPr>
            <a:picLocks noChangeAspect="1"/>
          </p:cNvPicPr>
          <p:nvPr/>
        </p:nvPicPr>
        <p:blipFill>
          <a:blip r:embed="rId2">
            <a:extLst>
              <a:ext uri="{28A0092B-C50C-407E-A947-70E740481C1C}">
                <a14:useLocalDpi xmlns:a14="http://schemas.microsoft.com/office/drawing/2010/main" val="0"/>
              </a:ext>
            </a:extLst>
          </a:blip>
          <a:srcRect l="9286" r="9840"/>
          <a:stretch>
            <a:fillRect/>
          </a:stretch>
        </p:blipFill>
        <p:spPr bwMode="auto">
          <a:xfrm>
            <a:off x="6611056" y="4851400"/>
            <a:ext cx="2043289" cy="149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itle 1"/>
          <p:cNvSpPr>
            <a:spLocks noGrp="1"/>
          </p:cNvSpPr>
          <p:nvPr>
            <p:ph type="title"/>
          </p:nvPr>
        </p:nvSpPr>
        <p:spPr/>
        <p:txBody>
          <a:bodyPr/>
          <a:lstStyle/>
          <a:p>
            <a:pPr eaLnBrk="1" hangingPunct="1"/>
            <a:r>
              <a:rPr lang="en-US" altLang="en-US" sz="2756"/>
              <a:t>No Antimicrobials – What Would That Mean?</a:t>
            </a:r>
          </a:p>
        </p:txBody>
      </p:sp>
      <p:sp>
        <p:nvSpPr>
          <p:cNvPr id="73732" name="Content Placeholder 2"/>
          <p:cNvSpPr>
            <a:spLocks noGrp="1"/>
          </p:cNvSpPr>
          <p:nvPr>
            <p:ph idx="1"/>
          </p:nvPr>
        </p:nvSpPr>
        <p:spPr>
          <a:xfrm>
            <a:off x="711200" y="1580445"/>
            <a:ext cx="7315200" cy="4023078"/>
          </a:xfrm>
        </p:spPr>
        <p:txBody>
          <a:bodyPr/>
          <a:lstStyle/>
          <a:p>
            <a:pPr>
              <a:spcBef>
                <a:spcPts val="533"/>
              </a:spcBef>
              <a:spcAft>
                <a:spcPts val="533"/>
              </a:spcAft>
            </a:pPr>
            <a:r>
              <a:rPr lang="en-US" altLang="en-US" sz="2222" dirty="0"/>
              <a:t>“If antibiotics stopped working, we would find that instead of 7% of deaths being related to infection at the moment in the developed world, it would go back up to about half (50%) of </a:t>
            </a:r>
            <a:r>
              <a:rPr lang="en-US" altLang="en-US" sz="2222" dirty="0" smtClean="0"/>
              <a:t>deaths.”     </a:t>
            </a:r>
          </a:p>
          <a:p>
            <a:pPr marL="0" indent="0">
              <a:spcBef>
                <a:spcPts val="533"/>
              </a:spcBef>
              <a:spcAft>
                <a:spcPts val="533"/>
              </a:spcAft>
              <a:buNone/>
            </a:pPr>
            <a:r>
              <a:rPr lang="en-US" altLang="en-US" sz="2222" i="1" dirty="0" smtClean="0"/>
              <a:t>    Dame </a:t>
            </a:r>
            <a:r>
              <a:rPr lang="en-US" altLang="en-US" sz="2222" i="1" dirty="0"/>
              <a:t>Sally Davies,  UK Chief Medical Officer (Feb 2015</a:t>
            </a:r>
            <a:r>
              <a:rPr lang="en-US" altLang="en-US" sz="2222" i="1" dirty="0" smtClean="0"/>
              <a:t>)</a:t>
            </a:r>
          </a:p>
          <a:p>
            <a:pPr marL="0" indent="0">
              <a:spcBef>
                <a:spcPts val="533"/>
              </a:spcBef>
              <a:spcAft>
                <a:spcPts val="533"/>
              </a:spcAft>
              <a:buNone/>
            </a:pPr>
            <a:endParaRPr lang="en-US" altLang="en-US" sz="2222" i="1" dirty="0"/>
          </a:p>
          <a:p>
            <a:pPr>
              <a:spcBef>
                <a:spcPts val="533"/>
              </a:spcBef>
              <a:spcAft>
                <a:spcPts val="533"/>
              </a:spcAft>
            </a:pPr>
            <a:r>
              <a:rPr lang="en-US" altLang="en-US" sz="2222" dirty="0"/>
              <a:t>“In a world with few effective antibiotics, modern medical advances such as surgery, transplants, and chemotherapy may no longer be viable due to the threat of infection” </a:t>
            </a:r>
          </a:p>
          <a:p>
            <a:pPr marL="304804" lvl="1" indent="0">
              <a:spcBef>
                <a:spcPct val="0"/>
              </a:spcBef>
              <a:spcAft>
                <a:spcPts val="533"/>
              </a:spcAft>
              <a:buNone/>
            </a:pPr>
            <a:r>
              <a:rPr lang="en-US" altLang="en-US" sz="2222" i="1" dirty="0"/>
              <a:t>US National Strategy for Combating Antibiotic-Resistant Bacteria (Sep  2014)</a:t>
            </a:r>
          </a:p>
          <a:p>
            <a:pPr eaLnBrk="1" hangingPunct="1"/>
            <a:endParaRPr lang="en-US" altLang="en-US" sz="2222" dirty="0"/>
          </a:p>
        </p:txBody>
      </p:sp>
      <p:sp>
        <p:nvSpPr>
          <p:cNvPr id="737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44">
                <a:solidFill>
                  <a:schemeClr val="tx1"/>
                </a:solidFill>
                <a:latin typeface="Calibri" panose="020F0502020204030204" pitchFamily="34" charset="0"/>
              </a:defRPr>
            </a:lvl1pPr>
            <a:lvl2pPr marL="660408" indent="-254003">
              <a:spcBef>
                <a:spcPct val="20000"/>
              </a:spcBef>
              <a:buFont typeface="Arial" panose="020B0604020202020204" pitchFamily="34" charset="0"/>
              <a:buChar char="–"/>
              <a:defRPr sz="2489">
                <a:solidFill>
                  <a:schemeClr val="tx1"/>
                </a:solidFill>
                <a:latin typeface="Calibri" panose="020F0502020204030204" pitchFamily="34" charset="0"/>
              </a:defRPr>
            </a:lvl2pPr>
            <a:lvl3pPr marL="1016013" indent="-203203">
              <a:spcBef>
                <a:spcPct val="20000"/>
              </a:spcBef>
              <a:buFont typeface="Arial" panose="020B0604020202020204" pitchFamily="34" charset="0"/>
              <a:buChar char="•"/>
              <a:defRPr sz="2133">
                <a:solidFill>
                  <a:schemeClr val="tx1"/>
                </a:solidFill>
                <a:latin typeface="Calibri" panose="020F0502020204030204" pitchFamily="34" charset="0"/>
              </a:defRPr>
            </a:lvl3pPr>
            <a:lvl4pPr marL="1422418" indent="-203203">
              <a:spcBef>
                <a:spcPct val="20000"/>
              </a:spcBef>
              <a:buFont typeface="Arial" panose="020B0604020202020204" pitchFamily="34" charset="0"/>
              <a:buChar char="–"/>
              <a:defRPr sz="1778">
                <a:solidFill>
                  <a:schemeClr val="tx1"/>
                </a:solidFill>
                <a:latin typeface="Calibri" panose="020F0502020204030204" pitchFamily="34" charset="0"/>
              </a:defRPr>
            </a:lvl4pPr>
            <a:lvl5pPr marL="1828823" indent="-203203">
              <a:spcBef>
                <a:spcPct val="20000"/>
              </a:spcBef>
              <a:buFont typeface="Arial" panose="020B0604020202020204" pitchFamily="34" charset="0"/>
              <a:buChar char="»"/>
              <a:defRPr sz="1778">
                <a:solidFill>
                  <a:schemeClr val="tx1"/>
                </a:solidFill>
                <a:latin typeface="Calibri" panose="020F0502020204030204" pitchFamily="34" charset="0"/>
              </a:defRPr>
            </a:lvl5pPr>
            <a:lvl6pPr marL="2235228" indent="-203203" eaLnBrk="0" fontAlgn="base" hangingPunct="0">
              <a:spcBef>
                <a:spcPct val="20000"/>
              </a:spcBef>
              <a:spcAft>
                <a:spcPct val="0"/>
              </a:spcAft>
              <a:buFont typeface="Arial" panose="020B0604020202020204" pitchFamily="34" charset="0"/>
              <a:buChar char="»"/>
              <a:defRPr sz="1778">
                <a:solidFill>
                  <a:schemeClr val="tx1"/>
                </a:solidFill>
                <a:latin typeface="Calibri" panose="020F0502020204030204" pitchFamily="34" charset="0"/>
              </a:defRPr>
            </a:lvl6pPr>
            <a:lvl7pPr marL="2641633" indent="-203203" eaLnBrk="0" fontAlgn="base" hangingPunct="0">
              <a:spcBef>
                <a:spcPct val="20000"/>
              </a:spcBef>
              <a:spcAft>
                <a:spcPct val="0"/>
              </a:spcAft>
              <a:buFont typeface="Arial" panose="020B0604020202020204" pitchFamily="34" charset="0"/>
              <a:buChar char="»"/>
              <a:defRPr sz="1778">
                <a:solidFill>
                  <a:schemeClr val="tx1"/>
                </a:solidFill>
                <a:latin typeface="Calibri" panose="020F0502020204030204" pitchFamily="34" charset="0"/>
              </a:defRPr>
            </a:lvl7pPr>
            <a:lvl8pPr marL="3048038" indent="-203203" eaLnBrk="0" fontAlgn="base" hangingPunct="0">
              <a:spcBef>
                <a:spcPct val="20000"/>
              </a:spcBef>
              <a:spcAft>
                <a:spcPct val="0"/>
              </a:spcAft>
              <a:buFont typeface="Arial" panose="020B0604020202020204" pitchFamily="34" charset="0"/>
              <a:buChar char="»"/>
              <a:defRPr sz="1778">
                <a:solidFill>
                  <a:schemeClr val="tx1"/>
                </a:solidFill>
                <a:latin typeface="Calibri" panose="020F0502020204030204" pitchFamily="34" charset="0"/>
              </a:defRPr>
            </a:lvl8pPr>
            <a:lvl9pPr marL="3454443" indent="-203203" eaLnBrk="0" fontAlgn="base" hangingPunct="0">
              <a:spcBef>
                <a:spcPct val="20000"/>
              </a:spcBef>
              <a:spcAft>
                <a:spcPct val="0"/>
              </a:spcAft>
              <a:buFont typeface="Arial" panose="020B0604020202020204" pitchFamily="34" charset="0"/>
              <a:buChar char="»"/>
              <a:defRPr sz="1778">
                <a:solidFill>
                  <a:schemeClr val="tx1"/>
                </a:solidFill>
                <a:latin typeface="Calibri" panose="020F0502020204030204" pitchFamily="34" charset="0"/>
              </a:defRPr>
            </a:lvl9pPr>
          </a:lstStyle>
          <a:p>
            <a:pPr>
              <a:spcBef>
                <a:spcPct val="0"/>
              </a:spcBef>
              <a:buFontTx/>
              <a:buNone/>
            </a:pPr>
            <a:fld id="{33782BFD-8D84-4DB7-9D7E-F6B1352BFF26}" type="slidenum">
              <a:rPr lang="en-US" altLang="en-US" sz="1067">
                <a:solidFill>
                  <a:srgbClr val="898989"/>
                </a:solidFill>
              </a:rPr>
              <a:pPr>
                <a:spcBef>
                  <a:spcPct val="0"/>
                </a:spcBef>
                <a:buFontTx/>
                <a:buNone/>
              </a:pPr>
              <a:t>4</a:t>
            </a:fld>
            <a:endParaRPr lang="en-US" altLang="en-US" sz="1067">
              <a:solidFill>
                <a:srgbClr val="898989"/>
              </a:solidFill>
            </a:endParaRPr>
          </a:p>
        </p:txBody>
      </p:sp>
    </p:spTree>
    <p:extLst>
      <p:ext uri="{BB962C8B-B14F-4D97-AF65-F5344CB8AC3E}">
        <p14:creationId xmlns:p14="http://schemas.microsoft.com/office/powerpoint/2010/main" val="3022629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drains</a:t>
            </a:r>
            <a:endParaRPr lang="en-US" dirty="0"/>
          </a:p>
        </p:txBody>
      </p:sp>
      <p:sp>
        <p:nvSpPr>
          <p:cNvPr id="3" name="Content Placeholder 2"/>
          <p:cNvSpPr>
            <a:spLocks noGrp="1"/>
          </p:cNvSpPr>
          <p:nvPr>
            <p:ph idx="1"/>
          </p:nvPr>
        </p:nvSpPr>
        <p:spPr/>
        <p:txBody>
          <a:bodyPr>
            <a:normAutofit/>
          </a:bodyPr>
          <a:lstStyle/>
          <a:p>
            <a:r>
              <a:rPr lang="en-US" sz="3200" dirty="0" smtClean="0"/>
              <a:t>How big is the risk to patients?</a:t>
            </a:r>
          </a:p>
          <a:p>
            <a:r>
              <a:rPr lang="en-US" sz="3200" dirty="0" smtClean="0"/>
              <a:t>Can we protect drains from CPE contamination?</a:t>
            </a:r>
          </a:p>
          <a:p>
            <a:r>
              <a:rPr lang="en-US" sz="3200" dirty="0" smtClean="0"/>
              <a:t>Can we protect patients from colonized drains?</a:t>
            </a:r>
          </a:p>
          <a:p>
            <a:r>
              <a:rPr lang="en-US" sz="3200" dirty="0" smtClean="0"/>
              <a:t>How do we measure drain contamination?</a:t>
            </a:r>
            <a:endParaRPr lang="en-US" sz="3200" dirty="0"/>
          </a:p>
        </p:txBody>
      </p:sp>
    </p:spTree>
    <p:extLst>
      <p:ext uri="{BB962C8B-B14F-4D97-AF65-F5344CB8AC3E}">
        <p14:creationId xmlns:p14="http://schemas.microsoft.com/office/powerpoint/2010/main" val="3938780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Candida </a:t>
            </a:r>
            <a:r>
              <a:rPr lang="en-US" i="1" dirty="0" err="1" smtClean="0"/>
              <a:t>auris</a:t>
            </a:r>
            <a:r>
              <a:rPr lang="en-US" i="1" dirty="0" smtClean="0"/>
              <a:t> – What is it?</a:t>
            </a:r>
            <a:endParaRPr lang="en-US" i="1" dirty="0"/>
          </a:p>
        </p:txBody>
      </p:sp>
      <p:sp>
        <p:nvSpPr>
          <p:cNvPr id="3" name="Content Placeholder 2"/>
          <p:cNvSpPr>
            <a:spLocks noGrp="1"/>
          </p:cNvSpPr>
          <p:nvPr>
            <p:ph idx="1"/>
          </p:nvPr>
        </p:nvSpPr>
        <p:spPr/>
        <p:txBody>
          <a:bodyPr/>
          <a:lstStyle/>
          <a:p>
            <a:r>
              <a:rPr lang="en-CA" dirty="0"/>
              <a:t>(</a:t>
            </a:r>
            <a:r>
              <a:rPr lang="en-CA" dirty="0" err="1"/>
              <a:t>au’ris</a:t>
            </a:r>
            <a:r>
              <a:rPr lang="en-CA" dirty="0"/>
              <a:t>. L. gen. f. n. </a:t>
            </a:r>
            <a:r>
              <a:rPr lang="en-CA" dirty="0" err="1"/>
              <a:t>auris</a:t>
            </a:r>
            <a:r>
              <a:rPr lang="en-CA" dirty="0"/>
              <a:t>, isolated from the ear discharge of a human patient)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38" y="2795875"/>
            <a:ext cx="3667613" cy="358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85736" y="2795875"/>
            <a:ext cx="4572000" cy="3416320"/>
          </a:xfrm>
          <a:prstGeom prst="rect">
            <a:avLst/>
          </a:prstGeom>
        </p:spPr>
        <p:txBody>
          <a:bodyPr>
            <a:spAutoFit/>
          </a:bodyPr>
          <a:lstStyle/>
          <a:p>
            <a:r>
              <a:rPr lang="en-CA" sz="2400" b="1" dirty="0">
                <a:solidFill>
                  <a:srgbClr val="000000"/>
                </a:solidFill>
              </a:rPr>
              <a:t>Isolated from a range of body sites</a:t>
            </a:r>
          </a:p>
          <a:p>
            <a:pPr marL="342900" indent="-342900">
              <a:buFont typeface="Arial" panose="020B0604020202020204" pitchFamily="34" charset="0"/>
              <a:buChar char="•"/>
            </a:pPr>
            <a:r>
              <a:rPr lang="en-CA" sz="2400" dirty="0">
                <a:solidFill>
                  <a:srgbClr val="000000"/>
                </a:solidFill>
              </a:rPr>
              <a:t>skin (very common)</a:t>
            </a:r>
          </a:p>
          <a:p>
            <a:pPr marL="342900" indent="-342900">
              <a:buFont typeface="Arial" panose="020B0604020202020204" pitchFamily="34" charset="0"/>
              <a:buChar char="•"/>
            </a:pPr>
            <a:r>
              <a:rPr lang="en-CA" sz="2400" dirty="0">
                <a:solidFill>
                  <a:srgbClr val="000000"/>
                </a:solidFill>
              </a:rPr>
              <a:t>urogenital tract (common)</a:t>
            </a:r>
          </a:p>
          <a:p>
            <a:pPr marL="342900" indent="-342900">
              <a:buFont typeface="Arial" panose="020B0604020202020204" pitchFamily="34" charset="0"/>
              <a:buChar char="•"/>
            </a:pPr>
            <a:r>
              <a:rPr lang="en-CA" sz="2400" dirty="0">
                <a:solidFill>
                  <a:srgbClr val="000000"/>
                </a:solidFill>
              </a:rPr>
              <a:t>respiratory tract (occasional)</a:t>
            </a:r>
          </a:p>
          <a:p>
            <a:pPr marL="342900" indent="-342900">
              <a:buFont typeface="Arial" panose="020B0604020202020204" pitchFamily="34" charset="0"/>
              <a:buChar char="•"/>
            </a:pPr>
            <a:r>
              <a:rPr lang="en-CA" sz="2400" dirty="0">
                <a:solidFill>
                  <a:srgbClr val="000000"/>
                </a:solidFill>
              </a:rPr>
              <a:t>invasive infections</a:t>
            </a:r>
          </a:p>
          <a:p>
            <a:pPr marL="800100" lvl="1" indent="-342900">
              <a:buFont typeface="Courier New" panose="02070309020205020404" pitchFamily="49" charset="0"/>
              <a:buChar char="o"/>
            </a:pPr>
            <a:r>
              <a:rPr lang="en-CA" sz="2400" dirty="0" err="1">
                <a:solidFill>
                  <a:srgbClr val="000000"/>
                </a:solidFill>
              </a:rPr>
              <a:t>candidaemia</a:t>
            </a:r>
            <a:endParaRPr lang="en-CA" sz="2400" dirty="0">
              <a:solidFill>
                <a:srgbClr val="000000"/>
              </a:solidFill>
            </a:endParaRPr>
          </a:p>
          <a:p>
            <a:pPr marL="800100" lvl="1" indent="-342900">
              <a:buFont typeface="Courier New" panose="02070309020205020404" pitchFamily="49" charset="0"/>
              <a:buChar char="o"/>
            </a:pPr>
            <a:r>
              <a:rPr lang="en-CA" sz="2400" dirty="0">
                <a:solidFill>
                  <a:srgbClr val="000000"/>
                </a:solidFill>
              </a:rPr>
              <a:t>pericarditis</a:t>
            </a:r>
          </a:p>
          <a:p>
            <a:pPr marL="800100" lvl="1" indent="-342900">
              <a:buFont typeface="Courier New" panose="02070309020205020404" pitchFamily="49" charset="0"/>
              <a:buChar char="o"/>
            </a:pPr>
            <a:r>
              <a:rPr lang="en-CA" sz="2400" dirty="0">
                <a:solidFill>
                  <a:srgbClr val="000000"/>
                </a:solidFill>
              </a:rPr>
              <a:t>urinary tract infections</a:t>
            </a:r>
          </a:p>
          <a:p>
            <a:pPr marL="800100" lvl="1" indent="-342900">
              <a:buFont typeface="Courier New" panose="02070309020205020404" pitchFamily="49" charset="0"/>
              <a:buChar char="o"/>
            </a:pPr>
            <a:r>
              <a:rPr lang="en-CA" sz="2400" dirty="0">
                <a:solidFill>
                  <a:srgbClr val="000000"/>
                </a:solidFill>
              </a:rPr>
              <a:t>pneumonia</a:t>
            </a:r>
          </a:p>
        </p:txBody>
      </p:sp>
    </p:spTree>
    <p:extLst>
      <p:ext uri="{BB962C8B-B14F-4D97-AF65-F5344CB8AC3E}">
        <p14:creationId xmlns:p14="http://schemas.microsoft.com/office/powerpoint/2010/main" val="3646757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p:nvPr/>
        </p:nvGrpSpPr>
        <p:grpSpPr>
          <a:xfrm>
            <a:off x="400049" y="337598"/>
            <a:ext cx="8415512" cy="3302000"/>
            <a:chOff x="171449" y="1625600"/>
            <a:chExt cx="8415512" cy="330200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9" y="2146300"/>
              <a:ext cx="7154338"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6389"/>
            <a:stretch/>
          </p:blipFill>
          <p:spPr bwMode="auto">
            <a:xfrm>
              <a:off x="196849" y="1625600"/>
              <a:ext cx="540067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49" y="2806700"/>
              <a:ext cx="8352012"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 Placeholder 3"/>
          <p:cNvSpPr txBox="1">
            <a:spLocks/>
          </p:cNvSpPr>
          <p:nvPr/>
        </p:nvSpPr>
        <p:spPr>
          <a:xfrm>
            <a:off x="411931" y="1873045"/>
            <a:ext cx="8424167" cy="4046611"/>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b="1" smtClean="0">
              <a:solidFill>
                <a:srgbClr val="000000"/>
              </a:solidFill>
            </a:endParaRPr>
          </a:p>
          <a:p>
            <a:r>
              <a:rPr lang="en-CA" sz="2400" b="1" smtClean="0">
                <a:solidFill>
                  <a:srgbClr val="000000"/>
                </a:solidFill>
              </a:rPr>
              <a:t>MDR</a:t>
            </a:r>
          </a:p>
          <a:p>
            <a:r>
              <a:rPr lang="en-CA" sz="2400" b="1" smtClean="0">
                <a:solidFill>
                  <a:srgbClr val="000000"/>
                </a:solidFill>
              </a:rPr>
              <a:t>Misidentified</a:t>
            </a:r>
          </a:p>
          <a:p>
            <a:r>
              <a:rPr lang="en-CA" sz="2400" b="1" smtClean="0">
                <a:solidFill>
                  <a:srgbClr val="000000"/>
                </a:solidFill>
              </a:rPr>
              <a:t>Highly transmissible between patients and environment</a:t>
            </a:r>
          </a:p>
          <a:p>
            <a:r>
              <a:rPr lang="en-CA" sz="2400" b="1" smtClean="0">
                <a:solidFill>
                  <a:srgbClr val="000000"/>
                </a:solidFill>
              </a:rPr>
              <a:t>Nosocomial infections/outbreaks </a:t>
            </a:r>
          </a:p>
          <a:p>
            <a:r>
              <a:rPr lang="en-CA" sz="2400" b="1" smtClean="0">
                <a:solidFill>
                  <a:srgbClr val="000000"/>
                </a:solidFill>
              </a:rPr>
              <a:t>High mortality</a:t>
            </a:r>
          </a:p>
          <a:p>
            <a:r>
              <a:rPr lang="en-CA" sz="2400" b="1" smtClean="0">
                <a:solidFill>
                  <a:srgbClr val="000000"/>
                </a:solidFill>
              </a:rPr>
              <a:t>Widespread</a:t>
            </a:r>
          </a:p>
          <a:p>
            <a:endParaRPr lang="en-CA" sz="2400" b="1" dirty="0">
              <a:solidFill>
                <a:srgbClr val="000000"/>
              </a:solidFill>
            </a:endParaRPr>
          </a:p>
        </p:txBody>
      </p:sp>
    </p:spTree>
    <p:extLst>
      <p:ext uri="{BB962C8B-B14F-4D97-AF65-F5344CB8AC3E}">
        <p14:creationId xmlns:p14="http://schemas.microsoft.com/office/powerpoint/2010/main" val="13837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8312" y="493622"/>
            <a:ext cx="8529039" cy="68580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
            </a:r>
            <a:br>
              <a:rPr lang="en-CA" dirty="0" smtClean="0"/>
            </a:br>
            <a:r>
              <a:rPr lang="en-CA" sz="8000" dirty="0" smtClean="0">
                <a:solidFill>
                  <a:srgbClr val="000000"/>
                </a:solidFill>
              </a:rPr>
              <a:t>Countries that have reported detection of </a:t>
            </a:r>
            <a:r>
              <a:rPr lang="en-CA" sz="8000" i="1" dirty="0" smtClean="0">
                <a:solidFill>
                  <a:srgbClr val="000000"/>
                </a:solidFill>
              </a:rPr>
              <a:t>C. </a:t>
            </a:r>
            <a:r>
              <a:rPr lang="en-CA" sz="8000" i="1" dirty="0" err="1" smtClean="0">
                <a:solidFill>
                  <a:srgbClr val="000000"/>
                </a:solidFill>
              </a:rPr>
              <a:t>auris</a:t>
            </a:r>
            <a:r>
              <a:rPr lang="en-CA" sz="8000" dirty="0" smtClean="0">
                <a:solidFill>
                  <a:srgbClr val="000000"/>
                </a:solidFill>
              </a:rPr>
              <a:t/>
            </a:r>
            <a:br>
              <a:rPr lang="en-CA" sz="8000" dirty="0" smtClean="0">
                <a:solidFill>
                  <a:srgbClr val="000000"/>
                </a:solidFill>
              </a:rPr>
            </a:br>
            <a:endParaRPr lang="en-CA" sz="8000" dirty="0"/>
          </a:p>
        </p:txBody>
      </p:sp>
      <p:sp>
        <p:nvSpPr>
          <p:cNvPr id="5" name="Text Placeholder 4"/>
          <p:cNvSpPr txBox="1">
            <a:spLocks/>
          </p:cNvSpPr>
          <p:nvPr/>
        </p:nvSpPr>
        <p:spPr>
          <a:xfrm>
            <a:off x="468313" y="5947647"/>
            <a:ext cx="8424862" cy="512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CA" sz="1200" smtClean="0"/>
              <a:t>Jeffery-Smith A et al. 2018. </a:t>
            </a:r>
            <a:r>
              <a:rPr lang="en-CA" sz="1200" i="1" smtClean="0"/>
              <a:t>Candida auris</a:t>
            </a:r>
            <a:r>
              <a:rPr lang="en-CA" sz="1200" smtClean="0"/>
              <a:t>: a review of the </a:t>
            </a:r>
            <a:r>
              <a:rPr lang="it-IT" sz="1200" smtClean="0"/>
              <a:t>literature. Clin Microbiol Rev 31:e00029-17</a:t>
            </a:r>
            <a:endParaRPr lang="it-IT" sz="12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43" y="1071819"/>
            <a:ext cx="8014205" cy="449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44281" y="210066"/>
            <a:ext cx="652743" cy="369332"/>
          </a:xfrm>
          <a:prstGeom prst="rect">
            <a:avLst/>
          </a:prstGeom>
          <a:noFill/>
        </p:spPr>
        <p:txBody>
          <a:bodyPr wrap="none" rtlCol="0">
            <a:spAutoFit/>
          </a:bodyPr>
          <a:lstStyle/>
          <a:p>
            <a:r>
              <a:rPr lang="en-CA" b="1" dirty="0" smtClean="0"/>
              <a:t>2017</a:t>
            </a:r>
            <a:endParaRPr lang="en-CA" b="1" dirty="0"/>
          </a:p>
        </p:txBody>
      </p:sp>
    </p:spTree>
    <p:extLst>
      <p:ext uri="{BB962C8B-B14F-4D97-AF65-F5344CB8AC3E}">
        <p14:creationId xmlns:p14="http://schemas.microsoft.com/office/powerpoint/2010/main" val="1476362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7152" y="294200"/>
            <a:ext cx="8424167"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The American experience  </a:t>
            </a:r>
            <a:endParaRPr lang="en-CA" dirty="0"/>
          </a:p>
        </p:txBody>
      </p:sp>
      <p:sp>
        <p:nvSpPr>
          <p:cNvPr id="3" name="TextBox 2"/>
          <p:cNvSpPr txBox="1"/>
          <p:nvPr/>
        </p:nvSpPr>
        <p:spPr>
          <a:xfrm>
            <a:off x="5903368" y="1064781"/>
            <a:ext cx="2647951" cy="1846659"/>
          </a:xfrm>
          <a:prstGeom prst="rect">
            <a:avLst/>
          </a:prstGeom>
          <a:solidFill>
            <a:schemeClr val="accent5">
              <a:lumMod val="20000"/>
              <a:lumOff val="80000"/>
            </a:schemeClr>
          </a:solidFill>
        </p:spPr>
        <p:txBody>
          <a:bodyPr wrap="square" rtlCol="0">
            <a:spAutoFit/>
          </a:bodyPr>
          <a:lstStyle/>
          <a:p>
            <a:r>
              <a:rPr lang="en-CA" b="1" dirty="0" smtClean="0">
                <a:solidFill>
                  <a:srgbClr val="000000"/>
                </a:solidFill>
              </a:rPr>
              <a:t>2013 -2016: 7 cases</a:t>
            </a:r>
          </a:p>
          <a:p>
            <a:endParaRPr lang="en-CA" b="1" dirty="0">
              <a:solidFill>
                <a:srgbClr val="000000"/>
              </a:solidFill>
            </a:endParaRPr>
          </a:p>
          <a:p>
            <a:r>
              <a:rPr lang="en-CA" b="1" dirty="0" smtClean="0">
                <a:solidFill>
                  <a:srgbClr val="000000"/>
                </a:solidFill>
              </a:rPr>
              <a:t>Current case count</a:t>
            </a:r>
          </a:p>
          <a:p>
            <a:r>
              <a:rPr lang="en-CA" b="1" dirty="0" smtClean="0">
                <a:solidFill>
                  <a:srgbClr val="000000"/>
                </a:solidFill>
              </a:rPr>
              <a:t>(as </a:t>
            </a:r>
            <a:r>
              <a:rPr lang="en-CA" b="1" dirty="0">
                <a:solidFill>
                  <a:srgbClr val="000000"/>
                </a:solidFill>
              </a:rPr>
              <a:t>of January 31, </a:t>
            </a:r>
            <a:r>
              <a:rPr lang="en-CA" b="1" dirty="0" smtClean="0">
                <a:solidFill>
                  <a:srgbClr val="000000"/>
                </a:solidFill>
              </a:rPr>
              <a:t>2018): </a:t>
            </a:r>
          </a:p>
          <a:p>
            <a:endParaRPr lang="en-CA" sz="600" b="1" dirty="0">
              <a:solidFill>
                <a:srgbClr val="000000"/>
              </a:solidFill>
            </a:endParaRPr>
          </a:p>
          <a:p>
            <a:r>
              <a:rPr lang="en-CA" b="1" dirty="0" smtClean="0">
                <a:solidFill>
                  <a:srgbClr val="000000"/>
                </a:solidFill>
              </a:rPr>
              <a:t>- </a:t>
            </a:r>
            <a:r>
              <a:rPr lang="en-CA" b="1" u="sng" dirty="0" smtClean="0">
                <a:solidFill>
                  <a:srgbClr val="000000"/>
                </a:solidFill>
              </a:rPr>
              <a:t>215 confirmed cases</a:t>
            </a:r>
          </a:p>
          <a:p>
            <a:r>
              <a:rPr lang="en-CA" b="1" dirty="0" smtClean="0">
                <a:solidFill>
                  <a:srgbClr val="000000"/>
                </a:solidFill>
              </a:rPr>
              <a:t>- </a:t>
            </a:r>
            <a:r>
              <a:rPr lang="en-CA" b="1" u="sng" dirty="0">
                <a:solidFill>
                  <a:srgbClr val="000000"/>
                </a:solidFill>
              </a:rPr>
              <a:t>347</a:t>
            </a:r>
            <a:r>
              <a:rPr lang="en-CA" b="1" u="sng" dirty="0" smtClean="0">
                <a:solidFill>
                  <a:srgbClr val="000000"/>
                </a:solidFill>
              </a:rPr>
              <a:t> colonized patients</a:t>
            </a:r>
            <a:endParaRPr lang="en-CA" b="1" u="sng" dirty="0">
              <a:solidFill>
                <a:srgbClr val="000000"/>
              </a:solidFill>
            </a:endParaRPr>
          </a:p>
        </p:txBody>
      </p:sp>
      <p:sp>
        <p:nvSpPr>
          <p:cNvPr id="4" name="Text Placeholder 4"/>
          <p:cNvSpPr txBox="1">
            <a:spLocks/>
          </p:cNvSpPr>
          <p:nvPr/>
        </p:nvSpPr>
        <p:spPr>
          <a:xfrm>
            <a:off x="156775" y="6234247"/>
            <a:ext cx="8424862" cy="2879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smtClean="0"/>
              <a:t>https://www.cdc.gov/fungal/diseases/candidiasis/tracking-c-auris.html</a:t>
            </a:r>
            <a:endParaRPr lang="en-CA" sz="1200" dirty="0"/>
          </a:p>
        </p:txBody>
      </p:sp>
      <p:sp>
        <p:nvSpPr>
          <p:cNvPr id="5" name="Rectangle 4"/>
          <p:cNvSpPr/>
          <p:nvPr/>
        </p:nvSpPr>
        <p:spPr>
          <a:xfrm>
            <a:off x="5679250" y="3340617"/>
            <a:ext cx="3303724" cy="2754600"/>
          </a:xfrm>
          <a:prstGeom prst="rect">
            <a:avLst/>
          </a:prstGeom>
        </p:spPr>
        <p:txBody>
          <a:bodyPr wrap="square">
            <a:spAutoFit/>
          </a:bodyPr>
          <a:lstStyle/>
          <a:p>
            <a:r>
              <a:rPr lang="en-CA" b="1" dirty="0">
                <a:solidFill>
                  <a:srgbClr val="000000"/>
                </a:solidFill>
              </a:rPr>
              <a:t>U.S. hospitals </a:t>
            </a:r>
            <a:r>
              <a:rPr lang="en-CA" b="1" dirty="0" smtClean="0">
                <a:solidFill>
                  <a:srgbClr val="000000"/>
                </a:solidFill>
              </a:rPr>
              <a:t>identified </a:t>
            </a:r>
            <a:r>
              <a:rPr lang="en-CA" b="1" i="1" dirty="0">
                <a:solidFill>
                  <a:srgbClr val="000000"/>
                </a:solidFill>
              </a:rPr>
              <a:t>C. </a:t>
            </a:r>
            <a:r>
              <a:rPr lang="en-CA" b="1" i="1" dirty="0" err="1">
                <a:solidFill>
                  <a:srgbClr val="000000"/>
                </a:solidFill>
              </a:rPr>
              <a:t>auris</a:t>
            </a:r>
            <a:r>
              <a:rPr lang="en-CA" b="1" dirty="0">
                <a:solidFill>
                  <a:srgbClr val="000000"/>
                </a:solidFill>
              </a:rPr>
              <a:t> in </a:t>
            </a:r>
            <a:r>
              <a:rPr lang="en-CA" b="1" dirty="0" smtClean="0">
                <a:solidFill>
                  <a:srgbClr val="000000"/>
                </a:solidFill>
              </a:rPr>
              <a:t>5 patients </a:t>
            </a:r>
            <a:r>
              <a:rPr lang="en-CA" b="1" dirty="0">
                <a:solidFill>
                  <a:srgbClr val="000000"/>
                </a:solidFill>
              </a:rPr>
              <a:t>who were recently hospitalized in other </a:t>
            </a:r>
            <a:r>
              <a:rPr lang="en-CA" b="1" dirty="0" smtClean="0">
                <a:solidFill>
                  <a:srgbClr val="000000"/>
                </a:solidFill>
              </a:rPr>
              <a:t>countries</a:t>
            </a:r>
            <a:r>
              <a:rPr lang="en-CA" b="1" dirty="0">
                <a:solidFill>
                  <a:srgbClr val="000000"/>
                </a:solidFill>
              </a:rPr>
              <a:t> </a:t>
            </a:r>
            <a:r>
              <a:rPr lang="en-CA" dirty="0" smtClean="0">
                <a:solidFill>
                  <a:srgbClr val="000000"/>
                </a:solidFill>
              </a:rPr>
              <a:t>(India</a:t>
            </a:r>
            <a:r>
              <a:rPr lang="en-CA" dirty="0">
                <a:solidFill>
                  <a:srgbClr val="000000"/>
                </a:solidFill>
              </a:rPr>
              <a:t>, Pakistan, South Africa, and Venezuela). </a:t>
            </a:r>
            <a:endParaRPr lang="en-CA" dirty="0" smtClean="0">
              <a:solidFill>
                <a:srgbClr val="000000"/>
              </a:solidFill>
            </a:endParaRPr>
          </a:p>
          <a:p>
            <a:endParaRPr lang="en-CA" sz="1100" i="1" dirty="0" smtClean="0">
              <a:solidFill>
                <a:srgbClr val="000000"/>
              </a:solidFill>
            </a:endParaRPr>
          </a:p>
          <a:p>
            <a:r>
              <a:rPr lang="en-CA" dirty="0" smtClean="0">
                <a:solidFill>
                  <a:srgbClr val="000000"/>
                </a:solidFill>
              </a:rPr>
              <a:t>Most cases </a:t>
            </a:r>
            <a:r>
              <a:rPr lang="en-CA" dirty="0">
                <a:solidFill>
                  <a:srgbClr val="000000"/>
                </a:solidFill>
              </a:rPr>
              <a:t>resulted from local transmission of </a:t>
            </a:r>
            <a:r>
              <a:rPr lang="en-CA" i="1" dirty="0">
                <a:solidFill>
                  <a:srgbClr val="000000"/>
                </a:solidFill>
              </a:rPr>
              <a:t>C. </a:t>
            </a:r>
            <a:r>
              <a:rPr lang="en-CA" i="1" dirty="0" err="1">
                <a:solidFill>
                  <a:srgbClr val="000000"/>
                </a:solidFill>
              </a:rPr>
              <a:t>auris</a:t>
            </a:r>
            <a:r>
              <a:rPr lang="en-CA" dirty="0">
                <a:solidFill>
                  <a:srgbClr val="000000"/>
                </a:solidFill>
              </a:rPr>
              <a:t> following previous introduction from other countries.</a:t>
            </a:r>
          </a:p>
        </p:txBody>
      </p:sp>
      <p:sp>
        <p:nvSpPr>
          <p:cNvPr id="6" name="TextBox 5"/>
          <p:cNvSpPr txBox="1"/>
          <p:nvPr/>
        </p:nvSpPr>
        <p:spPr>
          <a:xfrm>
            <a:off x="470495" y="4894888"/>
            <a:ext cx="4372896" cy="1200329"/>
          </a:xfrm>
          <a:prstGeom prst="rect">
            <a:avLst/>
          </a:prstGeom>
          <a:solidFill>
            <a:srgbClr val="E7FFE7"/>
          </a:solidFill>
        </p:spPr>
        <p:txBody>
          <a:bodyPr wrap="square" rtlCol="0">
            <a:spAutoFit/>
          </a:bodyPr>
          <a:lstStyle/>
          <a:p>
            <a:r>
              <a:rPr lang="en-CA" dirty="0" smtClean="0">
                <a:solidFill>
                  <a:srgbClr val="000000"/>
                </a:solidFill>
              </a:rPr>
              <a:t>In the US: </a:t>
            </a:r>
          </a:p>
          <a:p>
            <a:r>
              <a:rPr lang="en-CA" dirty="0" smtClean="0">
                <a:solidFill>
                  <a:srgbClr val="000000"/>
                </a:solidFill>
              </a:rPr>
              <a:t>90</a:t>
            </a:r>
            <a:r>
              <a:rPr lang="en-CA" dirty="0">
                <a:solidFill>
                  <a:srgbClr val="000000"/>
                </a:solidFill>
              </a:rPr>
              <a:t>% </a:t>
            </a:r>
            <a:r>
              <a:rPr lang="en-CA" dirty="0" smtClean="0">
                <a:solidFill>
                  <a:srgbClr val="000000"/>
                </a:solidFill>
              </a:rPr>
              <a:t>resistant </a:t>
            </a:r>
            <a:r>
              <a:rPr lang="en-CA" dirty="0">
                <a:solidFill>
                  <a:srgbClr val="000000"/>
                </a:solidFill>
              </a:rPr>
              <a:t>to </a:t>
            </a:r>
            <a:r>
              <a:rPr lang="en-CA" dirty="0" smtClean="0">
                <a:solidFill>
                  <a:srgbClr val="000000"/>
                </a:solidFill>
              </a:rPr>
              <a:t>fluconazole</a:t>
            </a:r>
          </a:p>
          <a:p>
            <a:r>
              <a:rPr lang="en-CA" dirty="0" smtClean="0">
                <a:solidFill>
                  <a:srgbClr val="000000"/>
                </a:solidFill>
              </a:rPr>
              <a:t>30</a:t>
            </a:r>
            <a:r>
              <a:rPr lang="en-CA" dirty="0">
                <a:solidFill>
                  <a:srgbClr val="000000"/>
                </a:solidFill>
              </a:rPr>
              <a:t>% </a:t>
            </a:r>
            <a:r>
              <a:rPr lang="en-CA" dirty="0" smtClean="0">
                <a:solidFill>
                  <a:srgbClr val="000000"/>
                </a:solidFill>
              </a:rPr>
              <a:t>resistant </a:t>
            </a:r>
            <a:r>
              <a:rPr lang="en-CA" dirty="0">
                <a:solidFill>
                  <a:srgbClr val="000000"/>
                </a:solidFill>
              </a:rPr>
              <a:t>to amphotericin </a:t>
            </a:r>
            <a:r>
              <a:rPr lang="en-CA" dirty="0" smtClean="0">
                <a:solidFill>
                  <a:srgbClr val="000000"/>
                </a:solidFill>
              </a:rPr>
              <a:t>B</a:t>
            </a:r>
          </a:p>
          <a:p>
            <a:r>
              <a:rPr lang="en-CA" dirty="0" smtClean="0">
                <a:solidFill>
                  <a:srgbClr val="000000"/>
                </a:solidFill>
              </a:rPr>
              <a:t>5</a:t>
            </a:r>
            <a:r>
              <a:rPr lang="en-CA" dirty="0">
                <a:solidFill>
                  <a:srgbClr val="000000"/>
                </a:solidFill>
              </a:rPr>
              <a:t>% </a:t>
            </a:r>
            <a:r>
              <a:rPr lang="en-CA" dirty="0" smtClean="0">
                <a:solidFill>
                  <a:srgbClr val="000000"/>
                </a:solidFill>
              </a:rPr>
              <a:t>  resistant </a:t>
            </a:r>
            <a:r>
              <a:rPr lang="en-CA" dirty="0">
                <a:solidFill>
                  <a:srgbClr val="000000"/>
                </a:solidFill>
              </a:rPr>
              <a:t>to </a:t>
            </a:r>
            <a:r>
              <a:rPr lang="en-CA" dirty="0" err="1" smtClean="0">
                <a:solidFill>
                  <a:srgbClr val="000000"/>
                </a:solidFill>
              </a:rPr>
              <a:t>echinocandins</a:t>
            </a:r>
            <a:endParaRPr lang="en-CA" dirty="0">
              <a:solidFill>
                <a:srgbClr val="00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95" y="1214199"/>
            <a:ext cx="5038027" cy="339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6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391527" y="1303045"/>
            <a:ext cx="8501648" cy="4921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CA" sz="2000" b="1" dirty="0" smtClean="0">
                <a:solidFill>
                  <a:srgbClr val="000000"/>
                </a:solidFill>
              </a:rPr>
              <a:t>Standard and Contact Precautions.  </a:t>
            </a:r>
            <a:r>
              <a:rPr lang="en-CA" sz="2000" i="1" dirty="0" smtClean="0">
                <a:solidFill>
                  <a:srgbClr val="000000"/>
                </a:solidFill>
              </a:rPr>
              <a:t>C. </a:t>
            </a:r>
            <a:r>
              <a:rPr lang="en-CA" sz="2000" i="1" dirty="0" err="1" smtClean="0">
                <a:solidFill>
                  <a:srgbClr val="000000"/>
                </a:solidFill>
              </a:rPr>
              <a:t>auris</a:t>
            </a:r>
            <a:r>
              <a:rPr lang="en-CA" sz="2000" i="1" dirty="0" smtClean="0">
                <a:solidFill>
                  <a:srgbClr val="000000"/>
                </a:solidFill>
              </a:rPr>
              <a:t> </a:t>
            </a:r>
            <a:r>
              <a:rPr lang="en-CA" sz="2000" dirty="0" smtClean="0">
                <a:solidFill>
                  <a:srgbClr val="000000"/>
                </a:solidFill>
              </a:rPr>
              <a:t>positive</a:t>
            </a:r>
            <a:r>
              <a:rPr lang="en-CA" sz="2000" i="1" dirty="0" smtClean="0">
                <a:solidFill>
                  <a:srgbClr val="000000"/>
                </a:solidFill>
              </a:rPr>
              <a:t> </a:t>
            </a:r>
            <a:r>
              <a:rPr lang="en-CA" sz="2000" dirty="0" smtClean="0">
                <a:solidFill>
                  <a:srgbClr val="000000"/>
                </a:solidFill>
              </a:rPr>
              <a:t>patients</a:t>
            </a:r>
            <a:r>
              <a:rPr lang="en-CA" sz="2000" i="1" dirty="0" smtClean="0">
                <a:solidFill>
                  <a:srgbClr val="000000"/>
                </a:solidFill>
              </a:rPr>
              <a:t> </a:t>
            </a:r>
            <a:r>
              <a:rPr lang="en-CA" sz="2000" dirty="0" smtClean="0">
                <a:solidFill>
                  <a:srgbClr val="000000"/>
                </a:solidFill>
              </a:rPr>
              <a:t>in a single-patient room, use Standard and Contact Precautions.</a:t>
            </a:r>
          </a:p>
          <a:p>
            <a:pPr marL="754063" lvl="1" indent="-457200"/>
            <a:r>
              <a:rPr lang="en-CA" sz="2000" dirty="0" smtClean="0">
                <a:solidFill>
                  <a:srgbClr val="000000"/>
                </a:solidFill>
              </a:rPr>
              <a:t>as long as the person is colonized with </a:t>
            </a:r>
            <a:r>
              <a:rPr lang="en-CA" sz="2000" i="1" dirty="0" smtClean="0">
                <a:solidFill>
                  <a:srgbClr val="000000"/>
                </a:solidFill>
              </a:rPr>
              <a:t>C. </a:t>
            </a:r>
            <a:r>
              <a:rPr lang="en-CA" sz="2000" i="1" dirty="0" err="1" smtClean="0">
                <a:solidFill>
                  <a:srgbClr val="000000"/>
                </a:solidFill>
              </a:rPr>
              <a:t>auris</a:t>
            </a:r>
            <a:r>
              <a:rPr lang="en-CA" sz="2000" dirty="0" smtClean="0">
                <a:solidFill>
                  <a:srgbClr val="000000"/>
                </a:solidFill>
              </a:rPr>
              <a:t>.</a:t>
            </a:r>
          </a:p>
          <a:p>
            <a:pPr marL="457200" indent="-457200">
              <a:buFont typeface="+mj-lt"/>
              <a:buAutoNum type="arabicPeriod"/>
            </a:pPr>
            <a:r>
              <a:rPr lang="en-CA" sz="2000" b="1" dirty="0" smtClean="0">
                <a:solidFill>
                  <a:srgbClr val="000000"/>
                </a:solidFill>
              </a:rPr>
              <a:t>Hand Hygiene</a:t>
            </a:r>
            <a:r>
              <a:rPr lang="en-CA" sz="2000" dirty="0" smtClean="0">
                <a:solidFill>
                  <a:srgbClr val="000000"/>
                </a:solidFill>
              </a:rPr>
              <a:t>. Emphasize adherence to hand hygiene.</a:t>
            </a:r>
          </a:p>
          <a:p>
            <a:pPr marL="457200" indent="-457200">
              <a:buFont typeface="+mj-lt"/>
              <a:buAutoNum type="arabicPeriod"/>
            </a:pPr>
            <a:r>
              <a:rPr lang="en-CA" sz="2000" b="1" dirty="0" smtClean="0">
                <a:solidFill>
                  <a:srgbClr val="000000"/>
                </a:solidFill>
              </a:rPr>
              <a:t>Environmental Disinfection. </a:t>
            </a:r>
            <a:r>
              <a:rPr lang="en-CA" sz="2000" dirty="0" smtClean="0">
                <a:solidFill>
                  <a:srgbClr val="000000"/>
                </a:solidFill>
              </a:rPr>
              <a:t>Cleaning and disinfecting patient care environment (daily and terminal cleaning) </a:t>
            </a:r>
          </a:p>
          <a:p>
            <a:pPr marL="754063" lvl="1" indent="-457200"/>
            <a:r>
              <a:rPr lang="en-CA" sz="2000" dirty="0" smtClean="0">
                <a:solidFill>
                  <a:srgbClr val="000000"/>
                </a:solidFill>
              </a:rPr>
              <a:t>EPA-registered hospital-grade disinfectant effective against </a:t>
            </a:r>
            <a:r>
              <a:rPr lang="en-CA" sz="2000" i="1" dirty="0" smtClean="0">
                <a:solidFill>
                  <a:srgbClr val="000000"/>
                </a:solidFill>
              </a:rPr>
              <a:t>Clostridium </a:t>
            </a:r>
            <a:r>
              <a:rPr lang="en-CA" sz="2000" i="1" dirty="0" err="1" smtClean="0">
                <a:solidFill>
                  <a:srgbClr val="000000"/>
                </a:solidFill>
              </a:rPr>
              <a:t>difficile</a:t>
            </a:r>
            <a:r>
              <a:rPr lang="en-CA" sz="2000" i="1" dirty="0" smtClean="0">
                <a:solidFill>
                  <a:srgbClr val="000000"/>
                </a:solidFill>
              </a:rPr>
              <a:t> </a:t>
            </a:r>
            <a:r>
              <a:rPr lang="en-CA" sz="2000" dirty="0" smtClean="0">
                <a:solidFill>
                  <a:srgbClr val="000000"/>
                </a:solidFill>
              </a:rPr>
              <a:t>spores</a:t>
            </a:r>
          </a:p>
          <a:p>
            <a:pPr marL="457200" indent="-457200">
              <a:buFont typeface="+mj-lt"/>
              <a:buAutoNum type="arabicPeriod"/>
            </a:pPr>
            <a:r>
              <a:rPr lang="en-CA" sz="2000" b="1" dirty="0" smtClean="0">
                <a:solidFill>
                  <a:srgbClr val="000000"/>
                </a:solidFill>
              </a:rPr>
              <a:t>Screening.</a:t>
            </a:r>
            <a:r>
              <a:rPr lang="en-CA" sz="2000" dirty="0" smtClean="0">
                <a:solidFill>
                  <a:srgbClr val="000000"/>
                </a:solidFill>
              </a:rPr>
              <a:t> Screen </a:t>
            </a:r>
            <a:r>
              <a:rPr lang="en-CA" sz="2000" u="sng" dirty="0" smtClean="0">
                <a:solidFill>
                  <a:srgbClr val="000000"/>
                </a:solidFill>
              </a:rPr>
              <a:t>contacts of newly identified cases </a:t>
            </a:r>
            <a:r>
              <a:rPr lang="en-CA" sz="2000" dirty="0" smtClean="0">
                <a:solidFill>
                  <a:srgbClr val="000000"/>
                </a:solidFill>
              </a:rPr>
              <a:t>to identify </a:t>
            </a:r>
            <a:r>
              <a:rPr lang="en-CA" sz="2000" i="1" dirty="0" smtClean="0">
                <a:solidFill>
                  <a:srgbClr val="000000"/>
                </a:solidFill>
              </a:rPr>
              <a:t>C. </a:t>
            </a:r>
            <a:r>
              <a:rPr lang="en-CA" sz="2000" i="1" dirty="0" err="1" smtClean="0">
                <a:solidFill>
                  <a:srgbClr val="000000"/>
                </a:solidFill>
              </a:rPr>
              <a:t>auris</a:t>
            </a:r>
            <a:r>
              <a:rPr lang="en-CA" sz="2000" i="1" dirty="0" smtClean="0">
                <a:solidFill>
                  <a:srgbClr val="000000"/>
                </a:solidFill>
              </a:rPr>
              <a:t> </a:t>
            </a:r>
            <a:r>
              <a:rPr lang="en-CA" sz="2000" dirty="0" smtClean="0">
                <a:solidFill>
                  <a:srgbClr val="000000"/>
                </a:solidFill>
              </a:rPr>
              <a:t>colonization. </a:t>
            </a:r>
          </a:p>
          <a:p>
            <a:pPr marL="754063" lvl="1" indent="-457200"/>
            <a:r>
              <a:rPr lang="en-CA" sz="2000" dirty="0" smtClean="0">
                <a:solidFill>
                  <a:srgbClr val="000000"/>
                </a:solidFill>
              </a:rPr>
              <a:t>Patients colonized with </a:t>
            </a:r>
            <a:r>
              <a:rPr lang="en-CA" sz="2000" i="1" dirty="0" smtClean="0">
                <a:solidFill>
                  <a:srgbClr val="000000"/>
                </a:solidFill>
              </a:rPr>
              <a:t>C. </a:t>
            </a:r>
            <a:r>
              <a:rPr lang="en-CA" sz="2000" i="1" dirty="0" err="1" smtClean="0">
                <a:solidFill>
                  <a:srgbClr val="000000"/>
                </a:solidFill>
              </a:rPr>
              <a:t>auris</a:t>
            </a:r>
            <a:r>
              <a:rPr lang="en-CA" sz="2000" i="1" dirty="0" smtClean="0">
                <a:solidFill>
                  <a:srgbClr val="000000"/>
                </a:solidFill>
              </a:rPr>
              <a:t> </a:t>
            </a:r>
            <a:r>
              <a:rPr lang="en-CA" sz="2000" dirty="0" smtClean="0">
                <a:solidFill>
                  <a:srgbClr val="000000"/>
                </a:solidFill>
              </a:rPr>
              <a:t>should be managed using the same infection control measures as for patients with </a:t>
            </a:r>
            <a:r>
              <a:rPr lang="en-CA" sz="2000" i="1" dirty="0" smtClean="0">
                <a:solidFill>
                  <a:srgbClr val="000000"/>
                </a:solidFill>
              </a:rPr>
              <a:t>C. </a:t>
            </a:r>
            <a:r>
              <a:rPr lang="en-CA" sz="2000" i="1" dirty="0" err="1" smtClean="0">
                <a:solidFill>
                  <a:srgbClr val="000000"/>
                </a:solidFill>
              </a:rPr>
              <a:t>auris</a:t>
            </a:r>
            <a:r>
              <a:rPr lang="en-CA" sz="2000" i="1" dirty="0" smtClean="0">
                <a:solidFill>
                  <a:srgbClr val="000000"/>
                </a:solidFill>
              </a:rPr>
              <a:t> </a:t>
            </a:r>
            <a:r>
              <a:rPr lang="en-CA" sz="2000" dirty="0" smtClean="0">
                <a:solidFill>
                  <a:srgbClr val="000000"/>
                </a:solidFill>
              </a:rPr>
              <a:t>infection</a:t>
            </a:r>
          </a:p>
          <a:p>
            <a:pPr marL="754063" lvl="1" indent="-457200"/>
            <a:r>
              <a:rPr lang="en-CA" sz="2000" dirty="0" smtClean="0">
                <a:solidFill>
                  <a:srgbClr val="000000"/>
                </a:solidFill>
              </a:rPr>
              <a:t>Screening for </a:t>
            </a:r>
            <a:r>
              <a:rPr lang="en-CA" sz="2000" i="1" dirty="0" smtClean="0">
                <a:solidFill>
                  <a:srgbClr val="000000"/>
                </a:solidFill>
              </a:rPr>
              <a:t>C. </a:t>
            </a:r>
            <a:r>
              <a:rPr lang="en-CA" sz="2000" i="1" dirty="0" err="1" smtClean="0">
                <a:solidFill>
                  <a:srgbClr val="000000"/>
                </a:solidFill>
              </a:rPr>
              <a:t>auris</a:t>
            </a:r>
            <a:r>
              <a:rPr lang="en-CA" sz="2000" i="1" dirty="0" smtClean="0">
                <a:solidFill>
                  <a:srgbClr val="000000"/>
                </a:solidFill>
              </a:rPr>
              <a:t> </a:t>
            </a:r>
            <a:r>
              <a:rPr lang="en-CA" sz="2000" dirty="0" smtClean="0">
                <a:solidFill>
                  <a:srgbClr val="000000"/>
                </a:solidFill>
              </a:rPr>
              <a:t>should be done using a composite swab of the patient’s </a:t>
            </a:r>
            <a:r>
              <a:rPr lang="en-CA" sz="2000" b="1" dirty="0" smtClean="0">
                <a:solidFill>
                  <a:srgbClr val="000000"/>
                </a:solidFill>
              </a:rPr>
              <a:t>axilla and groin. </a:t>
            </a:r>
          </a:p>
          <a:p>
            <a:pPr marL="457200" indent="-457200">
              <a:buFont typeface="+mj-lt"/>
              <a:buAutoNum type="arabicPeriod"/>
            </a:pPr>
            <a:endParaRPr lang="en-CA" sz="1800" dirty="0"/>
          </a:p>
        </p:txBody>
      </p:sp>
      <p:sp>
        <p:nvSpPr>
          <p:cNvPr id="4" name="Text Placeholder 4"/>
          <p:cNvSpPr txBox="1">
            <a:spLocks/>
          </p:cNvSpPr>
          <p:nvPr/>
        </p:nvSpPr>
        <p:spPr>
          <a:xfrm>
            <a:off x="468313" y="6080380"/>
            <a:ext cx="8424862" cy="28793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mtClean="0"/>
              <a:t>https://www.cdc.gov/fungal/diseases/candidiasis/c-auris-infection-control.html#contacts</a:t>
            </a:r>
            <a:endParaRPr lang="en-CA" dirty="0"/>
          </a:p>
        </p:txBody>
      </p:sp>
      <p:sp>
        <p:nvSpPr>
          <p:cNvPr id="5" name="Title 1"/>
          <p:cNvSpPr txBox="1">
            <a:spLocks/>
          </p:cNvSpPr>
          <p:nvPr/>
        </p:nvSpPr>
        <p:spPr>
          <a:xfrm>
            <a:off x="468312" y="264707"/>
            <a:ext cx="8424167"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CDC IPAC Recommendations </a:t>
            </a:r>
            <a:endParaRPr lang="en-CA" dirty="0"/>
          </a:p>
        </p:txBody>
      </p:sp>
    </p:spTree>
    <p:extLst>
      <p:ext uri="{BB962C8B-B14F-4D97-AF65-F5344CB8AC3E}">
        <p14:creationId xmlns:p14="http://schemas.microsoft.com/office/powerpoint/2010/main" val="2270452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a:t>
            </a:r>
            <a:endParaRPr lang="en-US" dirty="0"/>
          </a:p>
        </p:txBody>
      </p:sp>
      <p:sp>
        <p:nvSpPr>
          <p:cNvPr id="3" name="Content Placeholder 2"/>
          <p:cNvSpPr>
            <a:spLocks noGrp="1"/>
          </p:cNvSpPr>
          <p:nvPr>
            <p:ph idx="1"/>
          </p:nvPr>
        </p:nvSpPr>
        <p:spPr/>
        <p:txBody>
          <a:bodyPr>
            <a:normAutofit lnSpcReduction="10000"/>
          </a:bodyPr>
          <a:lstStyle/>
          <a:p>
            <a:r>
              <a:rPr lang="en-US" dirty="0" smtClean="0"/>
              <a:t>We need to start thinking about home grown risks in CPE control programs across Ontario</a:t>
            </a:r>
          </a:p>
          <a:p>
            <a:pPr lvl="1"/>
            <a:r>
              <a:rPr lang="en-US" dirty="0" smtClean="0"/>
              <a:t>As hospitals, we need to be held accountable for transmission to patients</a:t>
            </a:r>
          </a:p>
          <a:p>
            <a:r>
              <a:rPr lang="en-US" dirty="0" smtClean="0"/>
              <a:t>For CPE control, IPAC programs will need microbiology support for environmental cultures and best patient screening</a:t>
            </a:r>
          </a:p>
          <a:p>
            <a:r>
              <a:rPr lang="en-US" i="1" dirty="0" smtClean="0"/>
              <a:t>C. </a:t>
            </a:r>
            <a:r>
              <a:rPr lang="en-US" i="1" dirty="0" err="1" smtClean="0"/>
              <a:t>auris</a:t>
            </a:r>
            <a:r>
              <a:rPr lang="en-US" i="1" dirty="0" smtClean="0"/>
              <a:t> </a:t>
            </a:r>
            <a:r>
              <a:rPr lang="en-US" dirty="0" smtClean="0"/>
              <a:t>is likely to be the next ARO</a:t>
            </a:r>
            <a:endParaRPr lang="en-US" i="1" dirty="0" smtClean="0"/>
          </a:p>
          <a:p>
            <a:r>
              <a:rPr lang="en-US" dirty="0" smtClean="0"/>
              <a:t>Antimicrobial resistance is never boring</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574609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endParaRPr lang="en-CA" altLang="en-US" smtClean="0"/>
          </a:p>
        </p:txBody>
      </p:sp>
      <p:sp>
        <p:nvSpPr>
          <p:cNvPr id="74755" name="Content Placeholder 2"/>
          <p:cNvSpPr>
            <a:spLocks noGrp="1"/>
          </p:cNvSpPr>
          <p:nvPr>
            <p:ph idx="1"/>
          </p:nvPr>
        </p:nvSpPr>
        <p:spPr/>
        <p:txBody>
          <a:bodyPr/>
          <a:lstStyle/>
          <a:p>
            <a:pPr eaLnBrk="1" hangingPunct="1"/>
            <a:endParaRPr lang="en-CA" altLang="en-US" smtClean="0"/>
          </a:p>
        </p:txBody>
      </p:sp>
      <p:pic>
        <p:nvPicPr>
          <p:cNvPr id="74756" name="Picture 2" descr="https://pbs.twimg.com/media/CkfyuIIW0AULvE-.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517878"/>
            <a:ext cx="8128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293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914400" y="1329267"/>
            <a:ext cx="7315200" cy="4497212"/>
          </a:xfrm>
        </p:spPr>
        <p:txBody>
          <a:bodyPr/>
          <a:lstStyle/>
          <a:p>
            <a:pPr eaLnBrk="1" hangingPunct="1"/>
            <a:r>
              <a:rPr lang="en-US" altLang="en-US" i="1" smtClean="0"/>
              <a:t>“Without policies to stop the ..spread of AMR, today’s already large 700,000 deaths every year would become an extremely disturbing 10 million every year, more people than currently die from cancer.”</a:t>
            </a:r>
          </a:p>
          <a:p>
            <a:pPr eaLnBrk="1" hangingPunct="1"/>
            <a:r>
              <a:rPr lang="en-US" altLang="en-US" i="1" smtClean="0"/>
              <a:t>“The cost in terms of global production between now and 2050 would be an enormous 100 trillion USD if we do not take action”</a:t>
            </a:r>
            <a:endParaRPr lang="en-CA" altLang="en-US" i="1" smtClean="0"/>
          </a:p>
        </p:txBody>
      </p:sp>
      <p:sp>
        <p:nvSpPr>
          <p:cNvPr id="75779" name="TextBox 3"/>
          <p:cNvSpPr txBox="1">
            <a:spLocks noChangeArrowheads="1"/>
          </p:cNvSpPr>
          <p:nvPr/>
        </p:nvSpPr>
        <p:spPr bwMode="auto">
          <a:xfrm>
            <a:off x="846667" y="5832123"/>
            <a:ext cx="5325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000000"/>
                </a:solidFill>
                <a:cs typeface="Arial" panose="020B0604020202020204" pitchFamily="34" charset="0"/>
              </a:rPr>
              <a:t>Jim O’Neill, Chair, UK review on antimicrobial resistance, 2016</a:t>
            </a:r>
            <a:endParaRPr lang="en-CA" altLang="en-US" sz="1600">
              <a:solidFill>
                <a:srgbClr val="000000"/>
              </a:solidFill>
              <a:cs typeface="Arial" panose="020B0604020202020204" pitchFamily="34" charset="0"/>
            </a:endParaRPr>
          </a:p>
        </p:txBody>
      </p:sp>
      <p:pic>
        <p:nvPicPr>
          <p:cNvPr id="75780" name="Bildobjekt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9467" y="5245100"/>
            <a:ext cx="1600200" cy="1162756"/>
          </a:xfrm>
          <a:prstGeom prst="rect">
            <a:avLst/>
          </a:prstGeom>
          <a:noFill/>
          <a:ln w="190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488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antimicrobial resistance have to do with IPAC?</a:t>
            </a:r>
            <a:endParaRPr lang="en-US" dirty="0"/>
          </a:p>
        </p:txBody>
      </p:sp>
      <p:sp>
        <p:nvSpPr>
          <p:cNvPr id="3" name="Content Placeholder 2"/>
          <p:cNvSpPr>
            <a:spLocks noGrp="1"/>
          </p:cNvSpPr>
          <p:nvPr>
            <p:ph idx="1"/>
          </p:nvPr>
        </p:nvSpPr>
        <p:spPr/>
        <p:txBody>
          <a:bodyPr>
            <a:normAutofit/>
          </a:bodyPr>
          <a:lstStyle/>
          <a:p>
            <a:r>
              <a:rPr lang="en-US" sz="3600" dirty="0" smtClean="0"/>
              <a:t>Opportunity:</a:t>
            </a:r>
          </a:p>
          <a:p>
            <a:pPr lvl="1"/>
            <a:r>
              <a:rPr lang="en-US" sz="3200" dirty="0" smtClean="0"/>
              <a:t>The most effective means of reducing the impact of antibiotic resistance is not to have infections</a:t>
            </a:r>
          </a:p>
          <a:p>
            <a:pPr lvl="1"/>
            <a:endParaRPr lang="en-US" sz="3200" dirty="0"/>
          </a:p>
          <a:p>
            <a:endParaRPr lang="en-US" sz="3600" dirty="0"/>
          </a:p>
        </p:txBody>
      </p:sp>
    </p:spTree>
    <p:extLst>
      <p:ext uri="{BB962C8B-B14F-4D97-AF65-F5344CB8AC3E}">
        <p14:creationId xmlns:p14="http://schemas.microsoft.com/office/powerpoint/2010/main" val="3960768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CDC: new </a:t>
            </a:r>
            <a:r>
              <a:rPr lang="en-US" dirty="0"/>
              <a:t>drugs are not enough</a:t>
            </a:r>
          </a:p>
        </p:txBody>
      </p:sp>
      <p:sp>
        <p:nvSpPr>
          <p:cNvPr id="3" name="Content Placeholder 2"/>
          <p:cNvSpPr>
            <a:spLocks noGrp="1"/>
          </p:cNvSpPr>
          <p:nvPr>
            <p:ph idx="1"/>
          </p:nvPr>
        </p:nvSpPr>
        <p:spPr>
          <a:xfrm>
            <a:off x="628650" y="2187934"/>
            <a:ext cx="7886700" cy="4351338"/>
          </a:xfrm>
        </p:spPr>
        <p:txBody>
          <a:bodyPr/>
          <a:lstStyle/>
          <a:p>
            <a:pPr lvl="0"/>
            <a:r>
              <a:rPr lang="en-US" sz="3200" dirty="0" smtClean="0"/>
              <a:t>Preventing </a:t>
            </a:r>
            <a:r>
              <a:rPr lang="en-US" sz="3200" dirty="0"/>
              <a:t>infections, preventing the spread of disease</a:t>
            </a:r>
          </a:p>
          <a:p>
            <a:pPr lvl="0"/>
            <a:r>
              <a:rPr lang="en-US" sz="3200" dirty="0"/>
              <a:t>Tracking</a:t>
            </a:r>
          </a:p>
          <a:p>
            <a:pPr lvl="0"/>
            <a:r>
              <a:rPr lang="en-US" sz="3200" dirty="0"/>
              <a:t>Improving antibiotic prescribing and use</a:t>
            </a:r>
          </a:p>
          <a:p>
            <a:pPr lvl="0"/>
            <a:r>
              <a:rPr lang="en-US" sz="3200" dirty="0"/>
              <a:t>Developing new drugs, diagnostics and vaccines</a:t>
            </a:r>
          </a:p>
          <a:p>
            <a:endParaRPr lang="en-US" dirty="0"/>
          </a:p>
        </p:txBody>
      </p:sp>
    </p:spTree>
    <p:extLst>
      <p:ext uri="{BB962C8B-B14F-4D97-AF65-F5344CB8AC3E}">
        <p14:creationId xmlns:p14="http://schemas.microsoft.com/office/powerpoint/2010/main" val="148093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antimicrobial resistance have to do with IPAC?</a:t>
            </a:r>
            <a:endParaRPr lang="en-US" dirty="0"/>
          </a:p>
        </p:txBody>
      </p:sp>
      <p:sp>
        <p:nvSpPr>
          <p:cNvPr id="3" name="Content Placeholder 2"/>
          <p:cNvSpPr>
            <a:spLocks noGrp="1"/>
          </p:cNvSpPr>
          <p:nvPr>
            <p:ph idx="1"/>
          </p:nvPr>
        </p:nvSpPr>
        <p:spPr/>
        <p:txBody>
          <a:bodyPr>
            <a:normAutofit/>
          </a:bodyPr>
          <a:lstStyle/>
          <a:p>
            <a:r>
              <a:rPr lang="en-US" sz="3600" dirty="0" smtClean="0"/>
              <a:t>Opportunity:</a:t>
            </a:r>
          </a:p>
          <a:p>
            <a:pPr lvl="1"/>
            <a:r>
              <a:rPr lang="en-US" sz="3200" dirty="0" smtClean="0"/>
              <a:t>The most effective means of reducing the impact of antibiotic resistance is not to have infections</a:t>
            </a:r>
          </a:p>
          <a:p>
            <a:pPr lvl="1"/>
            <a:endParaRPr lang="en-US" sz="3200" dirty="0"/>
          </a:p>
          <a:p>
            <a:r>
              <a:rPr lang="en-US" sz="3600" dirty="0" smtClean="0"/>
              <a:t>Challenge</a:t>
            </a:r>
          </a:p>
          <a:p>
            <a:pPr lvl="1"/>
            <a:r>
              <a:rPr lang="en-US" sz="3200" dirty="0" smtClean="0"/>
              <a:t>Preventing the spread of AROs in healthcare</a:t>
            </a:r>
          </a:p>
          <a:p>
            <a:pPr lvl="1"/>
            <a:endParaRPr lang="en-US" sz="3200" dirty="0"/>
          </a:p>
          <a:p>
            <a:endParaRPr lang="en-US" sz="3600" dirty="0"/>
          </a:p>
        </p:txBody>
      </p:sp>
    </p:spTree>
    <p:extLst>
      <p:ext uri="{BB962C8B-B14F-4D97-AF65-F5344CB8AC3E}">
        <p14:creationId xmlns:p14="http://schemas.microsoft.com/office/powerpoint/2010/main" val="276514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8450</TotalTime>
  <Words>2146</Words>
  <Application>Microsoft Office PowerPoint</Application>
  <PresentationFormat>On-screen Show (4:3)</PresentationFormat>
  <Paragraphs>305</Paragraphs>
  <Slides>46</Slides>
  <Notes>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0" baseType="lpstr">
      <vt:lpstr>2_Custom Design</vt:lpstr>
      <vt:lpstr>Office Theme</vt:lpstr>
      <vt:lpstr>1_Office Theme</vt:lpstr>
      <vt:lpstr>Packager Shell Object</vt:lpstr>
      <vt:lpstr>Is there no end to antibiotic resistance?  CPE and C. auris</vt:lpstr>
      <vt:lpstr>Objectives</vt:lpstr>
      <vt:lpstr>PowerPoint Presentation</vt:lpstr>
      <vt:lpstr>No Antimicrobials – What Would That Mean?</vt:lpstr>
      <vt:lpstr>PowerPoint Presentation</vt:lpstr>
      <vt:lpstr>PowerPoint Presentation</vt:lpstr>
      <vt:lpstr>What does antimicrobial resistance have to do with IPAC?</vt:lpstr>
      <vt:lpstr>CDC: new drugs are not enough</vt:lpstr>
      <vt:lpstr>What does antimicrobial resistance have to do with IPAC?</vt:lpstr>
      <vt:lpstr>PowerPoint Presentation</vt:lpstr>
      <vt:lpstr>PowerPoint Presentation</vt:lpstr>
      <vt:lpstr>Definitions</vt:lpstr>
      <vt:lpstr>PowerPoint Presentation</vt:lpstr>
      <vt:lpstr>Incidence of detected colonization/infection by CPE, Toronto and Peel Region</vt:lpstr>
      <vt:lpstr>Species and gene distribution</vt:lpstr>
      <vt:lpstr>Incidence of CPE infection by CPE, Toronto and Peel Region</vt:lpstr>
      <vt:lpstr>PowerPoint Presentation</vt:lpstr>
      <vt:lpstr>Identified risk factors, CPE colonized/infected patients, by year</vt:lpstr>
      <vt:lpstr>Travel history and MDR colonization</vt:lpstr>
      <vt:lpstr>Colonization pressure, Long term acute care, Chicago</vt:lpstr>
      <vt:lpstr>PowerPoint Presentation</vt:lpstr>
      <vt:lpstr>PowerPoint Presentation</vt:lpstr>
      <vt:lpstr>PowerPoint Presentation</vt:lpstr>
      <vt:lpstr>CPE prevalence by region, northern England</vt:lpstr>
      <vt:lpstr>Total expected CPE introductions to hospitals</vt:lpstr>
      <vt:lpstr>Fraser Health control program</vt:lpstr>
      <vt:lpstr>PowerPoint Presentation</vt:lpstr>
      <vt:lpstr>Israeli control program</vt:lpstr>
      <vt:lpstr>Other successful control programs</vt:lpstr>
      <vt:lpstr>PowerPoint Presentation</vt:lpstr>
      <vt:lpstr>PowerPoint Presentation</vt:lpstr>
      <vt:lpstr>Challenges</vt:lpstr>
      <vt:lpstr>1. Choice of screening sites/ methods</vt:lpstr>
      <vt:lpstr>CPE+ Index samples recovered by culture</vt:lpstr>
      <vt:lpstr>PowerPoint Presentation</vt:lpstr>
      <vt:lpstr>2. Sinks/Drains</vt:lpstr>
      <vt:lpstr>Specimen Collection &amp; Laboratory Processing</vt:lpstr>
      <vt:lpstr>4.5% of Sampled Drains in Patient Rooms &amp; Communal Shower Rooms Were CPE+</vt:lpstr>
      <vt:lpstr>What we know about sinks/drains</vt:lpstr>
      <vt:lpstr>Hospital drains</vt:lpstr>
      <vt:lpstr>Candida auris – What is it?</vt:lpstr>
      <vt:lpstr>PowerPoint Presentation</vt:lpstr>
      <vt:lpstr>PowerPoint Presentation</vt:lpstr>
      <vt:lpstr>PowerPoint Presentation</vt:lpstr>
      <vt:lpstr>PowerPoint Presentation</vt:lpstr>
      <vt:lpstr>In Sum</vt:lpstr>
    </vt:vector>
  </TitlesOfParts>
  <Company>Sinai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CPE in Toronto The relative importance of large problems far away versus small problems closer to home</dc:title>
  <dc:creator>McGeer, Dr. Allison</dc:creator>
  <cp:lastModifiedBy>Windows User</cp:lastModifiedBy>
  <cp:revision>85</cp:revision>
  <cp:lastPrinted>2017-05-30T16:37:37Z</cp:lastPrinted>
  <dcterms:created xsi:type="dcterms:W3CDTF">2017-05-29T00:44:59Z</dcterms:created>
  <dcterms:modified xsi:type="dcterms:W3CDTF">2018-07-26T15:50:21Z</dcterms:modified>
</cp:coreProperties>
</file>