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1" r:id="rId2"/>
    <p:sldMasterId id="2147483652" r:id="rId3"/>
    <p:sldMasterId id="2147483653" r:id="rId4"/>
    <p:sldMasterId id="2147483665" r:id="rId5"/>
  </p:sldMasterIdLst>
  <p:notesMasterIdLst>
    <p:notesMasterId r:id="rId96"/>
  </p:notesMasterIdLst>
  <p:sldIdLst>
    <p:sldId id="261" r:id="rId6"/>
    <p:sldId id="714" r:id="rId7"/>
    <p:sldId id="263" r:id="rId8"/>
    <p:sldId id="265" r:id="rId9"/>
    <p:sldId id="258" r:id="rId10"/>
    <p:sldId id="259" r:id="rId11"/>
    <p:sldId id="260" r:id="rId12"/>
    <p:sldId id="650" r:id="rId13"/>
    <p:sldId id="324" r:id="rId14"/>
    <p:sldId id="649" r:id="rId15"/>
    <p:sldId id="654" r:id="rId16"/>
    <p:sldId id="764" r:id="rId17"/>
    <p:sldId id="765" r:id="rId18"/>
    <p:sldId id="652" r:id="rId19"/>
    <p:sldId id="326" r:id="rId20"/>
    <p:sldId id="766" r:id="rId21"/>
    <p:sldId id="542" r:id="rId22"/>
    <p:sldId id="720" r:id="rId23"/>
    <p:sldId id="633" r:id="rId24"/>
    <p:sldId id="272" r:id="rId25"/>
    <p:sldId id="631" r:id="rId26"/>
    <p:sldId id="586" r:id="rId27"/>
    <p:sldId id="662" r:id="rId28"/>
    <p:sldId id="330" r:id="rId29"/>
    <p:sldId id="663" r:id="rId30"/>
    <p:sldId id="414" r:id="rId31"/>
    <p:sldId id="336" r:id="rId32"/>
    <p:sldId id="337" r:id="rId33"/>
    <p:sldId id="559" r:id="rId34"/>
    <p:sldId id="426" r:id="rId35"/>
    <p:sldId id="594" r:id="rId36"/>
    <p:sldId id="598" r:id="rId37"/>
    <p:sldId id="343" r:id="rId38"/>
    <p:sldId id="345" r:id="rId39"/>
    <p:sldId id="346" r:id="rId40"/>
    <p:sldId id="768" r:id="rId41"/>
    <p:sldId id="466" r:id="rId42"/>
    <p:sldId id="588" r:id="rId43"/>
    <p:sldId id="702" r:id="rId44"/>
    <p:sldId id="722" r:id="rId45"/>
    <p:sldId id="703" r:id="rId46"/>
    <p:sldId id="704" r:id="rId47"/>
    <p:sldId id="705" r:id="rId48"/>
    <p:sldId id="706" r:id="rId49"/>
    <p:sldId id="707" r:id="rId50"/>
    <p:sldId id="708" r:id="rId51"/>
    <p:sldId id="711" r:id="rId52"/>
    <p:sldId id="709" r:id="rId53"/>
    <p:sldId id="712" r:id="rId54"/>
    <p:sldId id="710" r:id="rId55"/>
    <p:sldId id="716" r:id="rId56"/>
    <p:sldId id="723" r:id="rId57"/>
    <p:sldId id="724" r:id="rId58"/>
    <p:sldId id="727" r:id="rId59"/>
    <p:sldId id="733" r:id="rId60"/>
    <p:sldId id="731" r:id="rId61"/>
    <p:sldId id="732" r:id="rId62"/>
    <p:sldId id="729" r:id="rId63"/>
    <p:sldId id="730" r:id="rId64"/>
    <p:sldId id="734" r:id="rId65"/>
    <p:sldId id="728" r:id="rId66"/>
    <p:sldId id="735" r:id="rId67"/>
    <p:sldId id="737" r:id="rId68"/>
    <p:sldId id="738" r:id="rId69"/>
    <p:sldId id="739" r:id="rId70"/>
    <p:sldId id="740" r:id="rId71"/>
    <p:sldId id="741" r:id="rId72"/>
    <p:sldId id="770" r:id="rId73"/>
    <p:sldId id="725" r:id="rId74"/>
    <p:sldId id="742" r:id="rId75"/>
    <p:sldId id="726" r:id="rId76"/>
    <p:sldId id="762" r:id="rId77"/>
    <p:sldId id="744" r:id="rId78"/>
    <p:sldId id="743" r:id="rId79"/>
    <p:sldId id="746" r:id="rId80"/>
    <p:sldId id="750" r:id="rId81"/>
    <p:sldId id="751" r:id="rId82"/>
    <p:sldId id="748" r:id="rId83"/>
    <p:sldId id="749" r:id="rId84"/>
    <p:sldId id="754" r:id="rId85"/>
    <p:sldId id="756" r:id="rId86"/>
    <p:sldId id="760" r:id="rId87"/>
    <p:sldId id="761" r:id="rId88"/>
    <p:sldId id="755" r:id="rId89"/>
    <p:sldId id="752" r:id="rId90"/>
    <p:sldId id="757" r:id="rId91"/>
    <p:sldId id="763" r:id="rId92"/>
    <p:sldId id="758" r:id="rId93"/>
    <p:sldId id="759" r:id="rId94"/>
    <p:sldId id="769" r:id="rId9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Arial Bold" charset="0"/>
        <a:ea typeface="ヒラギノ角ゴ ProN W6" charset="0"/>
        <a:cs typeface="ヒラギノ角ゴ ProN W6" charset="0"/>
        <a:sym typeface="Arial Bold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Arial Bold" charset="0"/>
        <a:ea typeface="ヒラギノ角ゴ ProN W6" charset="0"/>
        <a:cs typeface="ヒラギノ角ゴ ProN W6" charset="0"/>
        <a:sym typeface="Arial Bold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Arial Bold" charset="0"/>
        <a:ea typeface="ヒラギノ角ゴ ProN W6" charset="0"/>
        <a:cs typeface="ヒラギノ角ゴ ProN W6" charset="0"/>
        <a:sym typeface="Arial Bold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Arial Bold" charset="0"/>
        <a:ea typeface="ヒラギノ角ゴ ProN W6" charset="0"/>
        <a:cs typeface="ヒラギノ角ゴ ProN W6" charset="0"/>
        <a:sym typeface="Arial Bold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Arial Bold" charset="0"/>
        <a:ea typeface="ヒラギノ角ゴ ProN W6" charset="0"/>
        <a:cs typeface="ヒラギノ角ゴ ProN W6" charset="0"/>
        <a:sym typeface="Arial Bold" charset="0"/>
      </a:defRPr>
    </a:lvl5pPr>
    <a:lvl6pPr marL="2286000" algn="l" defTabSz="457200" rtl="0" eaLnBrk="1" latinLnBrk="0" hangingPunct="1">
      <a:defRPr sz="3200" kern="1200">
        <a:solidFill>
          <a:srgbClr val="000000"/>
        </a:solidFill>
        <a:latin typeface="Arial Bold" charset="0"/>
        <a:ea typeface="ヒラギノ角ゴ ProN W6" charset="0"/>
        <a:cs typeface="ヒラギノ角ゴ ProN W6" charset="0"/>
        <a:sym typeface="Arial Bold" charset="0"/>
      </a:defRPr>
    </a:lvl6pPr>
    <a:lvl7pPr marL="2743200" algn="l" defTabSz="457200" rtl="0" eaLnBrk="1" latinLnBrk="0" hangingPunct="1">
      <a:defRPr sz="3200" kern="1200">
        <a:solidFill>
          <a:srgbClr val="000000"/>
        </a:solidFill>
        <a:latin typeface="Arial Bold" charset="0"/>
        <a:ea typeface="ヒラギノ角ゴ ProN W6" charset="0"/>
        <a:cs typeface="ヒラギノ角ゴ ProN W6" charset="0"/>
        <a:sym typeface="Arial Bold" charset="0"/>
      </a:defRPr>
    </a:lvl7pPr>
    <a:lvl8pPr marL="3200400" algn="l" defTabSz="457200" rtl="0" eaLnBrk="1" latinLnBrk="0" hangingPunct="1">
      <a:defRPr sz="3200" kern="1200">
        <a:solidFill>
          <a:srgbClr val="000000"/>
        </a:solidFill>
        <a:latin typeface="Arial Bold" charset="0"/>
        <a:ea typeface="ヒラギノ角ゴ ProN W6" charset="0"/>
        <a:cs typeface="ヒラギノ角ゴ ProN W6" charset="0"/>
        <a:sym typeface="Arial Bold" charset="0"/>
      </a:defRPr>
    </a:lvl8pPr>
    <a:lvl9pPr marL="3657600" algn="l" defTabSz="457200" rtl="0" eaLnBrk="1" latinLnBrk="0" hangingPunct="1">
      <a:defRPr sz="3200" kern="1200">
        <a:solidFill>
          <a:srgbClr val="000000"/>
        </a:solidFill>
        <a:latin typeface="Arial Bold" charset="0"/>
        <a:ea typeface="ヒラギノ角ゴ ProN W6" charset="0"/>
        <a:cs typeface="ヒラギノ角ゴ ProN W6" charset="0"/>
        <a:sym typeface="Arial Bold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4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97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2A1785-376B-9840-8515-B10B63727D99}" type="doc">
      <dgm:prSet loTypeId="urn:microsoft.com/office/officeart/2009/3/layout/DescendingProcess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F5BE90C-3030-3E49-BC94-6FD5FA36AA41}">
      <dgm:prSet phldrT="[Text]" custT="1"/>
      <dgm:spPr/>
      <dgm:t>
        <a:bodyPr/>
        <a:lstStyle/>
        <a:p>
          <a:r>
            <a:rPr lang="en-US" sz="3600" dirty="0" smtClean="0">
              <a:solidFill>
                <a:schemeClr val="tx1"/>
              </a:solidFill>
            </a:rPr>
            <a:t>33,000 Measles Cases / Year (Pre vaccine)</a:t>
          </a:r>
          <a:endParaRPr lang="en-US" sz="3600" dirty="0">
            <a:solidFill>
              <a:schemeClr val="tx1"/>
            </a:solidFill>
          </a:endParaRPr>
        </a:p>
      </dgm:t>
    </dgm:pt>
    <dgm:pt modelId="{B0CF47C2-1072-894C-95AD-47BA1FA1CD7A}" type="parTrans" cxnId="{A19FE1F0-8A69-DA4E-BF80-CE86879FFF89}">
      <dgm:prSet/>
      <dgm:spPr/>
      <dgm:t>
        <a:bodyPr/>
        <a:lstStyle/>
        <a:p>
          <a:endParaRPr lang="en-US"/>
        </a:p>
      </dgm:t>
    </dgm:pt>
    <dgm:pt modelId="{3ED82907-B174-B446-9854-71DF7B8BF229}" type="sibTrans" cxnId="{A19FE1F0-8A69-DA4E-BF80-CE86879FFF89}">
      <dgm:prSet/>
      <dgm:spPr/>
      <dgm:t>
        <a:bodyPr/>
        <a:lstStyle/>
        <a:p>
          <a:endParaRPr lang="en-US"/>
        </a:p>
      </dgm:t>
    </dgm:pt>
    <dgm:pt modelId="{D41DB798-F5CB-0A41-9842-54285722AD76}">
      <dgm:prSet phldrT="[Text]"/>
      <dgm:spPr/>
      <dgm:t>
        <a:bodyPr/>
        <a:lstStyle/>
        <a:p>
          <a:r>
            <a:rPr lang="en-US" dirty="0" smtClean="0"/>
            <a:t>~200 Cases / Year now</a:t>
          </a:r>
          <a:endParaRPr lang="en-US" dirty="0"/>
        </a:p>
      </dgm:t>
    </dgm:pt>
    <dgm:pt modelId="{68FB5A3C-73E0-D54F-A3FA-CC6806EC9A02}" type="parTrans" cxnId="{549E2A19-32DE-0B42-80F1-EF2772729802}">
      <dgm:prSet/>
      <dgm:spPr/>
      <dgm:t>
        <a:bodyPr/>
        <a:lstStyle/>
        <a:p>
          <a:endParaRPr lang="en-US"/>
        </a:p>
      </dgm:t>
    </dgm:pt>
    <dgm:pt modelId="{0A3B911D-8028-324B-A033-284909BD0288}" type="sibTrans" cxnId="{549E2A19-32DE-0B42-80F1-EF2772729802}">
      <dgm:prSet/>
      <dgm:spPr/>
      <dgm:t>
        <a:bodyPr/>
        <a:lstStyle/>
        <a:p>
          <a:endParaRPr lang="en-US"/>
        </a:p>
      </dgm:t>
    </dgm:pt>
    <dgm:pt modelId="{17B830FF-D9C7-0545-8B24-FC8B9F5301B0}" type="pres">
      <dgm:prSet presAssocID="{C42A1785-376B-9840-8515-B10B63727D99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US"/>
        </a:p>
      </dgm:t>
    </dgm:pt>
    <dgm:pt modelId="{BC2A992E-1547-2A47-ABD1-64D9F2614BA8}" type="pres">
      <dgm:prSet presAssocID="{C42A1785-376B-9840-8515-B10B63727D99}" presName="arrowNode" presStyleLbl="node1" presStyleIdx="0" presStyleCnt="1" custLinFactNeighborX="-14557" custLinFactNeighborY="5945"/>
      <dgm:spPr/>
    </dgm:pt>
    <dgm:pt modelId="{70BCBB5A-8B4F-6B4F-BB6C-52423F88CA44}" type="pres">
      <dgm:prSet presAssocID="{CF5BE90C-3030-3E49-BC94-6FD5FA36AA41}" presName="txNode1" presStyleLbl="revTx" presStyleIdx="0" presStyleCnt="2" custScaleX="263536" custLinFactNeighborX="-24089" custLinFactNeighborY="178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7A93D2-C8D3-C249-801D-599A3F938DE5}" type="pres">
      <dgm:prSet presAssocID="{D41DB798-F5CB-0A41-9842-54285722AD76}" presName="txNode2" presStyleLbl="revTx" presStyleIdx="1" presStyleCnt="2" custScaleY="105721" custLinFactNeighborX="10672" custLinFactNeighborY="99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8FB9A7-7FD4-4143-B89A-25E75014826D}" type="presOf" srcId="{D41DB798-F5CB-0A41-9842-54285722AD76}" destId="{B87A93D2-C8D3-C249-801D-599A3F938DE5}" srcOrd="0" destOrd="0" presId="urn:microsoft.com/office/officeart/2009/3/layout/DescendingProcess"/>
    <dgm:cxn modelId="{A19FE1F0-8A69-DA4E-BF80-CE86879FFF89}" srcId="{C42A1785-376B-9840-8515-B10B63727D99}" destId="{CF5BE90C-3030-3E49-BC94-6FD5FA36AA41}" srcOrd="0" destOrd="0" parTransId="{B0CF47C2-1072-894C-95AD-47BA1FA1CD7A}" sibTransId="{3ED82907-B174-B446-9854-71DF7B8BF229}"/>
    <dgm:cxn modelId="{A3ACEFB8-0ACF-E545-A7C1-AC77616164B1}" type="presOf" srcId="{CF5BE90C-3030-3E49-BC94-6FD5FA36AA41}" destId="{70BCBB5A-8B4F-6B4F-BB6C-52423F88CA44}" srcOrd="0" destOrd="0" presId="urn:microsoft.com/office/officeart/2009/3/layout/DescendingProcess"/>
    <dgm:cxn modelId="{3A8D53EB-CC9C-E54F-A2B3-75429A09E09A}" type="presOf" srcId="{C42A1785-376B-9840-8515-B10B63727D99}" destId="{17B830FF-D9C7-0545-8B24-FC8B9F5301B0}" srcOrd="0" destOrd="0" presId="urn:microsoft.com/office/officeart/2009/3/layout/DescendingProcess"/>
    <dgm:cxn modelId="{549E2A19-32DE-0B42-80F1-EF2772729802}" srcId="{C42A1785-376B-9840-8515-B10B63727D99}" destId="{D41DB798-F5CB-0A41-9842-54285722AD76}" srcOrd="1" destOrd="0" parTransId="{68FB5A3C-73E0-D54F-A3FA-CC6806EC9A02}" sibTransId="{0A3B911D-8028-324B-A033-284909BD0288}"/>
    <dgm:cxn modelId="{7ECFC492-7561-C64D-B02A-9D73E55CD0CB}" type="presParOf" srcId="{17B830FF-D9C7-0545-8B24-FC8B9F5301B0}" destId="{BC2A992E-1547-2A47-ABD1-64D9F2614BA8}" srcOrd="0" destOrd="0" presId="urn:microsoft.com/office/officeart/2009/3/layout/DescendingProcess"/>
    <dgm:cxn modelId="{F60563C0-5552-8D4E-9C26-8A62A297404F}" type="presParOf" srcId="{17B830FF-D9C7-0545-8B24-FC8B9F5301B0}" destId="{70BCBB5A-8B4F-6B4F-BB6C-52423F88CA44}" srcOrd="1" destOrd="0" presId="urn:microsoft.com/office/officeart/2009/3/layout/DescendingProcess"/>
    <dgm:cxn modelId="{358565EC-6944-034B-A321-963968F7C0EE}" type="presParOf" srcId="{17B830FF-D9C7-0545-8B24-FC8B9F5301B0}" destId="{B87A93D2-C8D3-C249-801D-599A3F938DE5}" srcOrd="2" destOrd="0" presId="urn:microsoft.com/office/officeart/2009/3/layout/DescendingProcess"/>
  </dgm:cxnLst>
  <dgm:bg>
    <a:gradFill flip="none" rotWithShape="1">
      <a:gsLst>
        <a:gs pos="0">
          <a:schemeClr val="accent1">
            <a:alpha val="14000"/>
          </a:schemeClr>
        </a:gs>
        <a:gs pos="100000">
          <a:srgbClr val="FFFFFF"/>
        </a:gs>
      </a:gsLst>
      <a:lin ang="0" scaled="1"/>
      <a:tileRect/>
    </a:gra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730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2674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Bol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Bold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Bold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Bold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 Bold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Opsonizing pneumoococcal antibody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9688" eaLnBrk="1" hangingPunct="1">
              <a:spcBef>
                <a:spcPts val="413"/>
              </a:spcBef>
              <a:defRPr/>
            </a:pPr>
            <a:r>
              <a:rPr lang="en-US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Varicella is the primary infection caused by VZV, and its resolution is associated</a:t>
            </a:r>
          </a:p>
          <a:p>
            <a:pPr marL="39688" eaLnBrk="1" hangingPunct="1">
              <a:spcBef>
                <a:spcPts val="413"/>
              </a:spcBef>
              <a:defRPr/>
            </a:pPr>
            <a:r>
              <a:rPr lang="en-US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with the induction of VZV-specific memory T cells (black line). </a:t>
            </a:r>
          </a:p>
          <a:p>
            <a:pPr marL="39688" eaLnBrk="1" hangingPunct="1">
              <a:spcBef>
                <a:spcPts val="413"/>
              </a:spcBef>
              <a:defRPr/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39688" eaLnBrk="1" hangingPunct="1">
              <a:spcBef>
                <a:spcPts val="413"/>
              </a:spcBef>
              <a:defRPr/>
            </a:pPr>
            <a:r>
              <a:rPr lang="en-US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Memory immunity to VZV may be boosted periodically by exposure to varicella or silent</a:t>
            </a:r>
          </a:p>
          <a:p>
            <a:pPr marL="39688" eaLnBrk="1" hangingPunct="1">
              <a:spcBef>
                <a:spcPts val="413"/>
              </a:spcBef>
              <a:defRPr/>
            </a:pPr>
            <a:r>
              <a:rPr lang="en-US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reactivation from latency (red peaks). </a:t>
            </a:r>
          </a:p>
          <a:p>
            <a:pPr marL="39688" eaLnBrk="1" hangingPunct="1">
              <a:spcBef>
                <a:spcPts val="413"/>
              </a:spcBef>
              <a:defRPr/>
            </a:pPr>
            <a:r>
              <a:rPr lang="en-US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VZV-specific memory T cells decline with age. </a:t>
            </a:r>
          </a:p>
          <a:p>
            <a:pPr marL="39688" eaLnBrk="1" hangingPunct="1">
              <a:spcBef>
                <a:spcPts val="413"/>
              </a:spcBef>
              <a:defRPr/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39688" eaLnBrk="1" hangingPunct="1">
              <a:spcBef>
                <a:spcPts val="413"/>
              </a:spcBef>
              <a:defRPr/>
            </a:pPr>
            <a:r>
              <a:rPr lang="en-US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The decline below a threshold (dashed orange line) correlates with an</a:t>
            </a:r>
          </a:p>
          <a:p>
            <a:pPr marL="39688" eaLnBrk="1" hangingPunct="1">
              <a:spcBef>
                <a:spcPts val="413"/>
              </a:spcBef>
              <a:defRPr/>
            </a:pPr>
            <a:r>
              <a:rPr lang="en-US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increased risk of zoster. </a:t>
            </a:r>
          </a:p>
          <a:p>
            <a:pPr marL="39688" eaLnBrk="1" hangingPunct="1">
              <a:spcBef>
                <a:spcPts val="413"/>
              </a:spcBef>
              <a:defRPr/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39688" eaLnBrk="1" hangingPunct="1">
              <a:spcBef>
                <a:spcPts val="413"/>
              </a:spcBef>
              <a:defRPr/>
            </a:pPr>
            <a:r>
              <a:rPr lang="en-US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The occurrence of zoster, in turn, is associated with an increase in VZV-specific T cells. </a:t>
            </a:r>
          </a:p>
          <a:p>
            <a:pPr marL="39688" eaLnBrk="1" hangingPunct="1">
              <a:spcBef>
                <a:spcPts val="413"/>
              </a:spcBef>
              <a:defRPr/>
            </a:pPr>
            <a:endParaRPr lang="en-US" smtClean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  <a:p>
            <a:pPr marL="39688" eaLnBrk="1" hangingPunct="1">
              <a:spcBef>
                <a:spcPts val="413"/>
              </a:spcBef>
              <a:defRPr/>
            </a:pPr>
            <a:r>
              <a:rPr lang="en-US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The administration of zoster vaccine to older persons may prevent VZV-specific T cells from dropping below the</a:t>
            </a:r>
          </a:p>
          <a:p>
            <a:pPr marL="39688" eaLnBrk="1" hangingPunct="1">
              <a:spcBef>
                <a:spcPts val="413"/>
              </a:spcBef>
              <a:defRPr/>
            </a:pPr>
            <a:r>
              <a:rPr lang="en-US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threshold for zoster occurrence (dashed green line).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9688" eaLnBrk="1" hangingPunct="1">
              <a:spcBef>
                <a:spcPts val="413"/>
              </a:spcBef>
              <a:defRPr/>
            </a:pPr>
            <a:endParaRPr lang="en-US" smtClean="0">
              <a:solidFill>
                <a:srgbClr val="000000"/>
              </a:solidFill>
              <a:latin typeface="Arial" charset="0"/>
              <a:cs typeface="Lucida Grande" charset="0"/>
              <a:sym typeface="Arial" charset="0"/>
            </a:endParaRPr>
          </a:p>
          <a:p>
            <a:pPr marL="39688" eaLnBrk="1" hangingPunct="1">
              <a:spcBef>
                <a:spcPts val="413"/>
              </a:spcBef>
              <a:defRPr/>
            </a:pPr>
            <a:r>
              <a:rPr lang="en-US" smtClean="0">
                <a:solidFill>
                  <a:srgbClr val="000000"/>
                </a:solidFill>
                <a:cs typeface="Arial Bold" charset="0"/>
                <a:sym typeface="Arial Bold" charset="0"/>
              </a:rPr>
              <a:t>According to one publication, </a:t>
            </a:r>
            <a:r>
              <a:rPr lang="ja-JP" altLang="en-US" smtClean="0">
                <a:solidFill>
                  <a:srgbClr val="000000"/>
                </a:solidFill>
                <a:latin typeface="Arial"/>
                <a:cs typeface="Arial Bold" charset="0"/>
                <a:sym typeface="Arial Bold" charset="0"/>
              </a:rPr>
              <a:t>“</a:t>
            </a:r>
            <a:r>
              <a:rPr lang="en-US" smtClean="0">
                <a:solidFill>
                  <a:srgbClr val="000000"/>
                </a:solidFill>
                <a:cs typeface="Arial Bold" charset="0"/>
                <a:sym typeface="Arial Bold" charset="0"/>
              </a:rPr>
              <a:t>In the United States, between 50,000 and 90,000 adults die each year from pneumococcal disease, influenza, and hepatitis B infection. In contrast, approximately 300 to 500 children die annually of vaccine-preventable diseases.</a:t>
            </a:r>
            <a:r>
              <a:rPr lang="ja-JP" altLang="en-US" smtClean="0">
                <a:solidFill>
                  <a:srgbClr val="000000"/>
                </a:solidFill>
                <a:latin typeface="Arial"/>
                <a:cs typeface="Arial Bold" charset="0"/>
                <a:sym typeface="Arial Bold" charset="0"/>
              </a:rPr>
              <a:t>”</a:t>
            </a:r>
            <a:r>
              <a:rPr lang="en-US" baseline="30000" smtClean="0">
                <a:solidFill>
                  <a:srgbClr val="000000"/>
                </a:solidFill>
                <a:cs typeface="Arial Bold" charset="0"/>
                <a:sym typeface="Arial Bold" charset="0"/>
              </a:rPr>
              <a:t>1</a:t>
            </a:r>
          </a:p>
          <a:p>
            <a:pPr marL="39688" eaLnBrk="1" hangingPunct="1">
              <a:spcBef>
                <a:spcPts val="413"/>
              </a:spcBef>
              <a:defRPr/>
            </a:pPr>
            <a:r>
              <a:rPr lang="en-US" smtClean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5230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4132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3500" y="177800"/>
            <a:ext cx="1841500" cy="57912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9000" y="177800"/>
            <a:ext cx="5372100" cy="57912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4196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6D5AB-9245-B24B-924C-B834DACDF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3029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32D7E-C5A7-A347-9EDC-892C3A149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436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18432-6160-0B46-9C1D-49046FC25F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96465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96170-21F3-3A40-BEEF-ED6F5EE85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4422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485E9-F5A5-E74B-A2E7-F05A4EAE2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4589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0FAD3-C5C1-F346-97BE-472731AA6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6881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066AC-E1C9-D747-B2DA-F7E7FFAF4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2195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2793B-98E9-3042-A93A-30C6D7DAB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9894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9661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2CE8F-9367-2645-8290-4DDC2E895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4499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A246A-52F2-1C47-94AE-572A50723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2876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A1904-1D16-5B4F-A528-A069C201F6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499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ECFA5-8B0C-F043-859C-F987AFF5A5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2581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E026E-C6F1-D240-A906-394F1FD7F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35152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CD954-A006-CC4A-BDAB-9EAAFF3B97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394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E890A-6A3E-524D-8E74-1A43E10E0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0475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66BA9-F56E-3148-9E0E-440E96F6C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3021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DBE82-A1D9-464D-B784-A2E14BB14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4550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3CAA4-FADB-E04D-8017-591D99DBB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9344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704162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1D9B1-5D66-9B41-834F-D1CD8207EC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3606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58D52-FE50-AE4B-851E-950BAAE9F4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4551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1CAE5-115A-1149-9ADC-90DEA205E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2384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0F79E-9E46-D14C-AD3A-09A0C8F23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8781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1C4BB-958D-9E4C-B003-68C744D8E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0109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531EA-67D3-4A4F-AE55-569D7F05F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9004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DC330-1CFA-D642-925D-FCE1273AA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422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502BA-77F8-1E4E-885E-995BB2197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7858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FD348-0BA4-AE4F-A0C1-E84164B96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37745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5D0D4-E3ED-BE4D-A867-C51F46356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4921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943100"/>
            <a:ext cx="360680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43100"/>
            <a:ext cx="3606800" cy="4025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7729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4A042-3D58-8C4D-B18F-8BC1A9EFE0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614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F140F-85EA-C949-80FD-41CA714D3F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125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E67DD-A441-5747-A3CC-5FA56BE18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9583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722B9-A95A-EA4C-9D36-61BEBC236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1647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8580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8580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64E32-69E2-854B-A115-12348D7744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62883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9227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4BFED-DE9A-6843-ACD7-14B100B29B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4361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0"/>
            <a:ext cx="8229600" cy="68580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28FFA-02CA-6248-9360-AB2DBB1E52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4915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9227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5527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305300"/>
            <a:ext cx="4038600" cy="25527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BD799-53A2-6C40-8CA0-0267E3F82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2141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9227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2BA3D-69A7-354B-83EE-270BEF22A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3764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75764-2458-BB4A-91F3-5BC6053AF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0566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6496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D2C41-3A9B-364B-99C7-10B214FAF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569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56BC0-4550-9645-B83E-179F4E181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8621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125" y="1282700"/>
            <a:ext cx="4256088" cy="5575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282700"/>
            <a:ext cx="4257675" cy="5575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936ED-082A-9F42-B162-CD29F6E2B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9471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CFDDB-8E6B-4849-9EE5-57F3BEBBB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0405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44E7C-BFE7-C246-BFB4-B1F549C38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8962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6C85F-5F86-F84E-9552-83E1098ED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5990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EC2C2-17EC-854F-A401-85CA0267C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1723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0BE4A-C709-1340-B131-476780AF8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4393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5E6BF-53F8-BD42-8E07-8B276B4AD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0989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8938" y="0"/>
            <a:ext cx="2165350" cy="68580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8125" y="0"/>
            <a:ext cx="6348413" cy="685800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E1CAA-F8FB-F143-A841-501DB989E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9531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88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8125" y="0"/>
            <a:ext cx="8666163" cy="68580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4C48F-F33D-814F-82A4-8F5955551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1825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31711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636766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429530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1943100"/>
            <a:ext cx="7366000" cy="40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77800"/>
            <a:ext cx="736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016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445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874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430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85963" indent="-385763" algn="l" rtl="0" eaLnBrk="0" fontAlgn="base" hangingPunct="0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4431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003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3575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814763" indent="-385763" algn="l" rtl="0" fontAlgn="base">
        <a:spcBef>
          <a:spcPts val="2700"/>
        </a:spcBef>
        <a:spcAft>
          <a:spcPct val="0"/>
        </a:spcAft>
        <a:buSzPct val="171000"/>
        <a:buFont typeface="Gill San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5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409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857E3A66-35EB-674B-94A5-D111A7523F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512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6013" y="6392863"/>
            <a:ext cx="306387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defRPr>
            </a:lvl1pPr>
          </a:lstStyle>
          <a:p>
            <a:pPr>
              <a:defRPr/>
            </a:pPr>
            <a:fld id="{F960B672-6BAC-9F4C-95B9-2A88EDDEC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Lucida Grande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5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614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CEAB83AB-F5AC-9E41-BA97-5636ECFAB0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  <p:sldLayoutId id="2147484386" r:id="rId12"/>
    <p:sldLayoutId id="2147484387" r:id="rId13"/>
    <p:sldLayoutId id="2147484388" r:id="rId14"/>
    <p:sldLayoutId id="2147484389" r:id="rId15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96595"/>
            </a:gs>
            <a:gs pos="100000">
              <a:srgbClr val="183B5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0"/>
            <a:ext cx="7786688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ahoma" charset="0"/>
              </a:rPr>
              <a:t>Click to edit Master title style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8125" y="1282700"/>
            <a:ext cx="8666163" cy="557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843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869363" y="6565900"/>
            <a:ext cx="2540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latin typeface="+mn-lt"/>
                <a:ea typeface="ＭＳ Ｐゴシック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D573F3BC-0BFA-D44D-B29C-0CC687D74F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3" r:id="rId1"/>
    <p:sldLayoutId id="2147484504" r:id="rId2"/>
    <p:sldLayoutId id="2147484505" r:id="rId3"/>
    <p:sldLayoutId id="2147484506" r:id="rId4"/>
    <p:sldLayoutId id="2147484507" r:id="rId5"/>
    <p:sldLayoutId id="2147484508" r:id="rId6"/>
    <p:sldLayoutId id="2147484509" r:id="rId7"/>
    <p:sldLayoutId id="2147484510" r:id="rId8"/>
    <p:sldLayoutId id="2147484511" r:id="rId9"/>
    <p:sldLayoutId id="2147484512" r:id="rId10"/>
    <p:sldLayoutId id="2147484513" r:id="rId11"/>
    <p:sldLayoutId id="2147484514" r:id="rId12"/>
  </p:sldLayoutIdLst>
  <p:transition/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  <a:sym typeface="Tahoma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9pPr>
    </p:titleStyle>
    <p:bodyStyle>
      <a:lvl1pPr marL="382588" indent="-342900" algn="l" rtl="0" eaLnBrk="0" fontAlgn="base" hangingPunct="0">
        <a:spcBef>
          <a:spcPts val="600"/>
        </a:spcBef>
        <a:spcAft>
          <a:spcPct val="0"/>
        </a:spcAft>
        <a:buClr>
          <a:srgbClr val="EA5D00"/>
        </a:buClr>
        <a:buSzPct val="100000"/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0" fontAlgn="base" hangingPunct="0">
        <a:spcBef>
          <a:spcPts val="500"/>
        </a:spcBef>
        <a:spcAft>
          <a:spcPct val="0"/>
        </a:spcAft>
        <a:buClr>
          <a:srgbClr val="EA5D00"/>
        </a:buClr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0" fontAlgn="base" hangingPunct="0">
        <a:spcBef>
          <a:spcPts val="400"/>
        </a:spcBef>
        <a:spcAft>
          <a:spcPct val="0"/>
        </a:spcAft>
        <a:buClr>
          <a:srgbClr val="EA5D00"/>
        </a:buClr>
        <a:buSzPct val="100000"/>
        <a:buFont typeface="Arial" charset="0"/>
        <a:buChar char="•"/>
        <a:defRPr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0" fontAlgn="base" hangingPunct="0">
        <a:spcBef>
          <a:spcPts val="400"/>
        </a:spcBef>
        <a:spcAft>
          <a:spcPct val="0"/>
        </a:spcAft>
        <a:buClr>
          <a:srgbClr val="EA5D00"/>
        </a:buClr>
        <a:buSzPct val="100000"/>
        <a:buFont typeface="Arial" charset="0"/>
        <a:buChar char="–"/>
        <a:defRPr sz="16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0" fontAlgn="base" hangingPunct="0">
        <a:spcBef>
          <a:spcPts val="400"/>
        </a:spcBef>
        <a:spcAft>
          <a:spcPct val="0"/>
        </a:spcAft>
        <a:buClr>
          <a:srgbClr val="EA5D00"/>
        </a:buClr>
        <a:buSzPct val="100000"/>
        <a:buFont typeface="Arial" charset="0"/>
        <a:buChar char="»"/>
        <a:defRPr sz="16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spcBef>
          <a:spcPts val="400"/>
        </a:spcBef>
        <a:spcAft>
          <a:spcPct val="0"/>
        </a:spcAft>
        <a:buClr>
          <a:srgbClr val="EA5D00"/>
        </a:buClr>
        <a:buSzPct val="100000"/>
        <a:buFont typeface="Arial" charset="0"/>
        <a:buChar char="»"/>
        <a:defRPr sz="16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400"/>
        </a:spcBef>
        <a:spcAft>
          <a:spcPct val="0"/>
        </a:spcAft>
        <a:buClr>
          <a:srgbClr val="EA5D00"/>
        </a:buClr>
        <a:buSzPct val="100000"/>
        <a:buFont typeface="Arial" charset="0"/>
        <a:buChar char="»"/>
        <a:defRPr sz="16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400"/>
        </a:spcBef>
        <a:spcAft>
          <a:spcPct val="0"/>
        </a:spcAft>
        <a:buClr>
          <a:srgbClr val="EA5D00"/>
        </a:buClr>
        <a:buSzPct val="100000"/>
        <a:buFont typeface="Arial" charset="0"/>
        <a:buChar char="»"/>
        <a:defRPr sz="16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400"/>
        </a:spcBef>
        <a:spcAft>
          <a:spcPct val="0"/>
        </a:spcAft>
        <a:buClr>
          <a:srgbClr val="EA5D00"/>
        </a:buClr>
        <a:buSzPct val="100000"/>
        <a:buFont typeface="Arial" charset="0"/>
        <a:buChar char="»"/>
        <a:defRPr sz="16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4" Type="http://schemas.openxmlformats.org/officeDocument/2006/relationships/hyperlink" Target="http://www.phac-aspc.gc.ca/publicat/ccdr-rmtc/07vol33/acs-08/index-eng.php" TargetMode="Externa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8075488" cy="4025900"/>
          </a:xfrm>
        </p:spPr>
        <p:txBody>
          <a:bodyPr/>
          <a:lstStyle/>
          <a:p>
            <a:pPr marL="385763" eaLnBrk="1" hangingPunct="1">
              <a:defRPr/>
            </a:pPr>
            <a:endParaRPr lang="en-US" dirty="0" smtClean="0"/>
          </a:p>
          <a:p>
            <a:pPr marL="385763" eaLnBrk="1" hangingPunct="1">
              <a:defRPr/>
            </a:pPr>
            <a:endParaRPr lang="en-US" dirty="0" smtClean="0"/>
          </a:p>
          <a:p>
            <a:pPr marL="385763" algn="ctr" eaLnBrk="1" hangingPunct="1">
              <a:buFont typeface="Gill Sans" charset="0"/>
              <a:buNone/>
              <a:defRPr/>
            </a:pPr>
            <a:endParaRPr lang="en-US" sz="3600" dirty="0" smtClean="0"/>
          </a:p>
          <a:p>
            <a:pPr marL="385763" algn="ctr" eaLnBrk="1" hangingPunct="1">
              <a:spcBef>
                <a:spcPct val="0"/>
              </a:spcBef>
              <a:buFont typeface="Gill Sans" charset="0"/>
              <a:buNone/>
              <a:defRPr/>
            </a:pPr>
            <a:r>
              <a:rPr lang="en-US" sz="2800" b="1" dirty="0" smtClean="0"/>
              <a:t>Dr. Sumon Chakrabarti MD FRCPC DTM&amp;H</a:t>
            </a:r>
          </a:p>
          <a:p>
            <a:pPr marL="385763" algn="ctr" eaLnBrk="1" hangingPunct="1">
              <a:spcBef>
                <a:spcPct val="0"/>
              </a:spcBef>
              <a:buFont typeface="Gill Sans" charset="0"/>
              <a:buNone/>
              <a:defRPr/>
            </a:pPr>
            <a:r>
              <a:rPr lang="en-US" sz="2800" dirty="0" smtClean="0"/>
              <a:t>Trillium Health Partners</a:t>
            </a:r>
          </a:p>
          <a:p>
            <a:pPr marL="385763" algn="ctr" eaLnBrk="1" hangingPunct="1">
              <a:spcBef>
                <a:spcPct val="0"/>
              </a:spcBef>
              <a:buFont typeface="Gill Sans" charset="0"/>
              <a:buNone/>
              <a:defRPr/>
            </a:pPr>
            <a:r>
              <a:rPr lang="en-US" sz="2800" dirty="0" smtClean="0"/>
              <a:t>April 6, 2017</a:t>
            </a:r>
          </a:p>
          <a:p>
            <a:pPr marL="385763" algn="ctr" eaLnBrk="1" hangingPunct="1">
              <a:spcBef>
                <a:spcPct val="0"/>
              </a:spcBef>
              <a:buFont typeface="Gill Sans" charset="0"/>
              <a:buNone/>
              <a:defRPr/>
            </a:pPr>
            <a:r>
              <a:rPr lang="en-US" sz="2800" dirty="0" smtClean="0"/>
              <a:t>IPAC Conference</a:t>
            </a: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Adult Vaccination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1" name="Rectangle 3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sz="7200" dirty="0" smtClean="0">
                <a:solidFill>
                  <a:srgbClr val="FFFF00"/>
                </a:solidFill>
                <a:latin typeface="Comic Sans MS Bold" charset="0"/>
                <a:cs typeface="Comic Sans MS Bold" charset="0"/>
                <a:sym typeface="Comic Sans MS Bold" charset="0"/>
              </a:rPr>
              <a:t>Pneumococcus</a:t>
            </a:r>
            <a:endParaRPr lang="en-US" sz="7200" dirty="0" smtClean="0">
              <a:solidFill>
                <a:srgbClr val="FFFF00"/>
              </a:solidFill>
              <a:latin typeface="Comic Sans MS Bold" charset="0"/>
              <a:ea typeface="ヒラギノ明朝 ProN W6" charset="0"/>
              <a:cs typeface="ヒラギノ明朝 ProN W6" charset="0"/>
              <a:sym typeface="Comic Sans MS Bold" charset="0"/>
            </a:endParaRPr>
          </a:p>
        </p:txBody>
      </p:sp>
      <p:sp>
        <p:nvSpPr>
          <p:cNvPr id="38605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900" dirty="0" smtClean="0">
                <a:solidFill>
                  <a:schemeClr val="bg1"/>
                </a:solidFill>
              </a:rPr>
              <a:t>Streptococcus </a:t>
            </a:r>
            <a:r>
              <a:rPr lang="en-US" sz="2900" dirty="0" err="1" smtClean="0">
                <a:solidFill>
                  <a:schemeClr val="bg1"/>
                </a:solidFill>
              </a:rPr>
              <a:t>pneumoniae</a:t>
            </a:r>
            <a:endParaRPr lang="en-US" sz="29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9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900" dirty="0" smtClean="0">
                <a:solidFill>
                  <a:schemeClr val="bg1"/>
                </a:solidFill>
              </a:rPr>
              <a:t>Affects both children &amp; adults</a:t>
            </a:r>
            <a:endParaRPr lang="en-US" sz="29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9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900" dirty="0" smtClean="0">
                <a:solidFill>
                  <a:schemeClr val="bg1"/>
                </a:solidFill>
              </a:rPr>
              <a:t>Most common cause Pneumonia &amp; meningitis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9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900" dirty="0" smtClean="0">
                <a:solidFill>
                  <a:schemeClr val="bg1"/>
                </a:solidFill>
              </a:rPr>
              <a:t>NB in chronic lung </a:t>
            </a:r>
            <a:r>
              <a:rPr lang="en-US" sz="2900" dirty="0" err="1" smtClean="0">
                <a:solidFill>
                  <a:schemeClr val="bg1"/>
                </a:solidFill>
              </a:rPr>
              <a:t>Dz</a:t>
            </a:r>
            <a:r>
              <a:rPr lang="en-US" sz="2900" dirty="0" smtClean="0">
                <a:solidFill>
                  <a:schemeClr val="bg1"/>
                </a:solidFill>
              </a:rPr>
              <a:t>, </a:t>
            </a:r>
            <a:r>
              <a:rPr lang="en-US" sz="2900" dirty="0" err="1" smtClean="0">
                <a:solidFill>
                  <a:schemeClr val="bg1"/>
                </a:solidFill>
              </a:rPr>
              <a:t>asplenia</a:t>
            </a:r>
            <a:r>
              <a:rPr lang="en-US" sz="2900" dirty="0" smtClean="0">
                <a:solidFill>
                  <a:schemeClr val="bg1"/>
                </a:solidFill>
              </a:rPr>
              <a:t>, HIV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204864"/>
            <a:ext cx="3407667" cy="32687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 smtClean="0">
                <a:solidFill>
                  <a:srgbClr val="FFFF66"/>
                </a:solidFill>
                <a:sym typeface="Comic Sans MS Bold" charset="0"/>
              </a:rPr>
              <a:t>Pneumococcal Vaccines</a:t>
            </a:r>
            <a:endParaRPr lang="en-US" dirty="0" smtClean="0">
              <a:sym typeface="Comic Sans MS Bold" charset="0"/>
            </a:endParaRPr>
          </a:p>
        </p:txBody>
      </p:sp>
      <p:sp>
        <p:nvSpPr>
          <p:cNvPr id="401414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900" dirty="0" smtClean="0">
                <a:solidFill>
                  <a:schemeClr val="bg1"/>
                </a:solidFill>
              </a:rPr>
              <a:t>90 serotypes</a:t>
            </a:r>
          </a:p>
          <a:p>
            <a:pPr eaLnBrk="1" hangingPunct="1">
              <a:defRPr/>
            </a:pPr>
            <a:endParaRPr lang="en-US" sz="2900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sz="2900" dirty="0" smtClean="0">
                <a:solidFill>
                  <a:schemeClr val="bg1"/>
                </a:solidFill>
              </a:rPr>
              <a:t>Vaccine designed to cover most common</a:t>
            </a:r>
          </a:p>
          <a:p>
            <a:pPr eaLnBrk="1" hangingPunct="1">
              <a:defRPr/>
            </a:pPr>
            <a:endParaRPr lang="en-US" sz="2900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sz="2900" dirty="0" smtClean="0">
                <a:solidFill>
                  <a:schemeClr val="bg1"/>
                </a:solidFill>
              </a:rPr>
              <a:t>PCV7, PCV13  (</a:t>
            </a:r>
            <a:r>
              <a:rPr lang="en-US" sz="2900" dirty="0" err="1" smtClean="0">
                <a:solidFill>
                  <a:schemeClr val="bg1"/>
                </a:solidFill>
              </a:rPr>
              <a:t>Prevenar</a:t>
            </a:r>
            <a:r>
              <a:rPr lang="en-US" sz="2900" dirty="0" smtClean="0">
                <a:solidFill>
                  <a:schemeClr val="bg1"/>
                </a:solidFill>
              </a:rPr>
              <a:t> conjugated)</a:t>
            </a:r>
          </a:p>
          <a:p>
            <a:pPr eaLnBrk="1" hangingPunct="1">
              <a:defRPr/>
            </a:pPr>
            <a:endParaRPr lang="en-US" sz="2900" dirty="0" smtClean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sz="2900" dirty="0" smtClean="0">
                <a:solidFill>
                  <a:schemeClr val="bg1"/>
                </a:solidFill>
              </a:rPr>
              <a:t>PPSV23 (</a:t>
            </a:r>
            <a:r>
              <a:rPr lang="en-US" sz="2900" dirty="0" err="1" smtClean="0">
                <a:solidFill>
                  <a:schemeClr val="bg1"/>
                </a:solidFill>
              </a:rPr>
              <a:t>Pneumovax</a:t>
            </a:r>
            <a:r>
              <a:rPr lang="en-US" sz="2900" dirty="0" smtClean="0">
                <a:solidFill>
                  <a:schemeClr val="bg1"/>
                </a:solidFill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</a:rPr>
              <a:t>Polysacc</a:t>
            </a:r>
            <a:r>
              <a:rPr lang="en-US" sz="2900" dirty="0" smtClean="0">
                <a:solidFill>
                  <a:schemeClr val="bg1"/>
                </a:solidFill>
              </a:rPr>
              <a:t>) </a:t>
            </a:r>
          </a:p>
        </p:txBody>
      </p:sp>
      <p:pic>
        <p:nvPicPr>
          <p:cNvPr id="401416" name="Picture 8" descr="prevenar_200809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400" y="2133600"/>
            <a:ext cx="4038600" cy="290195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 err="1" smtClean="0">
                <a:solidFill>
                  <a:srgbClr val="FFFF66"/>
                </a:solidFill>
                <a:sym typeface="Comic Sans MS Bold" charset="0"/>
              </a:rPr>
              <a:t>Pneumovax</a:t>
            </a:r>
            <a:r>
              <a:rPr lang="en-US" dirty="0" smtClean="0">
                <a:solidFill>
                  <a:srgbClr val="FFFF66"/>
                </a:solidFill>
                <a:sym typeface="Comic Sans MS Bold" charset="0"/>
              </a:rPr>
              <a:t> (PPSV23)</a:t>
            </a:r>
            <a:endParaRPr lang="en-US" dirty="0" smtClean="0">
              <a:sym typeface="Comic Sans MS Bold" charset="0"/>
            </a:endParaRPr>
          </a:p>
        </p:txBody>
      </p:sp>
      <p:sp>
        <p:nvSpPr>
          <p:cNvPr id="401414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900" dirty="0" smtClean="0">
                <a:solidFill>
                  <a:schemeClr val="bg1"/>
                </a:solidFill>
              </a:rPr>
              <a:t>Polysaccharide (Not conjugated)</a:t>
            </a:r>
          </a:p>
          <a:p>
            <a:pPr eaLnBrk="1" hangingPunct="1">
              <a:defRPr/>
            </a:pPr>
            <a:endParaRPr lang="en-US" sz="29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sz="2900" dirty="0" smtClean="0">
                <a:solidFill>
                  <a:schemeClr val="bg1"/>
                </a:solidFill>
              </a:rPr>
              <a:t>Covers 23-serotypes</a:t>
            </a:r>
          </a:p>
          <a:p>
            <a:pPr eaLnBrk="1" hangingPunct="1">
              <a:defRPr/>
            </a:pPr>
            <a:endParaRPr lang="en-US" sz="29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sz="2900" dirty="0" smtClean="0">
                <a:solidFill>
                  <a:schemeClr val="bg1"/>
                </a:solidFill>
              </a:rPr>
              <a:t>Not as immunogenic</a:t>
            </a:r>
          </a:p>
          <a:p>
            <a:pPr eaLnBrk="1" hangingPunct="1">
              <a:defRPr/>
            </a:pPr>
            <a:endParaRPr lang="en-US" sz="29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sz="2900" dirty="0" smtClean="0">
                <a:solidFill>
                  <a:schemeClr val="bg1"/>
                </a:solidFill>
              </a:rPr>
              <a:t>Immunity wanes easily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990" r="89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1225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 err="1" smtClean="0">
                <a:solidFill>
                  <a:srgbClr val="FFFF66"/>
                </a:solidFill>
                <a:sym typeface="Comic Sans MS Bold" charset="0"/>
              </a:rPr>
              <a:t>Prevenar</a:t>
            </a:r>
            <a:r>
              <a:rPr lang="en-US" dirty="0" smtClean="0">
                <a:solidFill>
                  <a:srgbClr val="FFFF66"/>
                </a:solidFill>
                <a:sym typeface="Comic Sans MS Bold" charset="0"/>
              </a:rPr>
              <a:t> (PCV13)</a:t>
            </a:r>
            <a:endParaRPr lang="en-US" dirty="0" smtClean="0">
              <a:sym typeface="Comic Sans MS Bold" charset="0"/>
            </a:endParaRPr>
          </a:p>
        </p:txBody>
      </p:sp>
      <p:sp>
        <p:nvSpPr>
          <p:cNvPr id="401414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900" dirty="0" smtClean="0">
                <a:solidFill>
                  <a:schemeClr val="bg1"/>
                </a:solidFill>
              </a:rPr>
              <a:t>Diphtheria protein attached (conjugated)</a:t>
            </a:r>
          </a:p>
          <a:p>
            <a:pPr eaLnBrk="1" hangingPunct="1">
              <a:defRPr/>
            </a:pPr>
            <a:endParaRPr lang="en-US" sz="29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sz="2900" dirty="0" smtClean="0">
                <a:solidFill>
                  <a:schemeClr val="bg1"/>
                </a:solidFill>
              </a:rPr>
              <a:t>Pro: Makes vaccine more immunogenic</a:t>
            </a:r>
          </a:p>
          <a:p>
            <a:pPr eaLnBrk="1" hangingPunct="1">
              <a:defRPr/>
            </a:pPr>
            <a:endParaRPr lang="en-US" sz="29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sz="2900" dirty="0" smtClean="0">
                <a:solidFill>
                  <a:schemeClr val="bg1"/>
                </a:solidFill>
              </a:rPr>
              <a:t>Pro: More durable immunity</a:t>
            </a:r>
          </a:p>
          <a:p>
            <a:pPr eaLnBrk="1" hangingPunct="1">
              <a:defRPr/>
            </a:pPr>
            <a:endParaRPr lang="en-US" sz="29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en-US" sz="2900" dirty="0" smtClean="0">
                <a:solidFill>
                  <a:schemeClr val="bg1"/>
                </a:solidFill>
              </a:rPr>
              <a:t>Con: fewer serotypes included</a:t>
            </a:r>
          </a:p>
        </p:txBody>
      </p:sp>
      <p:pic>
        <p:nvPicPr>
          <p:cNvPr id="401416" name="Picture 8" descr="prevenar_200809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4400" y="2133600"/>
            <a:ext cx="4038600" cy="2901950"/>
          </a:xfrm>
        </p:spPr>
      </p:pic>
    </p:spTree>
    <p:extLst>
      <p:ext uri="{BB962C8B-B14F-4D97-AF65-F5344CB8AC3E}">
        <p14:creationId xmlns:p14="http://schemas.microsoft.com/office/powerpoint/2010/main" val="1443897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545F64-A37A-4D45-8514-BDF79A9448FB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Previous Recommendation</a:t>
            </a:r>
          </a:p>
        </p:txBody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564904"/>
            <a:ext cx="8229600" cy="3124944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en-US" sz="4800" dirty="0" smtClean="0">
                <a:solidFill>
                  <a:schemeClr val="bg1"/>
                </a:solidFill>
              </a:rPr>
              <a:t>Pneumococcal vaccine in adults is for those &gt;65y or with high risk immune compromising conditions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6637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dirty="0" smtClean="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Adult Pneumococcal vaccine:</a:t>
            </a:r>
            <a:r>
              <a:rPr lang="en-US" sz="3200" dirty="0" smtClean="0">
                <a:solidFill>
                  <a:srgbClr val="FFFF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/>
            </a:r>
            <a:br>
              <a:rPr lang="en-US" sz="3200" dirty="0" smtClean="0">
                <a:solidFill>
                  <a:srgbClr val="FFFF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</a:br>
            <a:r>
              <a:rPr lang="en-US" sz="4000" dirty="0" smtClean="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What are the high risk conditions?</a:t>
            </a:r>
            <a:endParaRPr lang="en-US" sz="4000" dirty="0" smtClean="0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339970" name="Rectangle 3"/>
          <p:cNvSpPr>
            <a:spLocks/>
          </p:cNvSpPr>
          <p:nvPr/>
        </p:nvSpPr>
        <p:spPr bwMode="auto">
          <a:xfrm>
            <a:off x="250825" y="2371725"/>
            <a:ext cx="3890963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3600" b="1" dirty="0">
                <a:solidFill>
                  <a:srgbClr val="00FFFF"/>
                </a:solidFill>
                <a:ea typeface="ＭＳ Ｐゴシック" charset="0"/>
                <a:cs typeface="ＭＳ Ｐゴシック" charset="0"/>
              </a:rPr>
              <a:t>Immunosuppress</a:t>
            </a:r>
          </a:p>
          <a:p>
            <a:pPr marL="39688"/>
            <a:r>
              <a:rPr lang="en-US" sz="3600" b="1" dirty="0">
                <a:solidFill>
                  <a:srgbClr val="00FFFF"/>
                </a:solidFill>
                <a:ea typeface="ＭＳ Ｐゴシック" charset="0"/>
                <a:cs typeface="ＭＳ Ｐゴシック" charset="0"/>
              </a:rPr>
              <a:t>HIV. </a:t>
            </a:r>
          </a:p>
          <a:p>
            <a:pPr marL="39688"/>
            <a:r>
              <a:rPr lang="en-US" sz="3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Malignancy</a:t>
            </a:r>
          </a:p>
          <a:p>
            <a:pPr marL="39688"/>
            <a:r>
              <a:rPr lang="en-US" sz="3600" b="1" dirty="0">
                <a:solidFill>
                  <a:srgbClr val="00FFFF"/>
                </a:solidFill>
                <a:ea typeface="ＭＳ Ｐゴシック" charset="0"/>
                <a:cs typeface="ＭＳ Ｐゴシック" charset="0"/>
              </a:rPr>
              <a:t>Renal disease</a:t>
            </a:r>
          </a:p>
          <a:p>
            <a:pPr marL="39688"/>
            <a:r>
              <a:rPr lang="en-US" sz="3600" b="1" dirty="0" err="1">
                <a:solidFill>
                  <a:srgbClr val="00FFFF"/>
                </a:solidFill>
                <a:ea typeface="ＭＳ Ｐゴシック" charset="0"/>
                <a:cs typeface="ＭＳ Ｐゴシック" charset="0"/>
              </a:rPr>
              <a:t>Asplenia</a:t>
            </a:r>
            <a:endParaRPr lang="en-US" sz="3600" b="1" dirty="0">
              <a:solidFill>
                <a:srgbClr val="00FFFF"/>
              </a:solidFill>
              <a:ea typeface="ＭＳ Ｐゴシック" charset="0"/>
              <a:cs typeface="ＭＳ Ｐゴシック" charset="0"/>
            </a:endParaRPr>
          </a:p>
          <a:p>
            <a:pPr marL="39688"/>
            <a:r>
              <a:rPr lang="en-US" sz="3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Smokers</a:t>
            </a:r>
          </a:p>
          <a:p>
            <a:pPr marL="39688"/>
            <a:r>
              <a:rPr lang="en-US" sz="3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Diabetes mellitus</a:t>
            </a:r>
          </a:p>
        </p:txBody>
      </p:sp>
      <p:sp>
        <p:nvSpPr>
          <p:cNvPr id="339971" name="Rectangle 4"/>
          <p:cNvSpPr>
            <a:spLocks/>
          </p:cNvSpPr>
          <p:nvPr/>
        </p:nvSpPr>
        <p:spPr bwMode="auto">
          <a:xfrm>
            <a:off x="4500563" y="2349500"/>
            <a:ext cx="46609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3600" b="1" dirty="0">
                <a:solidFill>
                  <a:srgbClr val="00FFFF"/>
                </a:solidFill>
                <a:ea typeface="ＭＳ Ｐゴシック" charset="0"/>
                <a:cs typeface="ＭＳ Ｐゴシック" charset="0"/>
              </a:rPr>
              <a:t>Sickle cell disease</a:t>
            </a:r>
          </a:p>
          <a:p>
            <a:pPr marL="39688"/>
            <a:r>
              <a:rPr lang="en-US" sz="3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Coeliac disease</a:t>
            </a:r>
          </a:p>
          <a:p>
            <a:pPr marL="39688"/>
            <a:r>
              <a:rPr lang="en-US" sz="3600" b="1" dirty="0" err="1">
                <a:solidFill>
                  <a:srgbClr val="00FFFF"/>
                </a:solidFill>
                <a:ea typeface="ＭＳ Ｐゴシック" charset="0"/>
                <a:cs typeface="ＭＳ Ｐゴシック" charset="0"/>
              </a:rPr>
              <a:t>Nephrotic</a:t>
            </a:r>
            <a:r>
              <a:rPr lang="en-US" sz="3600" b="1" dirty="0">
                <a:solidFill>
                  <a:srgbClr val="00FFFF"/>
                </a:solidFill>
                <a:ea typeface="ＭＳ Ｐゴシック" charset="0"/>
                <a:cs typeface="ＭＳ Ｐゴシック" charset="0"/>
              </a:rPr>
              <a:t> syndrome</a:t>
            </a:r>
          </a:p>
          <a:p>
            <a:pPr marL="39688"/>
            <a:r>
              <a:rPr lang="en-US" sz="3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CVD  &amp; COPD</a:t>
            </a:r>
          </a:p>
          <a:p>
            <a:pPr marL="39688"/>
            <a:r>
              <a:rPr lang="en-US" sz="3600" b="1" dirty="0">
                <a:solidFill>
                  <a:srgbClr val="00FFFF"/>
                </a:solidFill>
                <a:ea typeface="ＭＳ Ｐゴシック" charset="0"/>
                <a:cs typeface="ＭＳ Ｐゴシック" charset="0"/>
              </a:rPr>
              <a:t>Cirrhosis</a:t>
            </a:r>
          </a:p>
          <a:p>
            <a:pPr marL="39688"/>
            <a:r>
              <a:rPr lang="en-US" sz="36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Alcoholism</a:t>
            </a:r>
          </a:p>
        </p:txBody>
      </p:sp>
      <p:sp>
        <p:nvSpPr>
          <p:cNvPr id="339975" name="Rectangle 8"/>
          <p:cNvSpPr>
            <a:spLocks/>
          </p:cNvSpPr>
          <p:nvPr/>
        </p:nvSpPr>
        <p:spPr bwMode="auto">
          <a:xfrm>
            <a:off x="7327900" y="6045200"/>
            <a:ext cx="15938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00FFFF"/>
                </a:solidFill>
                <a:ea typeface="ＭＳ Ｐゴシック" charset="0"/>
                <a:cs typeface="ＭＳ Ｐゴシック" charset="0"/>
              </a:rPr>
              <a:t>2 doses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545F64-A37A-4D45-8514-BDF79A9448FB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196752"/>
            <a:ext cx="8229600" cy="52578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  <a:defRPr/>
            </a:pPr>
            <a:endParaRPr lang="en-US" sz="4800" dirty="0" smtClean="0">
              <a:solidFill>
                <a:schemeClr val="bg1"/>
              </a:solidFill>
            </a:endParaRPr>
          </a:p>
          <a:p>
            <a:pPr marL="0" indent="0" algn="ctr" eaLnBrk="1" hangingPunct="1">
              <a:buFont typeface="Arial" charset="0"/>
              <a:buNone/>
              <a:defRPr/>
            </a:pPr>
            <a:endParaRPr lang="en-US" sz="4800" dirty="0" smtClean="0">
              <a:solidFill>
                <a:schemeClr val="bg1"/>
              </a:solidFill>
            </a:endParaRPr>
          </a:p>
          <a:p>
            <a:pPr marL="0" indent="0" algn="ctr" eaLnBrk="1" hangingPunct="1">
              <a:buFont typeface="Arial" charset="0"/>
              <a:buNone/>
              <a:defRPr/>
            </a:pPr>
            <a:r>
              <a:rPr lang="en-US" sz="4800" dirty="0" smtClean="0">
                <a:solidFill>
                  <a:schemeClr val="bg1"/>
                </a:solidFill>
              </a:rPr>
              <a:t>The problem with </a:t>
            </a:r>
            <a:r>
              <a:rPr lang="en-US" sz="4800" dirty="0" err="1" smtClean="0">
                <a:solidFill>
                  <a:schemeClr val="bg1"/>
                </a:solidFill>
              </a:rPr>
              <a:t>Pneumovax</a:t>
            </a:r>
            <a:r>
              <a:rPr lang="en-US" sz="4800" dirty="0" smtClean="0">
                <a:solidFill>
                  <a:schemeClr val="bg1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251246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AE6BC6-4F4E-D040-AC38-71C9F4910353}" type="slidenum">
              <a:rPr lang="en-US"/>
              <a:pPr>
                <a:defRPr/>
              </a:pPr>
              <a:t>17</a:t>
            </a:fld>
            <a:endParaRPr lang="en-US"/>
          </a:p>
        </p:txBody>
      </p:sp>
      <p:pic>
        <p:nvPicPr>
          <p:cNvPr id="3481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27113"/>
            <a:ext cx="9271000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163" name="Rectangle 2"/>
          <p:cNvSpPr>
            <a:spLocks/>
          </p:cNvSpPr>
          <p:nvPr/>
        </p:nvSpPr>
        <p:spPr bwMode="auto">
          <a:xfrm>
            <a:off x="266700" y="0"/>
            <a:ext cx="8737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dirty="0" err="1" smtClean="0">
                <a:solidFill>
                  <a:srgbClr val="FFFF33"/>
                </a:solidFill>
                <a:ea typeface="ＭＳ Ｐゴシック" charset="0"/>
                <a:cs typeface="ＭＳ Ｐゴシック" charset="0"/>
              </a:rPr>
              <a:t>Pneumovax</a:t>
            </a:r>
            <a:r>
              <a:rPr lang="en-US" dirty="0" smtClean="0">
                <a:solidFill>
                  <a:srgbClr val="FFFF33"/>
                </a:solidFill>
                <a:ea typeface="ＭＳ Ｐゴシック" charset="0"/>
                <a:cs typeface="ＭＳ Ｐゴシック" charset="0"/>
              </a:rPr>
              <a:t> efficacy drops sharply with age</a:t>
            </a:r>
            <a:r>
              <a:rPr lang="mr-IN" dirty="0" smtClean="0">
                <a:solidFill>
                  <a:srgbClr val="FFFF33"/>
                </a:solidFill>
                <a:ea typeface="ＭＳ Ｐゴシック" charset="0"/>
                <a:cs typeface="ＭＳ Ｐゴシック" charset="0"/>
              </a:rPr>
              <a:t>…</a:t>
            </a:r>
            <a:endParaRPr lang="en-US" sz="2400" dirty="0">
              <a:solidFill>
                <a:srgbClr val="FFFF33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56176" y="5013176"/>
            <a:ext cx="32403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Vaccine Efficacy</a:t>
            </a:r>
            <a:endParaRPr lang="en-US" dirty="0"/>
          </a:p>
        </p:txBody>
      </p:sp>
      <p:sp>
        <p:nvSpPr>
          <p:cNvPr id="3" name="Curved Down Arrow 2"/>
          <p:cNvSpPr/>
          <p:nvPr/>
        </p:nvSpPr>
        <p:spPr bwMode="auto">
          <a:xfrm flipH="1">
            <a:off x="3707904" y="4941168"/>
            <a:ext cx="2376264" cy="432048"/>
          </a:xfrm>
          <a:prstGeom prst="curvedDownArrow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EA4B86-84D6-F848-BB0C-A1D331A9867F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354307" name="Text Box 2"/>
          <p:cNvSpPr txBox="1">
            <a:spLocks noChangeArrowheads="1"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9pPr>
          </a:lstStyle>
          <a:p>
            <a:pPr algn="ctr" eaLnBrk="1" hangingPunct="1"/>
            <a:fld id="{BD845656-81F9-D14A-8D59-4834DCF0EF3A}" type="slidenum"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pPr algn="ctr" eaLnBrk="1" hangingPunct="1"/>
              <a:t>18</a:t>
            </a:fld>
            <a:endParaRPr lang="en-US" sz="14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332656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Is there any way to boost efficacy of </a:t>
            </a:r>
            <a:r>
              <a:rPr lang="en-US" sz="4800" dirty="0" err="1" smtClean="0">
                <a:solidFill>
                  <a:srgbClr val="FF0000"/>
                </a:solidFill>
              </a:rPr>
              <a:t>Pneumovax</a:t>
            </a:r>
            <a:r>
              <a:rPr lang="en-US" sz="4800" dirty="0" smtClean="0">
                <a:solidFill>
                  <a:srgbClr val="FF0000"/>
                </a:solidFill>
              </a:rPr>
              <a:t>?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564904"/>
            <a:ext cx="7810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05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24125E-E135-1446-8D4E-3B960E9CB00C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132097" name="Rectangle 1"/>
          <p:cNvSpPr>
            <a:spLocks noGrp="1" noChangeArrowheads="1"/>
          </p:cNvSpPr>
          <p:nvPr>
            <p:ph type="title"/>
          </p:nvPr>
        </p:nvSpPr>
        <p:spPr>
          <a:xfrm>
            <a:off x="50800" y="141288"/>
            <a:ext cx="9118600" cy="8509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sz="3600" smtClean="0">
                <a:solidFill>
                  <a:srgbClr val="F3EB00"/>
                </a:solidFill>
                <a:latin typeface="Arial Bold" charset="0"/>
                <a:cs typeface="Arial Bold" charset="0"/>
                <a:sym typeface="Arial Bold" charset="0"/>
              </a:rPr>
              <a:t>conjugate vs polysaccharide vaccines</a:t>
            </a:r>
            <a:endParaRPr lang="en-US" sz="3600" smtClean="0">
              <a:solidFill>
                <a:srgbClr val="F3EB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graphicFrame>
        <p:nvGraphicFramePr>
          <p:cNvPr id="13209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834770"/>
              </p:ext>
            </p:extLst>
          </p:nvPr>
        </p:nvGraphicFramePr>
        <p:xfrm>
          <a:off x="323528" y="908720"/>
          <a:ext cx="8000628" cy="5872560"/>
        </p:xfrm>
        <a:graphic>
          <a:graphicData uri="http://schemas.openxmlformats.org/drawingml/2006/table">
            <a:tbl>
              <a:tblPr/>
              <a:tblGrid>
                <a:gridCol w="4457032"/>
                <a:gridCol w="1796029"/>
                <a:gridCol w="1747567"/>
              </a:tblGrid>
              <a:tr h="4378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property</a:t>
                      </a:r>
                    </a:p>
                  </a:txBody>
                  <a:tcPr marL="50800" marR="50800" marT="50805" marB="50805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27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polysacc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.</a:t>
                      </a:r>
                    </a:p>
                  </a:txBody>
                  <a:tcPr marL="50800" marR="50800" marT="50805" marB="5080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27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conjug.</a:t>
                      </a:r>
                    </a:p>
                  </a:txBody>
                  <a:tcPr marL="50800" marR="50800" marT="50805" marB="5080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2712"/>
                    </a:solidFill>
                  </a:tcPr>
                </a:tc>
              </a:tr>
              <a:tr h="7154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T-cell dependent response</a:t>
                      </a:r>
                    </a:p>
                  </a:txBody>
                  <a:tcPr marL="50800" marR="50800" marT="50805" marB="50805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-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50800" marR="50800" marT="50805" marB="50805" anchor="b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+</a:t>
                      </a:r>
                    </a:p>
                  </a:txBody>
                  <a:tcPr marL="50800" marR="50800" marT="50805" marB="5080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54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immune memory</a:t>
                      </a:r>
                    </a:p>
                  </a:txBody>
                  <a:tcPr marL="50800" marR="50800" marT="50805" marB="50805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-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50800" marR="50800" marT="50805" marB="5080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+</a:t>
                      </a:r>
                    </a:p>
                  </a:txBody>
                  <a:tcPr marL="50800" marR="50800" marT="50805" marB="5080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54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hyporesponsiveness</a:t>
                      </a:r>
                    </a:p>
                  </a:txBody>
                  <a:tcPr marL="50800" marR="50800" marT="50805" marB="50805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+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50800" marR="50800" marT="50805" marB="5080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  <a:defRPr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-</a:t>
                      </a:r>
                    </a:p>
                  </a:txBody>
                  <a:tcPr marL="50800" marR="50800" marT="50805" marB="5080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54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booster effect </a:t>
                      </a:r>
                    </a:p>
                  </a:txBody>
                  <a:tcPr marL="50800" marR="50800" marT="50805" marB="5080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-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50800" marR="50800" marT="50805" marB="5080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+</a:t>
                      </a:r>
                    </a:p>
                  </a:txBody>
                  <a:tcPr marL="50800" marR="50800" marT="50805" marB="5080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54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persistence of protection</a:t>
                      </a:r>
                    </a:p>
                  </a:txBody>
                  <a:tcPr marL="50800" marR="50800" marT="50805" marB="50805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-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50800" marR="50800" marT="50805" marB="5080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+</a:t>
                      </a:r>
                    </a:p>
                  </a:txBody>
                  <a:tcPr marL="50800" marR="50800" marT="50805" marB="5080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54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carriage reduction</a:t>
                      </a:r>
                    </a:p>
                  </a:txBody>
                  <a:tcPr marL="50800" marR="50800" marT="50805" marB="50805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-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50800" marR="50800" marT="50805" marB="5080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+</a:t>
                      </a:r>
                    </a:p>
                  </a:txBody>
                  <a:tcPr marL="50800" marR="50800" marT="50805" marB="5080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54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herd immunity</a:t>
                      </a:r>
                    </a:p>
                  </a:txBody>
                  <a:tcPr marL="50800" marR="50800" marT="50805" marB="50805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4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-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50800" marR="50800" marT="50805" marB="5080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+</a:t>
                      </a:r>
                    </a:p>
                  </a:txBody>
                  <a:tcPr marL="50800" marR="50800" marT="50805" marB="5080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spcBef>
                <a:spcPct val="0"/>
              </a:spcBef>
              <a:defRPr/>
            </a:pPr>
            <a:r>
              <a:rPr lang="en-US" sz="2800" dirty="0" smtClean="0"/>
              <a:t>Distinguishing and outlining importance of adult vaccination</a:t>
            </a:r>
          </a:p>
          <a:p>
            <a:pPr marL="457200" indent="-457200" eaLnBrk="1" hangingPunct="1">
              <a:spcBef>
                <a:spcPct val="0"/>
              </a:spcBef>
              <a:defRPr/>
            </a:pPr>
            <a:endParaRPr lang="en-US" sz="2800" dirty="0"/>
          </a:p>
          <a:p>
            <a:pPr marL="457200" indent="-457200" eaLnBrk="1" hangingPunct="1">
              <a:spcBef>
                <a:spcPct val="0"/>
              </a:spcBef>
              <a:defRPr/>
            </a:pPr>
            <a:r>
              <a:rPr lang="en-US" sz="2800" dirty="0" smtClean="0"/>
              <a:t>Discussion of four major adult vaccines</a:t>
            </a:r>
          </a:p>
          <a:p>
            <a:pPr marL="457200" indent="-457200" eaLnBrk="1" hangingPunct="1">
              <a:spcBef>
                <a:spcPct val="0"/>
              </a:spcBef>
              <a:defRPr/>
            </a:pPr>
            <a:endParaRPr lang="en-US" sz="2800" dirty="0" smtClean="0"/>
          </a:p>
          <a:p>
            <a:pPr marL="457200" indent="-457200" eaLnBrk="1" hangingPunct="1">
              <a:spcBef>
                <a:spcPct val="0"/>
              </a:spcBef>
              <a:defRPr/>
            </a:pPr>
            <a:r>
              <a:rPr lang="en-US" sz="2800" dirty="0" smtClean="0"/>
              <a:t>Touch on current mumps </a:t>
            </a:r>
            <a:r>
              <a:rPr lang="en-US" sz="2800" smtClean="0"/>
              <a:t>/ measles </a:t>
            </a:r>
            <a:r>
              <a:rPr lang="en-US" sz="2800" dirty="0" smtClean="0"/>
              <a:t>outbreak</a:t>
            </a:r>
          </a:p>
          <a:p>
            <a:pPr marL="457200" indent="-457200" eaLnBrk="1" hangingPunct="1">
              <a:spcBef>
                <a:spcPct val="0"/>
              </a:spcBef>
              <a:defRPr/>
            </a:pPr>
            <a:endParaRPr lang="en-US" sz="2800" dirty="0"/>
          </a:p>
          <a:p>
            <a:pPr marL="457200" indent="-457200" eaLnBrk="1" hangingPunct="1">
              <a:spcBef>
                <a:spcPct val="0"/>
              </a:spcBef>
              <a:defRPr/>
            </a:pPr>
            <a:r>
              <a:rPr lang="en-US" sz="2800" dirty="0" smtClean="0"/>
              <a:t>Show a few terrible nerdy jokes</a:t>
            </a:r>
          </a:p>
          <a:p>
            <a:pPr marL="457200" indent="-457200" eaLnBrk="1" hangingPunct="1">
              <a:spcBef>
                <a:spcPct val="0"/>
              </a:spcBef>
              <a:defRPr/>
            </a:pPr>
            <a:endParaRPr lang="en-US" sz="2800" dirty="0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Objectives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4665FA-99C2-CF43-ABB4-4532B87A15A4}" type="slidenum">
              <a:rPr lang="en-US"/>
              <a:pPr>
                <a:defRPr/>
              </a:pPr>
              <a:t>20</a:t>
            </a:fld>
            <a:endParaRPr lang="en-US"/>
          </a:p>
        </p:txBody>
      </p:sp>
      <p:pic>
        <p:nvPicPr>
          <p:cNvPr id="358402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7513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22" name="Rectangle 2"/>
          <p:cNvSpPr>
            <a:spLocks/>
          </p:cNvSpPr>
          <p:nvPr/>
        </p:nvSpPr>
        <p:spPr bwMode="auto">
          <a:xfrm>
            <a:off x="4711700" y="736600"/>
            <a:ext cx="34036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PCV13 +PPSV23</a:t>
            </a:r>
          </a:p>
        </p:txBody>
      </p:sp>
      <p:sp>
        <p:nvSpPr>
          <p:cNvPr id="133123" name="Rectangle 3"/>
          <p:cNvSpPr>
            <a:spLocks/>
          </p:cNvSpPr>
          <p:nvPr/>
        </p:nvSpPr>
        <p:spPr bwMode="auto">
          <a:xfrm>
            <a:off x="6515100" y="4470400"/>
            <a:ext cx="29718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PPSV23+PPSV23</a:t>
            </a:r>
          </a:p>
        </p:txBody>
      </p:sp>
      <p:sp>
        <p:nvSpPr>
          <p:cNvPr id="133124" name="AutoShape 4"/>
          <p:cNvSpPr>
            <a:spLocks/>
          </p:cNvSpPr>
          <p:nvPr/>
        </p:nvSpPr>
        <p:spPr bwMode="auto">
          <a:xfrm>
            <a:off x="7239000" y="825500"/>
            <a:ext cx="749300" cy="292100"/>
          </a:xfrm>
          <a:prstGeom prst="rightArrow">
            <a:avLst>
              <a:gd name="adj1" fmla="val 32000"/>
              <a:gd name="adj2" fmla="val 19131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125" name="AutoShape 5"/>
          <p:cNvSpPr>
            <a:spLocks/>
          </p:cNvSpPr>
          <p:nvPr/>
        </p:nvSpPr>
        <p:spPr bwMode="auto">
          <a:xfrm rot="-5423179">
            <a:off x="7886700" y="3937000"/>
            <a:ext cx="749300" cy="292100"/>
          </a:xfrm>
          <a:prstGeom prst="rightArrow">
            <a:avLst>
              <a:gd name="adj1" fmla="val 32000"/>
              <a:gd name="adj2" fmla="val 19131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07" name="AutoShape 6"/>
          <p:cNvSpPr>
            <a:spLocks/>
          </p:cNvSpPr>
          <p:nvPr/>
        </p:nvSpPr>
        <p:spPr bwMode="auto">
          <a:xfrm rot="5418261">
            <a:off x="1216025" y="2335213"/>
            <a:ext cx="1485900" cy="292100"/>
          </a:xfrm>
          <a:prstGeom prst="rightArrow">
            <a:avLst>
              <a:gd name="adj1" fmla="val 32000"/>
              <a:gd name="adj2" fmla="val 191326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08" name="AutoShape 7"/>
          <p:cNvSpPr>
            <a:spLocks/>
          </p:cNvSpPr>
          <p:nvPr/>
        </p:nvSpPr>
        <p:spPr bwMode="auto">
          <a:xfrm rot="5418261">
            <a:off x="5934075" y="2324100"/>
            <a:ext cx="1485900" cy="292100"/>
          </a:xfrm>
          <a:prstGeom prst="rightArrow">
            <a:avLst>
              <a:gd name="adj1" fmla="val 32000"/>
              <a:gd name="adj2" fmla="val 191326"/>
            </a:avLst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8409" name="Rectangle 8"/>
          <p:cNvSpPr>
            <a:spLocks/>
          </p:cNvSpPr>
          <p:nvPr/>
        </p:nvSpPr>
        <p:spPr bwMode="auto">
          <a:xfrm>
            <a:off x="1790700" y="1308100"/>
            <a:ext cx="250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4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1</a:t>
            </a:r>
          </a:p>
        </p:txBody>
      </p:sp>
      <p:sp>
        <p:nvSpPr>
          <p:cNvPr id="358410" name="Rectangle 9"/>
          <p:cNvSpPr>
            <a:spLocks/>
          </p:cNvSpPr>
          <p:nvPr/>
        </p:nvSpPr>
        <p:spPr bwMode="auto">
          <a:xfrm>
            <a:off x="6488113" y="1308100"/>
            <a:ext cx="2508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4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2</a:t>
            </a:r>
          </a:p>
        </p:txBody>
      </p:sp>
      <p:sp>
        <p:nvSpPr>
          <p:cNvPr id="358411" name="Rectangle 10"/>
          <p:cNvSpPr>
            <a:spLocks/>
          </p:cNvSpPr>
          <p:nvPr/>
        </p:nvSpPr>
        <p:spPr bwMode="auto">
          <a:xfrm>
            <a:off x="1295400" y="0"/>
            <a:ext cx="7645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Sequential pneumococcal vaccines</a:t>
            </a:r>
          </a:p>
        </p:txBody>
      </p:sp>
      <p:sp>
        <p:nvSpPr>
          <p:cNvPr id="358412" name="Rectangle 11"/>
          <p:cNvSpPr>
            <a:spLocks/>
          </p:cNvSpPr>
          <p:nvPr/>
        </p:nvSpPr>
        <p:spPr bwMode="auto">
          <a:xfrm>
            <a:off x="12700" y="5334000"/>
            <a:ext cx="1809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800000"/>
                </a:solidFill>
                <a:ea typeface="ＭＳ Ｐゴシック" charset="0"/>
                <a:cs typeface="ＭＳ Ｐゴシック" charset="0"/>
              </a:rPr>
              <a:t>CID 2012 May 9.</a:t>
            </a:r>
          </a:p>
        </p:txBody>
      </p:sp>
      <p:sp>
        <p:nvSpPr>
          <p:cNvPr id="2" name="Donut 1"/>
          <p:cNvSpPr/>
          <p:nvPr/>
        </p:nvSpPr>
        <p:spPr bwMode="auto">
          <a:xfrm>
            <a:off x="4644008" y="620688"/>
            <a:ext cx="2664296" cy="648072"/>
          </a:xfrm>
          <a:prstGeom prst="donut">
            <a:avLst>
              <a:gd name="adj" fmla="val 4102"/>
            </a:avLst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solidFill>
                  <a:srgbClr val="800000"/>
                </a:solidFill>
              </a:ln>
              <a:effectLst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15" name="Donut 14"/>
          <p:cNvSpPr/>
          <p:nvPr/>
        </p:nvSpPr>
        <p:spPr bwMode="auto">
          <a:xfrm>
            <a:off x="6228184" y="4365104"/>
            <a:ext cx="3024336" cy="576064"/>
          </a:xfrm>
          <a:prstGeom prst="donut">
            <a:avLst>
              <a:gd name="adj" fmla="val 4102"/>
            </a:avLst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solidFill>
                  <a:srgbClr val="800000"/>
                </a:solidFill>
              </a:ln>
              <a:effectLst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E5E4F7B-0B95-5444-9838-A04F2A5D90E4}" type="slidenum">
              <a:rPr lang="en-US"/>
              <a:pPr>
                <a:defRPr/>
              </a:pPr>
              <a:t>21</a:t>
            </a:fld>
            <a:endParaRPr lang="en-US"/>
          </a:p>
        </p:txBody>
      </p:sp>
      <p:pic>
        <p:nvPicPr>
          <p:cNvPr id="3604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32888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4146" name="Rectangle 2"/>
          <p:cNvSpPr>
            <a:spLocks/>
          </p:cNvSpPr>
          <p:nvPr/>
        </p:nvSpPr>
        <p:spPr bwMode="auto">
          <a:xfrm>
            <a:off x="16057" y="692696"/>
            <a:ext cx="8801100" cy="1384300"/>
          </a:xfrm>
          <a:prstGeom prst="rect">
            <a:avLst/>
          </a:prstGeom>
          <a:solidFill>
            <a:srgbClr val="FF2712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127000" dist="2920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 anchor="ctr"/>
          <a:lstStyle/>
          <a:p>
            <a:pPr algn="ctr">
              <a:defRPr/>
            </a:pPr>
            <a:r>
              <a:rPr lang="en-US" sz="3000" dirty="0">
                <a:solidFill>
                  <a:srgbClr val="FFFFFF"/>
                </a:solidFill>
                <a:latin typeface="Arial Bold Italic" charset="0"/>
                <a:ea typeface="ＭＳ Ｐゴシック" charset="0"/>
                <a:cs typeface="Arial Bold Italic" charset="0"/>
                <a:sym typeface="Arial Bold Italic" charset="0"/>
              </a:rPr>
              <a:t>Always</a:t>
            </a:r>
            <a:r>
              <a:rPr lang="en-US" sz="3000" dirty="0">
                <a:solidFill>
                  <a:srgbClr val="FFFFFF"/>
                </a:solidFill>
                <a:ea typeface="ＭＳ Ｐゴシック" charset="0"/>
                <a:cs typeface="Arial Bold" charset="0"/>
              </a:rPr>
              <a:t> give PCV13 </a:t>
            </a:r>
            <a:r>
              <a:rPr lang="en-US" sz="3000" dirty="0" smtClean="0">
                <a:solidFill>
                  <a:srgbClr val="FFFFFF"/>
                </a:solidFill>
                <a:ea typeface="ＭＳ Ｐゴシック" charset="0"/>
                <a:cs typeface="Arial Bold" charset="0"/>
              </a:rPr>
              <a:t>first;  </a:t>
            </a:r>
            <a:r>
              <a:rPr lang="en-US" sz="3000" dirty="0">
                <a:solidFill>
                  <a:srgbClr val="FFFFFF"/>
                </a:solidFill>
                <a:ea typeface="ＭＳ Ｐゴシック" charset="0"/>
                <a:cs typeface="Arial Bold" charset="0"/>
              </a:rPr>
              <a:t>follow with </a:t>
            </a:r>
            <a:r>
              <a:rPr lang="en-US" sz="3000" dirty="0" smtClean="0">
                <a:solidFill>
                  <a:srgbClr val="FFFFFF"/>
                </a:solidFill>
                <a:ea typeface="ＭＳ Ｐゴシック" charset="0"/>
                <a:cs typeface="Arial Bold" charset="0"/>
              </a:rPr>
              <a:t>PPSV23  </a:t>
            </a:r>
          </a:p>
          <a:p>
            <a:pPr algn="ctr">
              <a:defRPr/>
            </a:pPr>
            <a:r>
              <a:rPr lang="en-US" sz="3000" dirty="0" smtClean="0">
                <a:solidFill>
                  <a:srgbClr val="FFFFFF"/>
                </a:solidFill>
                <a:ea typeface="ＭＳ Ｐゴシック" charset="0"/>
                <a:cs typeface="Arial Bold" charset="0"/>
              </a:rPr>
              <a:t>≥8 weeks later</a:t>
            </a:r>
            <a:endParaRPr lang="en-US" sz="3000" dirty="0">
              <a:solidFill>
                <a:srgbClr val="FFFFFF"/>
              </a:solidFill>
              <a:ea typeface="ＭＳ Ｐゴシック" charset="0"/>
              <a:cs typeface="Arial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52120" y="3356992"/>
            <a:ext cx="432048" cy="338554"/>
          </a:xfrm>
          <a:prstGeom prst="rect">
            <a:avLst/>
          </a:prstGeom>
          <a:solidFill>
            <a:srgbClr val="333399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65</a:t>
            </a:r>
            <a:endParaRPr lang="en-US" sz="1600" b="1" dirty="0"/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>
            <a:off x="0" y="4581128"/>
            <a:ext cx="9108504" cy="1384300"/>
          </a:xfrm>
          <a:prstGeom prst="rect">
            <a:avLst/>
          </a:prstGeom>
          <a:solidFill>
            <a:srgbClr val="FF2712"/>
          </a:solidFill>
          <a:ln w="25400">
            <a:solidFill>
              <a:schemeClr val="tx1"/>
            </a:solidFill>
            <a:miter lim="800000"/>
            <a:headEnd/>
            <a:tailEnd/>
          </a:ln>
          <a:effectLst>
            <a:outerShdw blurRad="127000" dist="292099" dir="2700000" algn="ctr" rotWithShape="0">
              <a:schemeClr val="bg2">
                <a:alpha val="75000"/>
              </a:schemeClr>
            </a:outerShdw>
          </a:effectLst>
        </p:spPr>
        <p:txBody>
          <a:bodyPr lIns="38100" tIns="38100" rIns="38100" bIns="38100" anchor="ctr"/>
          <a:lstStyle/>
          <a:p>
            <a:pPr algn="ctr">
              <a:defRPr/>
            </a:pPr>
            <a:r>
              <a:rPr lang="en-US" sz="2800" dirty="0" smtClean="0">
                <a:solidFill>
                  <a:srgbClr val="FFFFFF"/>
                </a:solidFill>
                <a:latin typeface="Arial Bold Italic" charset="0"/>
                <a:ea typeface="ＭＳ Ｐゴシック" charset="0"/>
                <a:cs typeface="Arial Bold Italic" charset="0"/>
                <a:sym typeface="Arial Bold Italic" charset="0"/>
              </a:rPr>
              <a:t>If already received PPSV23, wait 1 year and give PCV13</a:t>
            </a:r>
            <a:endParaRPr lang="en-US" sz="2800" dirty="0">
              <a:solidFill>
                <a:srgbClr val="FFFFFF"/>
              </a:solidFill>
              <a:ea typeface="ＭＳ Ｐゴシック" charset="0"/>
              <a:cs typeface="Arial Bol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6" grpId="0" animBg="1" autoUpdateAnimBg="0"/>
      <p:bldP spid="6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AEC6B9-4F6F-DF44-BDDB-DABBE884E905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13824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160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sz="4800" smtClean="0">
                <a:solidFill>
                  <a:srgbClr val="F3EB00"/>
                </a:solidFill>
                <a:latin typeface="Arial Bold" charset="0"/>
                <a:cs typeface="Arial Bold" charset="0"/>
                <a:sym typeface="Arial Bold" charset="0"/>
              </a:rPr>
              <a:t>Take home points</a:t>
            </a:r>
            <a:endParaRPr lang="en-US" sz="4800" smtClean="0">
              <a:solidFill>
                <a:srgbClr val="F3EB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016000"/>
            <a:ext cx="8559800" cy="5077296"/>
          </a:xfrm>
        </p:spPr>
        <p:txBody>
          <a:bodyPr rIns="132080">
            <a:normAutofit lnSpcReduction="10000"/>
          </a:bodyPr>
          <a:lstStyle/>
          <a:p>
            <a:pPr eaLnBrk="1" hangingPunct="1">
              <a:buFont typeface="Arial Bold" charset="0"/>
              <a:buChar char="•"/>
              <a:defRPr/>
            </a:pPr>
            <a:r>
              <a:rPr lang="en-US" sz="3600" dirty="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Pneumococcus causes significant disease in both adults &amp; children</a:t>
            </a:r>
          </a:p>
          <a:p>
            <a:pPr eaLnBrk="1" hangingPunct="1">
              <a:buFont typeface="Arial Bold" charset="0"/>
              <a:buChar char="•"/>
              <a:defRPr/>
            </a:pPr>
            <a:endParaRPr lang="en-US" sz="3600" dirty="0">
              <a:solidFill>
                <a:srgbClr val="FFFFFF"/>
              </a:solidFill>
              <a:latin typeface="Arial Bold" charset="0"/>
              <a:cs typeface="Arial Bold" charset="0"/>
              <a:sym typeface="Arial Bold" charset="0"/>
            </a:endParaRPr>
          </a:p>
          <a:p>
            <a:pPr eaLnBrk="1" hangingPunct="1">
              <a:buFont typeface="Arial Bold" charset="0"/>
              <a:buChar char="•"/>
              <a:defRPr/>
            </a:pPr>
            <a:r>
              <a:rPr lang="en-US" sz="3600" dirty="0" err="1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Pneumovax</a:t>
            </a:r>
            <a:r>
              <a:rPr lang="en-US" sz="3600" dirty="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 suboptimal especially for elderly (polysaccharide)</a:t>
            </a:r>
            <a:endParaRPr lang="en-US" sz="3600" dirty="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Arial Bold" charset="0"/>
              <a:buChar char="•"/>
              <a:defRPr/>
            </a:pPr>
            <a:endParaRPr lang="en-US" sz="3600" dirty="0" smtClean="0">
              <a:solidFill>
                <a:srgbClr val="FFFFFF"/>
              </a:solidFill>
              <a:latin typeface="Arial Bold" charset="0"/>
              <a:cs typeface="Arial Bold" charset="0"/>
              <a:sym typeface="Arial Bold" charset="0"/>
            </a:endParaRPr>
          </a:p>
          <a:p>
            <a:pPr eaLnBrk="1" hangingPunct="1">
              <a:buFont typeface="Arial Bold" charset="0"/>
              <a:buChar char="•"/>
              <a:defRPr/>
            </a:pPr>
            <a:r>
              <a:rPr lang="en-US" sz="3600" dirty="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Giving conjugate vaccine Prevenar13 prior to </a:t>
            </a:r>
            <a:r>
              <a:rPr lang="en-US" sz="3600" dirty="0" err="1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Pneumovax</a:t>
            </a:r>
            <a:r>
              <a:rPr lang="en-US" sz="3600" dirty="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 boosts and increases its efficacy</a:t>
            </a:r>
          </a:p>
          <a:p>
            <a:pPr marL="39688" indent="0" eaLnBrk="1" hangingPunct="1">
              <a:buNone/>
              <a:defRPr/>
            </a:pPr>
            <a:endParaRPr lang="en-US" sz="3600" dirty="0">
              <a:solidFill>
                <a:srgbClr val="FFFFFF"/>
              </a:solidFill>
              <a:latin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368644" name="Text Box 3"/>
          <p:cNvSpPr txBox="1">
            <a:spLocks noChangeArrowheads="1"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9pPr>
          </a:lstStyle>
          <a:p>
            <a:pPr algn="ctr" eaLnBrk="1" hangingPunct="1"/>
            <a:fld id="{37AADE18-D7E2-E242-9BCB-BA3D6F1C440C}" type="slidenum"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pPr algn="ctr" eaLnBrk="1" hangingPunct="1"/>
              <a:t>22</a:t>
            </a:fld>
            <a:endParaRPr lang="en-US" sz="14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A481ED-D8DD-AC4E-8F82-BB38A4DBDB19}" type="slidenum">
              <a:rPr lang="en-US"/>
              <a:pPr>
                <a:defRPr/>
              </a:pPr>
              <a:t>23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/>
          </p:nvPr>
        </p:nvPicPr>
        <p:blipFill>
          <a:blip r:embed="rId3"/>
          <a:srcRect t="10256" b="10256"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1"/>
          <p:cNvSpPr>
            <a:spLocks noGrp="1" noChangeArrowheads="1"/>
          </p:cNvSpPr>
          <p:nvPr>
            <p:ph type="title"/>
          </p:nvPr>
        </p:nvSpPr>
        <p:spPr>
          <a:xfrm>
            <a:off x="539750" y="836613"/>
            <a:ext cx="8229600" cy="11430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sz="7200" smtClean="0">
                <a:solidFill>
                  <a:srgbClr val="FFFF00"/>
                </a:solidFill>
                <a:latin typeface="Comic Sans MS Bold" charset="0"/>
                <a:cs typeface="Comic Sans MS Bold" charset="0"/>
                <a:sym typeface="Comic Sans MS Bold" charset="0"/>
              </a:rPr>
              <a:t>Varicella-Zoster</a:t>
            </a:r>
            <a:endParaRPr lang="en-US" sz="7200" smtClean="0">
              <a:solidFill>
                <a:srgbClr val="FFFF00"/>
              </a:solidFill>
              <a:latin typeface="Comic Sans MS Bold" charset="0"/>
              <a:ea typeface="ヒラギノ明朝 ProN W6" charset="0"/>
              <a:cs typeface="ヒラギノ明朝 ProN W6" charset="0"/>
              <a:sym typeface="Comic Sans MS Bold" charset="0"/>
            </a:endParaRPr>
          </a:p>
        </p:txBody>
      </p:sp>
      <p:pic>
        <p:nvPicPr>
          <p:cNvPr id="39321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2349500"/>
            <a:ext cx="3887787" cy="38877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sz="7200" smtClean="0">
                <a:solidFill>
                  <a:srgbClr val="FFFF00"/>
                </a:solidFill>
                <a:latin typeface="Comic Sans MS Bold" charset="0"/>
                <a:cs typeface="Comic Sans MS Bold" charset="0"/>
                <a:sym typeface="Comic Sans MS Bold" charset="0"/>
              </a:rPr>
              <a:t>Varicella-Zoster</a:t>
            </a:r>
            <a:endParaRPr lang="en-US" sz="7200" smtClean="0">
              <a:solidFill>
                <a:srgbClr val="FFFF00"/>
              </a:solidFill>
              <a:latin typeface="Comic Sans MS Bold" charset="0"/>
              <a:ea typeface="ヒラギノ明朝 ProN W6" charset="0"/>
              <a:cs typeface="ヒラギノ明朝 ProN W6" charset="0"/>
              <a:sym typeface="Comic Sans MS Bold" charset="0"/>
            </a:endParaRPr>
          </a:p>
        </p:txBody>
      </p:sp>
      <p:pic>
        <p:nvPicPr>
          <p:cNvPr id="395266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3887788" cy="388778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4965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300" smtClean="0">
                <a:solidFill>
                  <a:schemeClr val="bg1"/>
                </a:solidFill>
              </a:rPr>
              <a:t>Causative agent of chickenpox &amp; shingles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33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3300" smtClean="0">
                <a:solidFill>
                  <a:schemeClr val="bg1"/>
                </a:solidFill>
              </a:rPr>
              <a:t>Herpes Virus group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330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3300" smtClean="0">
                <a:solidFill>
                  <a:schemeClr val="bg1"/>
                </a:solidFill>
              </a:rPr>
              <a:t>Establishes latency after infection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2" name="Picture 1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-1588"/>
            <a:ext cx="84963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07963"/>
            <a:ext cx="8686800" cy="127635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sz="6600" smtClean="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Shingles risk factors</a:t>
            </a:r>
            <a:endParaRPr lang="en-US" sz="6600" smtClean="0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148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1484313"/>
            <a:ext cx="8229600" cy="5373687"/>
          </a:xfrm>
        </p:spPr>
        <p:txBody>
          <a:bodyPr rIns="132080"/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sz="3600" smtClean="0">
                <a:solidFill>
                  <a:srgbClr val="66FFFF"/>
                </a:solidFill>
                <a:latin typeface="Arial Bold Italic" charset="0"/>
                <a:cs typeface="Arial Bold Italic" charset="0"/>
                <a:sym typeface="Arial Bold Italic" charset="0"/>
              </a:rPr>
              <a:t>Advancing age:</a:t>
            </a:r>
            <a:endParaRPr lang="en-US" sz="3600" smtClean="0">
              <a:solidFill>
                <a:srgbClr val="66FFFF"/>
              </a:solidFill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sz="360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    - Decreased CMI with age</a:t>
            </a:r>
            <a:endParaRPr lang="en-US" sz="360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sz="360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    </a:t>
            </a:r>
            <a:endParaRPr lang="en-US" sz="360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sz="3600" smtClean="0">
                <a:solidFill>
                  <a:srgbClr val="66FFFF"/>
                </a:solidFill>
                <a:latin typeface="Arial Bold Italic" charset="0"/>
                <a:cs typeface="Arial Bold Italic" charset="0"/>
                <a:sym typeface="Arial Bold Italic" charset="0"/>
              </a:rPr>
              <a:t>Immunosuppression:</a:t>
            </a:r>
            <a:endParaRPr lang="en-US" sz="3600" smtClean="0">
              <a:solidFill>
                <a:srgbClr val="66FFFF"/>
              </a:solidFill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sz="3600" smtClean="0">
                <a:solidFill>
                  <a:srgbClr val="FFFFFF"/>
                </a:solidFill>
                <a:latin typeface="Arial Bold Italic" charset="0"/>
                <a:cs typeface="Arial Bold Italic" charset="0"/>
                <a:sym typeface="Arial Bold Italic" charset="0"/>
              </a:rPr>
              <a:t>    - HIV-AIDS</a:t>
            </a:r>
            <a:endParaRPr lang="en-US" sz="3600" smtClean="0">
              <a:solidFill>
                <a:srgbClr val="FFFFFF"/>
              </a:solidFill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sz="3600" smtClean="0">
                <a:solidFill>
                  <a:srgbClr val="FFFFFF"/>
                </a:solidFill>
                <a:latin typeface="Arial Bold Italic" charset="0"/>
                <a:cs typeface="Arial Bold Italic" charset="0"/>
                <a:sym typeface="Arial Bold Italic" charset="0"/>
              </a:rPr>
              <a:t>    - Organ transplants</a:t>
            </a:r>
            <a:endParaRPr lang="en-US" sz="3600" smtClean="0">
              <a:solidFill>
                <a:srgbClr val="FFFFFF"/>
              </a:solidFill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sz="3600" smtClean="0">
                <a:solidFill>
                  <a:srgbClr val="FFFFFF"/>
                </a:solidFill>
                <a:latin typeface="Arial Bold Italic" charset="0"/>
                <a:cs typeface="Arial Bold Italic" charset="0"/>
                <a:sym typeface="Arial Bold Italic" charset="0"/>
              </a:rPr>
              <a:t>    - Malignancy</a:t>
            </a:r>
            <a:endParaRPr lang="en-US" sz="3600" smtClean="0">
              <a:solidFill>
                <a:srgbClr val="FFFFFF"/>
              </a:solidFill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sz="3600" smtClean="0">
                <a:solidFill>
                  <a:srgbClr val="FFFFFF"/>
                </a:solidFill>
                <a:latin typeface="Arial Bold Italic" charset="0"/>
                <a:cs typeface="Arial Bold Italic" charset="0"/>
                <a:sym typeface="Arial Bold Italic" charset="0"/>
              </a:rPr>
              <a:t>    - Imuunosuppressive therapy</a:t>
            </a:r>
            <a:endParaRPr lang="en-US" sz="3600" smtClean="0">
              <a:solidFill>
                <a:srgbClr val="FFFFFF"/>
              </a:solidFill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Rectangle 1"/>
          <p:cNvSpPr>
            <a:spLocks/>
          </p:cNvSpPr>
          <p:nvPr/>
        </p:nvSpPr>
        <p:spPr bwMode="auto">
          <a:xfrm>
            <a:off x="6877050" y="6634163"/>
            <a:ext cx="2393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700"/>
              </a:spcBef>
            </a:pPr>
            <a:r>
              <a:rPr lang="en-US" sz="12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Arvin A, NEJM 352:2266, 2005</a:t>
            </a:r>
          </a:p>
        </p:txBody>
      </p:sp>
      <p:sp>
        <p:nvSpPr>
          <p:cNvPr id="403458" name="Line 2"/>
          <p:cNvSpPr>
            <a:spLocks noChangeShapeType="1"/>
          </p:cNvSpPr>
          <p:nvPr/>
        </p:nvSpPr>
        <p:spPr bwMode="auto">
          <a:xfrm>
            <a:off x="1624013" y="4648200"/>
            <a:ext cx="304800" cy="1588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3459" name="Line 3"/>
          <p:cNvSpPr>
            <a:spLocks noChangeShapeType="1"/>
          </p:cNvSpPr>
          <p:nvPr/>
        </p:nvSpPr>
        <p:spPr bwMode="auto">
          <a:xfrm rot="10800000" flipH="1">
            <a:off x="1928813" y="3276600"/>
            <a:ext cx="533400" cy="137160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3460" name="Line 4"/>
          <p:cNvSpPr>
            <a:spLocks noChangeShapeType="1"/>
          </p:cNvSpPr>
          <p:nvPr/>
        </p:nvSpPr>
        <p:spPr bwMode="auto">
          <a:xfrm>
            <a:off x="2462213" y="3276600"/>
            <a:ext cx="381000" cy="45720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3461" name="Line 5"/>
          <p:cNvSpPr>
            <a:spLocks noChangeShapeType="1"/>
          </p:cNvSpPr>
          <p:nvPr/>
        </p:nvSpPr>
        <p:spPr bwMode="auto">
          <a:xfrm rot="10800000" flipH="1">
            <a:off x="2843213" y="3505200"/>
            <a:ext cx="152400" cy="228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3462" name="Line 6"/>
          <p:cNvSpPr>
            <a:spLocks noChangeShapeType="1"/>
          </p:cNvSpPr>
          <p:nvPr/>
        </p:nvSpPr>
        <p:spPr bwMode="auto">
          <a:xfrm>
            <a:off x="2995613" y="3505200"/>
            <a:ext cx="152400" cy="228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3463" name="Line 7"/>
          <p:cNvSpPr>
            <a:spLocks noChangeShapeType="1"/>
          </p:cNvSpPr>
          <p:nvPr/>
        </p:nvSpPr>
        <p:spPr bwMode="auto">
          <a:xfrm>
            <a:off x="3148013" y="3733800"/>
            <a:ext cx="685800" cy="1588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3464" name="Line 8"/>
          <p:cNvSpPr>
            <a:spLocks noChangeShapeType="1"/>
          </p:cNvSpPr>
          <p:nvPr/>
        </p:nvSpPr>
        <p:spPr bwMode="auto">
          <a:xfrm>
            <a:off x="3975100" y="3514725"/>
            <a:ext cx="15240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3465" name="Line 9"/>
          <p:cNvSpPr>
            <a:spLocks noChangeShapeType="1"/>
          </p:cNvSpPr>
          <p:nvPr/>
        </p:nvSpPr>
        <p:spPr bwMode="auto">
          <a:xfrm>
            <a:off x="4138613" y="3733800"/>
            <a:ext cx="304800" cy="1588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3466" name="Line 10"/>
          <p:cNvSpPr>
            <a:spLocks noChangeShapeType="1"/>
          </p:cNvSpPr>
          <p:nvPr/>
        </p:nvSpPr>
        <p:spPr bwMode="auto">
          <a:xfrm>
            <a:off x="4443413" y="3733800"/>
            <a:ext cx="685800" cy="22860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3467" name="Line 11"/>
          <p:cNvSpPr>
            <a:spLocks noChangeShapeType="1"/>
          </p:cNvSpPr>
          <p:nvPr/>
        </p:nvSpPr>
        <p:spPr bwMode="auto">
          <a:xfrm>
            <a:off x="5129213" y="3962400"/>
            <a:ext cx="304800" cy="68580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3468" name="Line 12"/>
          <p:cNvSpPr>
            <a:spLocks noChangeShapeType="1"/>
          </p:cNvSpPr>
          <p:nvPr/>
        </p:nvSpPr>
        <p:spPr bwMode="auto">
          <a:xfrm>
            <a:off x="5434013" y="4648200"/>
            <a:ext cx="990600" cy="1588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3469" name="Line 13"/>
          <p:cNvSpPr>
            <a:spLocks noChangeShapeType="1"/>
          </p:cNvSpPr>
          <p:nvPr/>
        </p:nvSpPr>
        <p:spPr bwMode="auto">
          <a:xfrm>
            <a:off x="1624013" y="4343400"/>
            <a:ext cx="1676400" cy="1588"/>
          </a:xfrm>
          <a:prstGeom prst="line">
            <a:avLst/>
          </a:prstGeom>
          <a:noFill/>
          <a:ln w="38100">
            <a:solidFill>
              <a:srgbClr val="FF99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3470" name="Line 14"/>
          <p:cNvSpPr>
            <a:spLocks noChangeShapeType="1"/>
          </p:cNvSpPr>
          <p:nvPr/>
        </p:nvSpPr>
        <p:spPr bwMode="auto">
          <a:xfrm>
            <a:off x="4900613" y="4343400"/>
            <a:ext cx="3352800" cy="1588"/>
          </a:xfrm>
          <a:prstGeom prst="line">
            <a:avLst/>
          </a:prstGeom>
          <a:noFill/>
          <a:ln w="38100">
            <a:solidFill>
              <a:srgbClr val="FF99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3471" name="Line 15"/>
          <p:cNvSpPr>
            <a:spLocks noChangeShapeType="1"/>
          </p:cNvSpPr>
          <p:nvPr/>
        </p:nvSpPr>
        <p:spPr bwMode="auto">
          <a:xfrm>
            <a:off x="2863850" y="3200400"/>
            <a:ext cx="1588" cy="22860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3472" name="Line 16"/>
          <p:cNvSpPr>
            <a:spLocks noChangeShapeType="1"/>
          </p:cNvSpPr>
          <p:nvPr/>
        </p:nvSpPr>
        <p:spPr bwMode="auto">
          <a:xfrm>
            <a:off x="3832225" y="3200400"/>
            <a:ext cx="1588" cy="22860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3473" name="Line 17"/>
          <p:cNvSpPr>
            <a:spLocks noChangeShapeType="1"/>
          </p:cNvSpPr>
          <p:nvPr/>
        </p:nvSpPr>
        <p:spPr bwMode="auto">
          <a:xfrm flipH="1">
            <a:off x="2081213" y="4648200"/>
            <a:ext cx="2286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3474" name="Line 18"/>
          <p:cNvSpPr>
            <a:spLocks noChangeShapeType="1"/>
          </p:cNvSpPr>
          <p:nvPr/>
        </p:nvSpPr>
        <p:spPr bwMode="auto">
          <a:xfrm flipH="1">
            <a:off x="6516688" y="4652963"/>
            <a:ext cx="228600" cy="158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3475" name="Line 19"/>
          <p:cNvSpPr>
            <a:spLocks noChangeShapeType="1"/>
          </p:cNvSpPr>
          <p:nvPr/>
        </p:nvSpPr>
        <p:spPr bwMode="auto">
          <a:xfrm rot="10800000" flipH="1">
            <a:off x="1116013" y="2420938"/>
            <a:ext cx="1587" cy="270986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3476" name="Line 20"/>
          <p:cNvSpPr>
            <a:spLocks noChangeShapeType="1"/>
          </p:cNvSpPr>
          <p:nvPr/>
        </p:nvSpPr>
        <p:spPr bwMode="auto">
          <a:xfrm>
            <a:off x="1547813" y="5805488"/>
            <a:ext cx="6400800" cy="15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3477" name="Rectangle 21"/>
          <p:cNvSpPr>
            <a:spLocks/>
          </p:cNvSpPr>
          <p:nvPr/>
        </p:nvSpPr>
        <p:spPr bwMode="auto">
          <a:xfrm>
            <a:off x="2124075" y="2590800"/>
            <a:ext cx="17399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050"/>
              </a:spcBef>
            </a:pPr>
            <a:r>
              <a:rPr lang="en-US" sz="180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Varicella Exposure</a:t>
            </a:r>
          </a:p>
        </p:txBody>
      </p:sp>
      <p:sp>
        <p:nvSpPr>
          <p:cNvPr id="403478" name="Rectangle 22"/>
          <p:cNvSpPr>
            <a:spLocks/>
          </p:cNvSpPr>
          <p:nvPr/>
        </p:nvSpPr>
        <p:spPr bwMode="auto">
          <a:xfrm>
            <a:off x="3529013" y="2590800"/>
            <a:ext cx="18542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 sz="180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Silent reactivation?</a:t>
            </a:r>
            <a:r>
              <a:rPr lang="en-US" sz="160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                   </a:t>
            </a:r>
          </a:p>
        </p:txBody>
      </p:sp>
      <p:sp>
        <p:nvSpPr>
          <p:cNvPr id="403479" name="Line 23"/>
          <p:cNvSpPr>
            <a:spLocks noChangeShapeType="1"/>
          </p:cNvSpPr>
          <p:nvPr/>
        </p:nvSpPr>
        <p:spPr bwMode="auto">
          <a:xfrm rot="10800000" flipH="1">
            <a:off x="3822700" y="3525838"/>
            <a:ext cx="152400" cy="228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3480" name="Line 24"/>
          <p:cNvSpPr>
            <a:spLocks noChangeShapeType="1"/>
          </p:cNvSpPr>
          <p:nvPr/>
        </p:nvSpPr>
        <p:spPr bwMode="auto">
          <a:xfrm>
            <a:off x="1547813" y="1845345"/>
            <a:ext cx="1587" cy="3671887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3481" name="Line 25"/>
          <p:cNvSpPr>
            <a:spLocks noChangeShapeType="1"/>
          </p:cNvSpPr>
          <p:nvPr/>
        </p:nvSpPr>
        <p:spPr bwMode="auto">
          <a:xfrm>
            <a:off x="1547813" y="5445125"/>
            <a:ext cx="6629400" cy="1588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3482" name="Rectangle 26"/>
          <p:cNvSpPr>
            <a:spLocks/>
          </p:cNvSpPr>
          <p:nvPr/>
        </p:nvSpPr>
        <p:spPr bwMode="auto">
          <a:xfrm>
            <a:off x="3055938" y="4149725"/>
            <a:ext cx="2057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900"/>
              </a:spcBef>
            </a:pPr>
            <a:r>
              <a:rPr lang="en-US" sz="16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Zoster Threshold</a:t>
            </a:r>
          </a:p>
        </p:txBody>
      </p:sp>
      <p:sp>
        <p:nvSpPr>
          <p:cNvPr id="403483" name="Rectangle 27"/>
          <p:cNvSpPr>
            <a:spLocks/>
          </p:cNvSpPr>
          <p:nvPr/>
        </p:nvSpPr>
        <p:spPr bwMode="auto">
          <a:xfrm>
            <a:off x="2286000" y="4495800"/>
            <a:ext cx="1689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 sz="180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Varicella</a:t>
            </a:r>
          </a:p>
        </p:txBody>
      </p:sp>
      <p:sp>
        <p:nvSpPr>
          <p:cNvPr id="403484" name="Rectangle 28"/>
          <p:cNvSpPr>
            <a:spLocks/>
          </p:cNvSpPr>
          <p:nvPr/>
        </p:nvSpPr>
        <p:spPr bwMode="auto">
          <a:xfrm>
            <a:off x="6781800" y="4464050"/>
            <a:ext cx="1689100" cy="3175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900"/>
              </a:spcBef>
            </a:pPr>
            <a:r>
              <a:rPr lang="en-US" sz="16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Herpes Zoster</a:t>
            </a:r>
          </a:p>
        </p:txBody>
      </p:sp>
      <p:sp>
        <p:nvSpPr>
          <p:cNvPr id="403485" name="Rectangle 29"/>
          <p:cNvSpPr>
            <a:spLocks/>
          </p:cNvSpPr>
          <p:nvPr/>
        </p:nvSpPr>
        <p:spPr bwMode="auto">
          <a:xfrm>
            <a:off x="4140200" y="6092825"/>
            <a:ext cx="7747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550"/>
              </a:spcBef>
            </a:pPr>
            <a:r>
              <a:rPr lang="en-US" sz="240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Age</a:t>
            </a:r>
          </a:p>
        </p:txBody>
      </p:sp>
      <p:sp>
        <p:nvSpPr>
          <p:cNvPr id="403486" name="Rectangle 30"/>
          <p:cNvSpPr>
            <a:spLocks/>
          </p:cNvSpPr>
          <p:nvPr/>
        </p:nvSpPr>
        <p:spPr bwMode="auto">
          <a:xfrm>
            <a:off x="2268538" y="476250"/>
            <a:ext cx="518378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3600" dirty="0" smtClean="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Aging, Natural Boosters and Zoster Risk</a:t>
            </a:r>
            <a:endParaRPr lang="en-US" sz="3600" dirty="0">
              <a:solidFill>
                <a:srgbClr val="FFFF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03487" name="Rectangle 31"/>
          <p:cNvSpPr>
            <a:spLocks/>
          </p:cNvSpPr>
          <p:nvPr/>
        </p:nvSpPr>
        <p:spPr bwMode="auto">
          <a:xfrm>
            <a:off x="0" y="3357563"/>
            <a:ext cx="1270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00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VZV</a:t>
            </a:r>
          </a:p>
          <a:p>
            <a:pPr marL="39688"/>
            <a:r>
              <a:rPr lang="en-US" sz="2000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T-cells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C44033-FE2C-9640-A679-BC6E545951A6}" type="slidenum">
              <a:rPr lang="en-US"/>
              <a:pPr>
                <a:defRPr/>
              </a:pPr>
              <a:t>29</a:t>
            </a:fld>
            <a:endParaRPr lang="en-US"/>
          </a:p>
        </p:txBody>
      </p:sp>
      <p:pic>
        <p:nvPicPr>
          <p:cNvPr id="4055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8288" y="44450"/>
            <a:ext cx="9663113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9400"/>
            <a:ext cx="8229600" cy="1041400"/>
          </a:xfrm>
          <a:solidFill>
            <a:srgbClr val="FFFFFF"/>
          </a:solidFill>
        </p:spPr>
        <p:txBody>
          <a:bodyPr rIns="132080"/>
          <a:lstStyle/>
          <a:p>
            <a:pPr marL="0" indent="0" algn="l" eaLnBrk="1" hangingPunct="1">
              <a:defRPr/>
            </a:pPr>
            <a:r>
              <a:rPr lang="en-US" sz="3600" smtClean="0">
                <a:latin typeface="Arial Bold" charset="0"/>
                <a:cs typeface="Arial Bold" charset="0"/>
                <a:sym typeface="Arial Bold" charset="0"/>
              </a:rPr>
              <a:t>Herpes zoster USA 1993-2006</a:t>
            </a:r>
            <a:r>
              <a:rPr lang="en-US" sz="3600" smtClean="0"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/>
            </a:r>
            <a:br>
              <a:rPr lang="en-US" sz="3600" smtClean="0"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</a:br>
            <a:endParaRPr lang="en-US" sz="700" b="1" smtClean="0">
              <a:latin typeface="Helvetica" charset="0"/>
              <a:ea typeface="ヒラギノ角ゴ ProN W6" charset="0"/>
              <a:cs typeface="ヒラギノ角ゴ ProN W6" charset="0"/>
              <a:sym typeface="Helvetica" charset="0"/>
            </a:endParaRPr>
          </a:p>
        </p:txBody>
      </p:sp>
      <p:sp>
        <p:nvSpPr>
          <p:cNvPr id="405508" name="Text Box 3"/>
          <p:cNvSpPr txBox="1">
            <a:spLocks noChangeArrowheads="1"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9pPr>
          </a:lstStyle>
          <a:p>
            <a:pPr algn="ctr" eaLnBrk="1" hangingPunct="1"/>
            <a:fld id="{3BA040A4-BDAC-574C-BB86-101ADBA761C8}" type="slidenum"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pPr algn="ctr" eaLnBrk="1" hangingPunct="1"/>
              <a:t>29</a:t>
            </a:fld>
            <a:endParaRPr lang="en-US" sz="14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  <p:sp>
        <p:nvSpPr>
          <p:cNvPr id="405509" name="Rectangle 4"/>
          <p:cNvSpPr>
            <a:spLocks/>
          </p:cNvSpPr>
          <p:nvPr/>
        </p:nvSpPr>
        <p:spPr bwMode="auto">
          <a:xfrm>
            <a:off x="3886200" y="1003300"/>
            <a:ext cx="40132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rPr>
              <a:t>Clinical Infectious Diseases 2011;52(3):332–340</a:t>
            </a:r>
          </a:p>
        </p:txBody>
      </p:sp>
      <p:sp>
        <p:nvSpPr>
          <p:cNvPr id="405510" name="Rectangle 5"/>
          <p:cNvSpPr>
            <a:spLocks/>
          </p:cNvSpPr>
          <p:nvPr/>
        </p:nvSpPr>
        <p:spPr bwMode="auto">
          <a:xfrm>
            <a:off x="863600" y="1435100"/>
            <a:ext cx="25130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4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Females &gt; males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468313" y="260350"/>
            <a:ext cx="8280400" cy="4525963"/>
          </a:xfrm>
        </p:spPr>
        <p:txBody>
          <a:bodyPr rIns="132080"/>
          <a:lstStyle/>
          <a:p>
            <a:pPr eaLnBrk="1" hangingPunct="1">
              <a:buFont typeface="Arial" charset="0"/>
              <a:buNone/>
              <a:defRPr/>
            </a:pPr>
            <a:r>
              <a:rPr lang="en-US" sz="280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 </a:t>
            </a:r>
            <a:r>
              <a:rPr lang="ja-JP" altLang="en-US" sz="2800" smtClean="0">
                <a:solidFill>
                  <a:srgbClr val="FFFFFF"/>
                </a:solidFill>
                <a:latin typeface="Arial"/>
                <a:cs typeface="Arial Bold" charset="0"/>
                <a:sym typeface="Arial Bold" charset="0"/>
              </a:rPr>
              <a:t>“</a:t>
            </a:r>
            <a:r>
              <a:rPr lang="en-US" sz="280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Immunization has saved and improved more lives in the past century than any other medical advancement known to humankind!</a:t>
            </a:r>
            <a:r>
              <a:rPr lang="ja-JP" altLang="en-US" sz="2800" smtClean="0">
                <a:solidFill>
                  <a:srgbClr val="FFFFFF"/>
                </a:solidFill>
                <a:latin typeface="Arial"/>
                <a:cs typeface="Arial Bold" charset="0"/>
                <a:sym typeface="Arial Bold" charset="0"/>
              </a:rPr>
              <a:t>”</a:t>
            </a:r>
            <a:endParaRPr lang="en-US" sz="280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pic>
        <p:nvPicPr>
          <p:cNvPr id="219139" name="Picture 2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8064500" cy="48482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40" name="Rectangle 3"/>
          <p:cNvSpPr>
            <a:spLocks/>
          </p:cNvSpPr>
          <p:nvPr/>
        </p:nvSpPr>
        <p:spPr bwMode="auto">
          <a:xfrm>
            <a:off x="611188" y="260350"/>
            <a:ext cx="8064500" cy="136842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1692275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sz="4800" smtClean="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Shingles: Canadian epidemiology</a:t>
            </a:r>
            <a:r>
              <a:rPr lang="en-US" sz="4000" smtClean="0"/>
              <a:t> </a:t>
            </a:r>
          </a:p>
        </p:txBody>
      </p:sp>
      <p:sp>
        <p:nvSpPr>
          <p:cNvPr id="152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1860550"/>
            <a:ext cx="8893175" cy="4997450"/>
          </a:xfrm>
        </p:spPr>
        <p:txBody>
          <a:bodyPr rIns="132080"/>
          <a:lstStyle/>
          <a:p>
            <a:pPr eaLnBrk="1" hangingPunct="1">
              <a:buFont typeface="Arial" charset="0"/>
              <a:buNone/>
              <a:defRPr/>
            </a:pPr>
            <a:r>
              <a:rPr lang="en-US" sz="6000" smtClean="0">
                <a:solidFill>
                  <a:srgbClr val="66FFFF"/>
                </a:solidFill>
                <a:latin typeface="Arial Bold Italic" charset="0"/>
                <a:cs typeface="Arial Bold Italic" charset="0"/>
                <a:sym typeface="Arial Bold Italic" charset="0"/>
              </a:rPr>
              <a:t>    30% lifetime risk </a:t>
            </a:r>
            <a:r>
              <a:rPr lang="en-US" sz="4800" baseline="30000" smtClean="0">
                <a:solidFill>
                  <a:srgbClr val="66FFFF"/>
                </a:solidFill>
                <a:latin typeface="Arial Bold" charset="0"/>
                <a:cs typeface="Arial Bold" charset="0"/>
                <a:sym typeface="Arial Bold" charset="0"/>
              </a:rPr>
              <a:t>*</a:t>
            </a:r>
            <a:endParaRPr lang="en-US" sz="4800" baseline="30000" smtClean="0">
              <a:solidFill>
                <a:srgbClr val="66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Clr>
                <a:srgbClr val="FFFFFF"/>
              </a:buClr>
              <a:defRPr/>
            </a:pPr>
            <a:endParaRPr lang="en-US" sz="4800" baseline="30000" smtClean="0">
              <a:solidFill>
                <a:srgbClr val="66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en-US" sz="400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15% of cases           Post-herpetic neuralgia (PHN) of whom 70% have moderate to severe pain </a:t>
            </a:r>
            <a:r>
              <a:rPr lang="en-US" sz="4400" baseline="30000" smtClean="0">
                <a:solidFill>
                  <a:srgbClr val="66FFFF"/>
                </a:solidFill>
                <a:latin typeface="Arial Bold" charset="0"/>
                <a:cs typeface="Arial Bold" charset="0"/>
                <a:sym typeface="Arial Bold" charset="0"/>
              </a:rPr>
              <a:t>*</a:t>
            </a:r>
            <a:endParaRPr lang="en-US" sz="4400" baseline="30000" smtClean="0">
              <a:solidFill>
                <a:srgbClr val="66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152579" name="AutoShape 3"/>
          <p:cNvSpPr>
            <a:spLocks/>
          </p:cNvSpPr>
          <p:nvPr/>
        </p:nvSpPr>
        <p:spPr bwMode="auto">
          <a:xfrm>
            <a:off x="3886200" y="35814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2580" name="Rectangle 4"/>
          <p:cNvSpPr>
            <a:spLocks/>
          </p:cNvSpPr>
          <p:nvPr/>
        </p:nvSpPr>
        <p:spPr bwMode="auto">
          <a:xfrm>
            <a:off x="5710238" y="6289675"/>
            <a:ext cx="336708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66FFFF"/>
                </a:solidFill>
                <a:ea typeface="ＭＳ Ｐゴシック" charset="0"/>
                <a:cs typeface="ＭＳ Ｐゴシック" charset="0"/>
              </a:rPr>
              <a:t>*</a:t>
            </a:r>
            <a:r>
              <a:rPr lang="en-US" sz="2400">
                <a:solidFill>
                  <a:srgbClr val="66FFFF"/>
                </a:solidFill>
                <a:ea typeface="ＭＳ Ｐゴシック" charset="0"/>
                <a:cs typeface="ＭＳ Ｐゴシック" charset="0"/>
              </a:rPr>
              <a:t> Brisson M. CIC </a:t>
            </a:r>
            <a:r>
              <a:rPr lang="en-US" sz="2800">
                <a:solidFill>
                  <a:srgbClr val="66FFFF"/>
                </a:solidFill>
                <a:ea typeface="ＭＳ Ｐゴシック" charset="0"/>
                <a:cs typeface="ＭＳ Ｐゴシック" charset="0"/>
              </a:rPr>
              <a:t>2004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2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2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8" grpId="0" build="p" autoUpdateAnimBg="0"/>
      <p:bldP spid="152579" grpId="0" animBg="1"/>
      <p:bldP spid="152580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0FB2DD-DAC2-E248-A3B9-A736F5445B20}" type="slidenum">
              <a:rPr lang="en-US"/>
              <a:pPr>
                <a:defRPr/>
              </a:pPr>
              <a:t>31</a:t>
            </a:fld>
            <a:endParaRPr lang="en-US"/>
          </a:p>
        </p:txBody>
      </p:sp>
      <p:pic>
        <p:nvPicPr>
          <p:cNvPr id="40960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" y="22225"/>
            <a:ext cx="9080500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C7EC1E-C55F-9341-9E92-E563C3232CD4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1566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811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smtClean="0">
                <a:solidFill>
                  <a:srgbClr val="FFFF33"/>
                </a:solidFill>
                <a:latin typeface="Arial Bold" charset="0"/>
                <a:cs typeface="Arial Bold" charset="0"/>
                <a:sym typeface="Arial Bold" charset="0"/>
              </a:rPr>
              <a:t>Treatment of Herpes Zoster</a:t>
            </a:r>
            <a:endParaRPr lang="en-US" smtClean="0">
              <a:solidFill>
                <a:srgbClr val="FFFF33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156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181100"/>
            <a:ext cx="8229600" cy="5676900"/>
          </a:xfrm>
        </p:spPr>
        <p:txBody>
          <a:bodyPr rIns="132080"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3600" smtClean="0">
                <a:solidFill>
                  <a:srgbClr val="00FFFF"/>
                </a:solidFill>
                <a:latin typeface="Arial Bold" charset="0"/>
                <a:cs typeface="Arial Bold" charset="0"/>
                <a:sym typeface="Arial Bold" charset="0"/>
              </a:rPr>
              <a:t>Antivirals(given early):</a:t>
            </a:r>
            <a:endParaRPr lang="en-US" sz="3600" smtClean="0">
              <a:solidFill>
                <a:srgbClr val="00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sz="360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   - modestly shortens the rash</a:t>
            </a:r>
            <a:endParaRPr lang="en-US" sz="360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sz="360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   - do NOT prevent PHN</a:t>
            </a:r>
            <a:endParaRPr lang="en-US" sz="360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sz="360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sz="360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sz="3600" smtClean="0">
                <a:solidFill>
                  <a:srgbClr val="00FFFF"/>
                </a:solidFill>
                <a:latin typeface="Arial Bold" charset="0"/>
                <a:cs typeface="Arial Bold" charset="0"/>
                <a:sym typeface="Arial Bold" charset="0"/>
              </a:rPr>
              <a:t>Corticosteroids:</a:t>
            </a:r>
            <a:endParaRPr lang="en-US" sz="3600" smtClean="0">
              <a:solidFill>
                <a:srgbClr val="00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sz="3600" smtClean="0">
                <a:solidFill>
                  <a:srgbClr val="00FFFF"/>
                </a:solidFill>
                <a:latin typeface="Arial Bold" charset="0"/>
                <a:cs typeface="Arial Bold" charset="0"/>
                <a:sym typeface="Arial Bold" charset="0"/>
              </a:rPr>
              <a:t>   </a:t>
            </a:r>
            <a:r>
              <a:rPr lang="en-US" sz="360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- decreases severity of acute pain</a:t>
            </a:r>
            <a:endParaRPr lang="en-US" sz="360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sz="360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   - do NOT prevent PHN</a:t>
            </a:r>
            <a:endParaRPr lang="en-US" sz="3600" smtClean="0">
              <a:solidFill>
                <a:srgbClr val="00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sz="3600" smtClean="0">
              <a:solidFill>
                <a:srgbClr val="00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415748" name="Text Box 3"/>
          <p:cNvSpPr txBox="1">
            <a:spLocks noChangeArrowheads="1"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9pPr>
          </a:lstStyle>
          <a:p>
            <a:pPr algn="ctr" eaLnBrk="1" hangingPunct="1"/>
            <a:fld id="{9D2DA3F3-50C0-434B-AFE5-B6709D119639}" type="slidenum"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pPr algn="ctr" eaLnBrk="1" hangingPunct="1"/>
              <a:t>32</a:t>
            </a:fld>
            <a:endParaRPr lang="en-US" sz="14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  <p:sp>
        <p:nvSpPr>
          <p:cNvPr id="156676" name="Rectangle 4"/>
          <p:cNvSpPr>
            <a:spLocks/>
          </p:cNvSpPr>
          <p:nvPr/>
        </p:nvSpPr>
        <p:spPr bwMode="auto">
          <a:xfrm>
            <a:off x="190500" y="3035300"/>
            <a:ext cx="8750300" cy="13589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44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Once zoster develops treatment does not prevent PHN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" fill="hold"/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6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793" name="Group 3"/>
          <p:cNvGrpSpPr>
            <a:grpSpLocks/>
          </p:cNvGrpSpPr>
          <p:nvPr/>
        </p:nvGrpSpPr>
        <p:grpSpPr bwMode="auto">
          <a:xfrm>
            <a:off x="0" y="836613"/>
            <a:ext cx="9144000" cy="4751387"/>
            <a:chOff x="0" y="0"/>
            <a:chExt cx="5760" cy="2993"/>
          </a:xfrm>
        </p:grpSpPr>
        <p:pic>
          <p:nvPicPr>
            <p:cNvPr id="417800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3"/>
              <a:ext cx="5760" cy="1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801" name="Picture 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7700" name="Rectangle 4"/>
          <p:cNvSpPr>
            <a:spLocks/>
          </p:cNvSpPr>
          <p:nvPr/>
        </p:nvSpPr>
        <p:spPr bwMode="auto">
          <a:xfrm>
            <a:off x="3203575" y="5876925"/>
            <a:ext cx="13144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36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N= 50</a:t>
            </a:r>
          </a:p>
        </p:txBody>
      </p:sp>
      <p:grpSp>
        <p:nvGrpSpPr>
          <p:cNvPr id="157704" name="Group 8"/>
          <p:cNvGrpSpPr>
            <a:grpSpLocks/>
          </p:cNvGrpSpPr>
          <p:nvPr/>
        </p:nvGrpSpPr>
        <p:grpSpPr bwMode="auto">
          <a:xfrm rot="-3960000">
            <a:off x="4557713" y="5413375"/>
            <a:ext cx="1465262" cy="877888"/>
            <a:chOff x="0" y="0"/>
            <a:chExt cx="922" cy="553"/>
          </a:xfrm>
        </p:grpSpPr>
        <p:sp>
          <p:nvSpPr>
            <p:cNvPr id="417797" name="AutoShape 5"/>
            <p:cNvSpPr>
              <a:spLocks/>
            </p:cNvSpPr>
            <p:nvPr/>
          </p:nvSpPr>
          <p:spPr bwMode="auto">
            <a:xfrm>
              <a:off x="0" y="0"/>
              <a:ext cx="922" cy="553"/>
            </a:xfrm>
            <a:custGeom>
              <a:avLst/>
              <a:gdLst>
                <a:gd name="T0" fmla="*/ 0 w 21600"/>
                <a:gd name="T1" fmla="*/ 0 h 21600"/>
                <a:gd name="T2" fmla="*/ 14 w 21600"/>
                <a:gd name="T3" fmla="*/ 14 h 21600"/>
                <a:gd name="T4" fmla="*/ 22 w 21600"/>
                <a:gd name="T5" fmla="*/ 14 h 21600"/>
                <a:gd name="T6" fmla="*/ 35 w 21600"/>
                <a:gd name="T7" fmla="*/ 5 h 21600"/>
                <a:gd name="T8" fmla="*/ 39 w 21600"/>
                <a:gd name="T9" fmla="*/ 5 h 21600"/>
                <a:gd name="T10" fmla="*/ 32 w 21600"/>
                <a:gd name="T11" fmla="*/ 0 h 21600"/>
                <a:gd name="T12" fmla="*/ 23 w 21600"/>
                <a:gd name="T13" fmla="*/ 5 h 21600"/>
                <a:gd name="T14" fmla="*/ 27 w 21600"/>
                <a:gd name="T15" fmla="*/ 5 h 21600"/>
                <a:gd name="T16" fmla="*/ 18 w 21600"/>
                <a:gd name="T17" fmla="*/ 14 h 21600"/>
                <a:gd name="T18" fmla="*/ 8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0" y="11929"/>
                    <a:pt x="3471" y="21600"/>
                    <a:pt x="7752" y="21600"/>
                  </a:cubicBezTo>
                  <a:lnTo>
                    <a:pt x="12182" y="21600"/>
                  </a:lnTo>
                  <a:cubicBezTo>
                    <a:pt x="15357" y="21600"/>
                    <a:pt x="18212" y="16203"/>
                    <a:pt x="19385" y="7981"/>
                  </a:cubicBezTo>
                  <a:lnTo>
                    <a:pt x="21600" y="7981"/>
                  </a:lnTo>
                  <a:lnTo>
                    <a:pt x="17719" y="0"/>
                  </a:lnTo>
                  <a:lnTo>
                    <a:pt x="12741" y="7981"/>
                  </a:lnTo>
                  <a:lnTo>
                    <a:pt x="14955" y="7981"/>
                  </a:lnTo>
                  <a:cubicBezTo>
                    <a:pt x="14079" y="14124"/>
                    <a:pt x="12241" y="18811"/>
                    <a:pt x="9967" y="20700"/>
                  </a:cubicBezTo>
                  <a:cubicBezTo>
                    <a:pt x="6682" y="17970"/>
                    <a:pt x="4430" y="9552"/>
                    <a:pt x="4430" y="0"/>
                  </a:cubicBez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7798" name="AutoShape 6"/>
            <p:cNvSpPr>
              <a:spLocks/>
            </p:cNvSpPr>
            <p:nvPr/>
          </p:nvSpPr>
          <p:spPr bwMode="auto">
            <a:xfrm>
              <a:off x="0" y="0"/>
              <a:ext cx="520" cy="553"/>
            </a:xfrm>
            <a:custGeom>
              <a:avLst/>
              <a:gdLst>
                <a:gd name="T0" fmla="*/ 0 w 21600"/>
                <a:gd name="T1" fmla="*/ 0 h 21600"/>
                <a:gd name="T2" fmla="*/ 8 w 21600"/>
                <a:gd name="T3" fmla="*/ 14 h 21600"/>
                <a:gd name="T4" fmla="*/ 13 w 21600"/>
                <a:gd name="T5" fmla="*/ 14 h 21600"/>
                <a:gd name="T6" fmla="*/ 5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0" y="11929"/>
                    <a:pt x="6154" y="21600"/>
                    <a:pt x="13745" y="21600"/>
                  </a:cubicBezTo>
                  <a:lnTo>
                    <a:pt x="21600" y="21600"/>
                  </a:lnTo>
                  <a:cubicBezTo>
                    <a:pt x="14009" y="21600"/>
                    <a:pt x="7855" y="11929"/>
                    <a:pt x="7855" y="0"/>
                  </a:cubicBez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95B3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7799" name="AutoShape 7"/>
            <p:cNvSpPr>
              <a:spLocks/>
            </p:cNvSpPr>
            <p:nvPr/>
          </p:nvSpPr>
          <p:spPr bwMode="auto">
            <a:xfrm>
              <a:off x="426" y="529"/>
              <a:ext cx="94" cy="2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4285" y="21600"/>
                    <a:pt x="7010" y="14324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57705" name="Rectangle 9"/>
          <p:cNvSpPr>
            <a:spLocks/>
          </p:cNvSpPr>
          <p:nvPr/>
        </p:nvSpPr>
        <p:spPr bwMode="auto">
          <a:xfrm>
            <a:off x="250825" y="3500438"/>
            <a:ext cx="8432800" cy="952500"/>
          </a:xfrm>
          <a:prstGeom prst="rect">
            <a:avLst/>
          </a:prstGeom>
          <a:solidFill>
            <a:srgbClr val="032BA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60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38,548 60-70 year olds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0" grpId="0" autoUpdateAnimBg="0"/>
      <p:bldP spid="157705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1"/>
          <p:cNvSpPr>
            <a:spLocks noGrp="1" noChangeArrowheads="1"/>
          </p:cNvSpPr>
          <p:nvPr>
            <p:ph type="title"/>
          </p:nvPr>
        </p:nvSpPr>
        <p:spPr>
          <a:xfrm>
            <a:off x="-1588" y="0"/>
            <a:ext cx="9359901" cy="1778000"/>
          </a:xfrm>
        </p:spPr>
        <p:txBody>
          <a:bodyPr rIns="132080"/>
          <a:lstStyle/>
          <a:p>
            <a:pPr indent="0" eaLnBrk="1" hangingPunct="1">
              <a:lnSpc>
                <a:spcPct val="65000"/>
              </a:lnSpc>
              <a:defRPr/>
            </a:pPr>
            <a:r>
              <a:rPr lang="en-US" dirty="0" smtClean="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The Shingles Prevention Study</a:t>
            </a:r>
            <a:r>
              <a:rPr lang="en-US" dirty="0" smtClean="0">
                <a:solidFill>
                  <a:srgbClr val="FFFF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</a:br>
            <a:r>
              <a:rPr lang="en-US" sz="4000" dirty="0" smtClean="0">
                <a:latin typeface="Arial Bold" charset="0"/>
                <a:cs typeface="Arial Bold" charset="0"/>
                <a:sym typeface="Arial Bold" charset="0"/>
              </a:rPr>
              <a:t> </a:t>
            </a:r>
            <a:r>
              <a:rPr lang="en-US" sz="4000" dirty="0" smtClean="0"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/>
            </a:r>
            <a:br>
              <a:rPr lang="en-US" sz="4000" dirty="0" smtClean="0"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</a:br>
            <a:r>
              <a:rPr lang="en-US" sz="3200" dirty="0" smtClean="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Vaccine</a:t>
            </a:r>
            <a:r>
              <a:rPr lang="en-US" sz="3200" dirty="0" smtClean="0">
                <a:latin typeface="Arial Bold" charset="0"/>
                <a:cs typeface="Arial Bold" charset="0"/>
                <a:sym typeface="Arial Bold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Efficacy: </a:t>
            </a:r>
            <a:r>
              <a:rPr lang="en-US" sz="3200" dirty="0" smtClean="0">
                <a:solidFill>
                  <a:srgbClr val="FFFF00"/>
                </a:solidFill>
                <a:latin typeface="Arial Bold Italic" charset="0"/>
                <a:cs typeface="Arial Bold Italic" charset="0"/>
                <a:sym typeface="Arial Bold Italic" charset="0"/>
              </a:rPr>
              <a:t>Zoster Incidence</a:t>
            </a:r>
            <a:r>
              <a:rPr lang="en-US" sz="3200" dirty="0" smtClean="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 by age</a:t>
            </a:r>
            <a:endParaRPr lang="en-US" sz="3200" dirty="0" smtClean="0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graphicFrame>
        <p:nvGraphicFramePr>
          <p:cNvPr id="158776" name="Group 56"/>
          <p:cNvGraphicFramePr>
            <a:graphicFrameLocks noGrp="1"/>
          </p:cNvGraphicFramePr>
          <p:nvPr/>
        </p:nvGraphicFramePr>
        <p:xfrm>
          <a:off x="508000" y="1785938"/>
          <a:ext cx="8407400" cy="1198808"/>
        </p:xfrm>
        <a:graphic>
          <a:graphicData uri="http://schemas.openxmlformats.org/drawingml/2006/table">
            <a:tbl>
              <a:tblPr/>
              <a:tblGrid>
                <a:gridCol w="1997075"/>
                <a:gridCol w="1820863"/>
                <a:gridCol w="2295525"/>
                <a:gridCol w="2293937"/>
              </a:tblGrid>
              <a:tr h="1198562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Efficacy </a:t>
                      </a:r>
                      <a:b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</a:b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Bold" charset="0"/>
                        <a:ea typeface="ヒラギノ角ゴ ProN W3" charset="0"/>
                        <a:cs typeface="Arial Bold" charset="0"/>
                        <a:sym typeface="Arial Bold" charset="0"/>
                      </a:endParaRPr>
                    </a:p>
                  </a:txBody>
                  <a:tcPr marL="50800" marR="50800" marT="50764" marB="5076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51.3% </a:t>
                      </a:r>
                      <a:b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</a:b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Bold" charset="0"/>
                        <a:ea typeface="ヒラギノ角ゴ ProN W3" charset="0"/>
                        <a:cs typeface="Arial Bold" charset="0"/>
                        <a:sym typeface="Arial Bold" charset="0"/>
                      </a:endParaRPr>
                    </a:p>
                  </a:txBody>
                  <a:tcPr marL="50800" marR="50800" marT="50764" marB="5076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  63.9%</a:t>
                      </a:r>
                    </a:p>
                  </a:txBody>
                  <a:tcPr marL="50800" marR="50800" marT="50764" marB="5076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37.6%</a:t>
                      </a:r>
                    </a:p>
                  </a:txBody>
                  <a:tcPr marL="50800" marR="50800" marT="50764" marB="50764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9847" name="Rectangle 20"/>
          <p:cNvSpPr>
            <a:spLocks/>
          </p:cNvSpPr>
          <p:nvPr/>
        </p:nvSpPr>
        <p:spPr bwMode="auto">
          <a:xfrm>
            <a:off x="2203450" y="4470400"/>
            <a:ext cx="630238" cy="1230313"/>
          </a:xfrm>
          <a:prstGeom prst="rect">
            <a:avLst/>
          </a:prstGeom>
          <a:solidFill>
            <a:srgbClr val="00AB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48" name="Rectangle 21"/>
          <p:cNvSpPr>
            <a:spLocks/>
          </p:cNvSpPr>
          <p:nvPr/>
        </p:nvSpPr>
        <p:spPr bwMode="auto">
          <a:xfrm>
            <a:off x="4384675" y="4810125"/>
            <a:ext cx="630238" cy="890588"/>
          </a:xfrm>
          <a:prstGeom prst="rect">
            <a:avLst/>
          </a:prstGeom>
          <a:solidFill>
            <a:srgbClr val="00AB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49" name="Rectangle 22"/>
          <p:cNvSpPr>
            <a:spLocks/>
          </p:cNvSpPr>
          <p:nvPr/>
        </p:nvSpPr>
        <p:spPr bwMode="auto">
          <a:xfrm>
            <a:off x="6565900" y="4064000"/>
            <a:ext cx="630238" cy="1636713"/>
          </a:xfrm>
          <a:prstGeom prst="rect">
            <a:avLst/>
          </a:prstGeom>
          <a:solidFill>
            <a:srgbClr val="00AB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50" name="Rectangle 23"/>
          <p:cNvSpPr>
            <a:spLocks/>
          </p:cNvSpPr>
          <p:nvPr/>
        </p:nvSpPr>
        <p:spPr bwMode="auto">
          <a:xfrm>
            <a:off x="2833688" y="3173413"/>
            <a:ext cx="620712" cy="2527300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51" name="Rectangle 24"/>
          <p:cNvSpPr>
            <a:spLocks/>
          </p:cNvSpPr>
          <p:nvPr/>
        </p:nvSpPr>
        <p:spPr bwMode="auto">
          <a:xfrm>
            <a:off x="5014913" y="3240088"/>
            <a:ext cx="620712" cy="2460625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52" name="Rectangle 25"/>
          <p:cNvSpPr>
            <a:spLocks/>
          </p:cNvSpPr>
          <p:nvPr/>
        </p:nvSpPr>
        <p:spPr bwMode="auto">
          <a:xfrm>
            <a:off x="7196138" y="3086100"/>
            <a:ext cx="620712" cy="2614613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53" name="Line 26"/>
          <p:cNvSpPr>
            <a:spLocks noChangeShapeType="1"/>
          </p:cNvSpPr>
          <p:nvPr/>
        </p:nvSpPr>
        <p:spPr bwMode="auto">
          <a:xfrm>
            <a:off x="1738313" y="2514600"/>
            <a:ext cx="1587" cy="3186113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54" name="Line 27"/>
          <p:cNvSpPr>
            <a:spLocks noChangeShapeType="1"/>
          </p:cNvSpPr>
          <p:nvPr/>
        </p:nvSpPr>
        <p:spPr bwMode="auto">
          <a:xfrm>
            <a:off x="1660525" y="5700713"/>
            <a:ext cx="77788" cy="1587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55" name="Line 28"/>
          <p:cNvSpPr>
            <a:spLocks noChangeShapeType="1"/>
          </p:cNvSpPr>
          <p:nvPr/>
        </p:nvSpPr>
        <p:spPr bwMode="auto">
          <a:xfrm>
            <a:off x="1660525" y="5246688"/>
            <a:ext cx="77788" cy="1587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56" name="Line 29"/>
          <p:cNvSpPr>
            <a:spLocks noChangeShapeType="1"/>
          </p:cNvSpPr>
          <p:nvPr/>
        </p:nvSpPr>
        <p:spPr bwMode="auto">
          <a:xfrm>
            <a:off x="1660525" y="4791075"/>
            <a:ext cx="77788" cy="1588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57" name="Line 30"/>
          <p:cNvSpPr>
            <a:spLocks noChangeShapeType="1"/>
          </p:cNvSpPr>
          <p:nvPr/>
        </p:nvSpPr>
        <p:spPr bwMode="auto">
          <a:xfrm>
            <a:off x="1660525" y="4335463"/>
            <a:ext cx="77788" cy="1587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58" name="Line 31"/>
          <p:cNvSpPr>
            <a:spLocks noChangeShapeType="1"/>
          </p:cNvSpPr>
          <p:nvPr/>
        </p:nvSpPr>
        <p:spPr bwMode="auto">
          <a:xfrm>
            <a:off x="1660525" y="3879850"/>
            <a:ext cx="77788" cy="1588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59" name="Line 32"/>
          <p:cNvSpPr>
            <a:spLocks noChangeShapeType="1"/>
          </p:cNvSpPr>
          <p:nvPr/>
        </p:nvSpPr>
        <p:spPr bwMode="auto">
          <a:xfrm>
            <a:off x="1660525" y="3424238"/>
            <a:ext cx="77788" cy="1587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60" name="Line 33"/>
          <p:cNvSpPr>
            <a:spLocks noChangeShapeType="1"/>
          </p:cNvSpPr>
          <p:nvPr/>
        </p:nvSpPr>
        <p:spPr bwMode="auto">
          <a:xfrm>
            <a:off x="1660525" y="2970213"/>
            <a:ext cx="77788" cy="1587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61" name="Line 34"/>
          <p:cNvSpPr>
            <a:spLocks noChangeShapeType="1"/>
          </p:cNvSpPr>
          <p:nvPr/>
        </p:nvSpPr>
        <p:spPr bwMode="auto">
          <a:xfrm>
            <a:off x="1660525" y="2514600"/>
            <a:ext cx="77788" cy="1588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62" name="Line 35"/>
          <p:cNvSpPr>
            <a:spLocks noChangeShapeType="1"/>
          </p:cNvSpPr>
          <p:nvPr/>
        </p:nvSpPr>
        <p:spPr bwMode="auto">
          <a:xfrm>
            <a:off x="1738313" y="5700713"/>
            <a:ext cx="6543675" cy="1587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63" name="Rectangle 36"/>
          <p:cNvSpPr>
            <a:spLocks/>
          </p:cNvSpPr>
          <p:nvPr/>
        </p:nvSpPr>
        <p:spPr bwMode="auto">
          <a:xfrm>
            <a:off x="1408113" y="5565775"/>
            <a:ext cx="1333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solidFill>
                  <a:srgbClr val="FFFFFF"/>
                </a:solidFill>
                <a:latin typeface="Trebuchet MS Bold" charset="0"/>
                <a:ea typeface="ＭＳ Ｐゴシック" charset="0"/>
                <a:cs typeface="ＭＳ Ｐゴシック" charset="0"/>
                <a:sym typeface="Trebuchet MS Bold" charset="0"/>
              </a:rPr>
              <a:t>0</a:t>
            </a:r>
          </a:p>
        </p:txBody>
      </p:sp>
      <p:sp>
        <p:nvSpPr>
          <p:cNvPr id="419864" name="Rectangle 37"/>
          <p:cNvSpPr>
            <a:spLocks/>
          </p:cNvSpPr>
          <p:nvPr/>
        </p:nvSpPr>
        <p:spPr bwMode="auto">
          <a:xfrm>
            <a:off x="1408113" y="5110163"/>
            <a:ext cx="1333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solidFill>
                  <a:srgbClr val="FFFFFF"/>
                </a:solidFill>
                <a:latin typeface="Trebuchet MS Bold" charset="0"/>
                <a:ea typeface="ＭＳ Ｐゴシック" charset="0"/>
                <a:cs typeface="ＭＳ Ｐゴシック" charset="0"/>
                <a:sym typeface="Trebuchet MS Bold" charset="0"/>
              </a:rPr>
              <a:t>2</a:t>
            </a:r>
          </a:p>
        </p:txBody>
      </p:sp>
      <p:sp>
        <p:nvSpPr>
          <p:cNvPr id="419865" name="Rectangle 38"/>
          <p:cNvSpPr>
            <a:spLocks/>
          </p:cNvSpPr>
          <p:nvPr/>
        </p:nvSpPr>
        <p:spPr bwMode="auto">
          <a:xfrm>
            <a:off x="1408113" y="4654550"/>
            <a:ext cx="1333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solidFill>
                  <a:srgbClr val="FFFFFF"/>
                </a:solidFill>
                <a:latin typeface="Trebuchet MS Bold" charset="0"/>
                <a:ea typeface="ＭＳ Ｐゴシック" charset="0"/>
                <a:cs typeface="ＭＳ Ｐゴシック" charset="0"/>
                <a:sym typeface="Trebuchet MS Bold" charset="0"/>
              </a:rPr>
              <a:t>4</a:t>
            </a:r>
          </a:p>
        </p:txBody>
      </p:sp>
      <p:sp>
        <p:nvSpPr>
          <p:cNvPr id="419866" name="Rectangle 39"/>
          <p:cNvSpPr>
            <a:spLocks/>
          </p:cNvSpPr>
          <p:nvPr/>
        </p:nvSpPr>
        <p:spPr bwMode="auto">
          <a:xfrm>
            <a:off x="1408113" y="4200525"/>
            <a:ext cx="1333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solidFill>
                  <a:srgbClr val="FFFFFF"/>
                </a:solidFill>
                <a:latin typeface="Trebuchet MS Bold" charset="0"/>
                <a:ea typeface="ＭＳ Ｐゴシック" charset="0"/>
                <a:cs typeface="ＭＳ Ｐゴシック" charset="0"/>
                <a:sym typeface="Trebuchet MS Bold" charset="0"/>
              </a:rPr>
              <a:t>6</a:t>
            </a:r>
          </a:p>
        </p:txBody>
      </p:sp>
      <p:sp>
        <p:nvSpPr>
          <p:cNvPr id="419867" name="Rectangle 40"/>
          <p:cNvSpPr>
            <a:spLocks/>
          </p:cNvSpPr>
          <p:nvPr/>
        </p:nvSpPr>
        <p:spPr bwMode="auto">
          <a:xfrm>
            <a:off x="1408113" y="3744913"/>
            <a:ext cx="1333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solidFill>
                  <a:srgbClr val="FFFFFF"/>
                </a:solidFill>
                <a:latin typeface="Trebuchet MS Bold" charset="0"/>
                <a:ea typeface="ＭＳ Ｐゴシック" charset="0"/>
                <a:cs typeface="ＭＳ Ｐゴシック" charset="0"/>
                <a:sym typeface="Trebuchet MS Bold" charset="0"/>
              </a:rPr>
              <a:t>8</a:t>
            </a:r>
          </a:p>
        </p:txBody>
      </p:sp>
      <p:sp>
        <p:nvSpPr>
          <p:cNvPr id="419868" name="Rectangle 41"/>
          <p:cNvSpPr>
            <a:spLocks/>
          </p:cNvSpPr>
          <p:nvPr/>
        </p:nvSpPr>
        <p:spPr bwMode="auto">
          <a:xfrm>
            <a:off x="1273175" y="3289300"/>
            <a:ext cx="2682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solidFill>
                  <a:srgbClr val="FFFFFF"/>
                </a:solidFill>
                <a:latin typeface="Trebuchet MS Bold" charset="0"/>
                <a:ea typeface="ＭＳ Ｐゴシック" charset="0"/>
                <a:cs typeface="ＭＳ Ｐゴシック" charset="0"/>
                <a:sym typeface="Trebuchet MS Bold" charset="0"/>
              </a:rPr>
              <a:t>10</a:t>
            </a:r>
          </a:p>
        </p:txBody>
      </p:sp>
      <p:sp>
        <p:nvSpPr>
          <p:cNvPr id="419869" name="Rectangle 42"/>
          <p:cNvSpPr>
            <a:spLocks/>
          </p:cNvSpPr>
          <p:nvPr/>
        </p:nvSpPr>
        <p:spPr bwMode="auto">
          <a:xfrm>
            <a:off x="1273175" y="2833688"/>
            <a:ext cx="2682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solidFill>
                  <a:srgbClr val="FFFFFF"/>
                </a:solidFill>
                <a:latin typeface="Trebuchet MS Bold" charset="0"/>
                <a:ea typeface="ＭＳ Ｐゴシック" charset="0"/>
                <a:cs typeface="ＭＳ Ｐゴシック" charset="0"/>
                <a:sym typeface="Trebuchet MS Bold" charset="0"/>
              </a:rPr>
              <a:t>12</a:t>
            </a:r>
          </a:p>
        </p:txBody>
      </p:sp>
      <p:sp>
        <p:nvSpPr>
          <p:cNvPr id="419870" name="Rectangle 43"/>
          <p:cNvSpPr>
            <a:spLocks/>
          </p:cNvSpPr>
          <p:nvPr/>
        </p:nvSpPr>
        <p:spPr bwMode="auto">
          <a:xfrm>
            <a:off x="1273175" y="2378075"/>
            <a:ext cx="2682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solidFill>
                  <a:srgbClr val="FFFFFF"/>
                </a:solidFill>
                <a:latin typeface="Trebuchet MS Bold" charset="0"/>
                <a:ea typeface="ＭＳ Ｐゴシック" charset="0"/>
                <a:cs typeface="ＭＳ Ｐゴシック" charset="0"/>
                <a:sym typeface="Trebuchet MS Bold" charset="0"/>
              </a:rPr>
              <a:t>14</a:t>
            </a:r>
          </a:p>
        </p:txBody>
      </p:sp>
      <p:sp>
        <p:nvSpPr>
          <p:cNvPr id="419871" name="Rectangle 44"/>
          <p:cNvSpPr>
            <a:spLocks/>
          </p:cNvSpPr>
          <p:nvPr/>
        </p:nvSpPr>
        <p:spPr bwMode="auto">
          <a:xfrm>
            <a:off x="2698750" y="5924550"/>
            <a:ext cx="4349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>
                <a:solidFill>
                  <a:srgbClr val="FFFFFF"/>
                </a:solidFill>
                <a:latin typeface="Trebuchet MS Bold" charset="0"/>
                <a:ea typeface="ＭＳ Ｐゴシック" charset="0"/>
                <a:cs typeface="ＭＳ Ｐゴシック" charset="0"/>
                <a:sym typeface="Trebuchet MS Bold" charset="0"/>
              </a:rPr>
              <a:t>All</a:t>
            </a:r>
          </a:p>
        </p:txBody>
      </p:sp>
      <p:sp>
        <p:nvSpPr>
          <p:cNvPr id="419872" name="Rectangle 45"/>
          <p:cNvSpPr>
            <a:spLocks/>
          </p:cNvSpPr>
          <p:nvPr/>
        </p:nvSpPr>
        <p:spPr bwMode="auto">
          <a:xfrm>
            <a:off x="4559300" y="5924550"/>
            <a:ext cx="14128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>
                <a:solidFill>
                  <a:srgbClr val="FFFFFF"/>
                </a:solidFill>
                <a:latin typeface="Trebuchet MS Bold" charset="0"/>
                <a:ea typeface="ＭＳ Ｐゴシック" charset="0"/>
                <a:cs typeface="ＭＳ Ｐゴシック" charset="0"/>
                <a:sym typeface="Trebuchet MS Bold" charset="0"/>
              </a:rPr>
              <a:t>60-69 yr</a:t>
            </a:r>
          </a:p>
        </p:txBody>
      </p:sp>
      <p:sp>
        <p:nvSpPr>
          <p:cNvPr id="419873" name="Rectangle 46"/>
          <p:cNvSpPr>
            <a:spLocks/>
          </p:cNvSpPr>
          <p:nvPr/>
        </p:nvSpPr>
        <p:spPr bwMode="auto">
          <a:xfrm>
            <a:off x="6848475" y="5924550"/>
            <a:ext cx="10604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>
                <a:solidFill>
                  <a:srgbClr val="FFFFFF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rPr>
              <a:t>≥</a:t>
            </a:r>
            <a:r>
              <a:rPr lang="en-US" sz="2800">
                <a:solidFill>
                  <a:srgbClr val="FFFFFF"/>
                </a:solidFill>
                <a:latin typeface="Trebuchet MS Bold" charset="0"/>
                <a:ea typeface="ＭＳ Ｐゴシック" charset="0"/>
                <a:cs typeface="ＭＳ Ｐゴシック" charset="0"/>
                <a:sym typeface="Trebuchet MS Bold" charset="0"/>
              </a:rPr>
              <a:t>70 yr</a:t>
            </a:r>
          </a:p>
        </p:txBody>
      </p:sp>
      <p:sp>
        <p:nvSpPr>
          <p:cNvPr id="419874" name="Rectangle 47"/>
          <p:cNvSpPr>
            <a:spLocks/>
          </p:cNvSpPr>
          <p:nvPr/>
        </p:nvSpPr>
        <p:spPr bwMode="auto">
          <a:xfrm rot="-5400000">
            <a:off x="-103981" y="3593307"/>
            <a:ext cx="22225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latin typeface="Trebuchet MS Bold" charset="0"/>
                <a:ea typeface="ＭＳ Ｐゴシック" charset="0"/>
                <a:cs typeface="ＭＳ Ｐゴシック" charset="0"/>
                <a:sym typeface="Trebuchet MS Bold" charset="0"/>
              </a:rPr>
              <a:t>Incidence of HZ</a:t>
            </a:r>
          </a:p>
        </p:txBody>
      </p:sp>
      <p:sp>
        <p:nvSpPr>
          <p:cNvPr id="419875" name="Rectangle 48"/>
          <p:cNvSpPr>
            <a:spLocks/>
          </p:cNvSpPr>
          <p:nvPr/>
        </p:nvSpPr>
        <p:spPr bwMode="auto">
          <a:xfrm>
            <a:off x="5926138" y="2540000"/>
            <a:ext cx="136525" cy="136525"/>
          </a:xfrm>
          <a:prstGeom prst="rect">
            <a:avLst/>
          </a:prstGeom>
          <a:solidFill>
            <a:srgbClr val="00AB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76" name="Rectangle 49"/>
          <p:cNvSpPr>
            <a:spLocks/>
          </p:cNvSpPr>
          <p:nvPr/>
        </p:nvSpPr>
        <p:spPr bwMode="auto">
          <a:xfrm>
            <a:off x="6110288" y="2495550"/>
            <a:ext cx="8318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solidFill>
                  <a:srgbClr val="FFFFFF"/>
                </a:solidFill>
                <a:latin typeface="Trebuchet MS Bold" charset="0"/>
                <a:ea typeface="ＭＳ Ｐゴシック" charset="0"/>
                <a:cs typeface="ＭＳ Ｐゴシック" charset="0"/>
                <a:sym typeface="Trebuchet MS Bold" charset="0"/>
              </a:rPr>
              <a:t>Vaccine</a:t>
            </a:r>
          </a:p>
        </p:txBody>
      </p:sp>
      <p:sp>
        <p:nvSpPr>
          <p:cNvPr id="419877" name="Rectangle 50"/>
          <p:cNvSpPr>
            <a:spLocks/>
          </p:cNvSpPr>
          <p:nvPr/>
        </p:nvSpPr>
        <p:spPr bwMode="auto">
          <a:xfrm>
            <a:off x="5926138" y="2828925"/>
            <a:ext cx="127000" cy="125413"/>
          </a:xfrm>
          <a:prstGeom prst="rect">
            <a:avLst/>
          </a:prstGeom>
          <a:solidFill>
            <a:srgbClr val="FF0000"/>
          </a:solidFill>
          <a:ln w="3175">
            <a:solidFill>
              <a:srgbClr val="FF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78" name="Rectangle 51"/>
          <p:cNvSpPr>
            <a:spLocks/>
          </p:cNvSpPr>
          <p:nvPr/>
        </p:nvSpPr>
        <p:spPr bwMode="auto">
          <a:xfrm>
            <a:off x="6110288" y="2805113"/>
            <a:ext cx="83343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>
                <a:solidFill>
                  <a:srgbClr val="FFFFFF"/>
                </a:solidFill>
                <a:latin typeface="Trebuchet MS Bold" charset="0"/>
                <a:ea typeface="ＭＳ Ｐゴシック" charset="0"/>
                <a:cs typeface="ＭＳ Ｐゴシック" charset="0"/>
                <a:sym typeface="Trebuchet MS Bold" charset="0"/>
              </a:rPr>
              <a:t>Placebo</a:t>
            </a:r>
          </a:p>
        </p:txBody>
      </p:sp>
      <p:sp>
        <p:nvSpPr>
          <p:cNvPr id="419879" name="Rectangle 52"/>
          <p:cNvSpPr>
            <a:spLocks/>
          </p:cNvSpPr>
          <p:nvPr/>
        </p:nvSpPr>
        <p:spPr bwMode="auto">
          <a:xfrm>
            <a:off x="2373313" y="4090988"/>
            <a:ext cx="2000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4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*</a:t>
            </a:r>
          </a:p>
        </p:txBody>
      </p:sp>
      <p:sp>
        <p:nvSpPr>
          <p:cNvPr id="419880" name="Rectangle 53"/>
          <p:cNvSpPr>
            <a:spLocks/>
          </p:cNvSpPr>
          <p:nvPr/>
        </p:nvSpPr>
        <p:spPr bwMode="auto">
          <a:xfrm>
            <a:off x="0" y="6413500"/>
            <a:ext cx="7620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b"/>
          <a:lstStyle/>
          <a:p>
            <a:pPr marL="39688">
              <a:spcBef>
                <a:spcPts val="1400"/>
              </a:spcBef>
              <a:tabLst>
                <a:tab pos="101600" algn="l"/>
                <a:tab pos="952500" algn="l"/>
              </a:tabLst>
            </a:pPr>
            <a:r>
              <a:rPr lang="en-US" sz="24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*</a:t>
            </a:r>
            <a:r>
              <a:rPr lang="en-US" sz="1600">
                <a:solidFill>
                  <a:schemeClr val="tx1"/>
                </a:solidFill>
                <a:latin typeface="Arial Bold Italic" charset="0"/>
                <a:ea typeface="ＭＳ Ｐゴシック" charset="0"/>
                <a:cs typeface="ＭＳ Ｐゴシック" charset="0"/>
                <a:sym typeface="Arial Bold Italic" charset="0"/>
              </a:rPr>
              <a:t>P </a:t>
            </a:r>
            <a:r>
              <a:rPr lang="en-US" sz="16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&lt;0.001</a:t>
            </a:r>
          </a:p>
        </p:txBody>
      </p:sp>
      <p:sp>
        <p:nvSpPr>
          <p:cNvPr id="419881" name="Rectangle 54"/>
          <p:cNvSpPr>
            <a:spLocks/>
          </p:cNvSpPr>
          <p:nvPr/>
        </p:nvSpPr>
        <p:spPr bwMode="auto">
          <a:xfrm>
            <a:off x="1951779" y="6453336"/>
            <a:ext cx="7164288" cy="20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82588" indent="-342900" algn="r"/>
            <a:r>
              <a:rPr lang="en-US" sz="1200" b="1" i="1" dirty="0">
                <a:solidFill>
                  <a:srgbClr val="FFFFFF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Adapted from </a:t>
            </a:r>
            <a:r>
              <a:rPr lang="en-US" sz="1200" b="1" i="1" dirty="0" err="1">
                <a:solidFill>
                  <a:srgbClr val="FFFFFF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Oxman</a:t>
            </a:r>
            <a:r>
              <a:rPr lang="en-US" sz="1200" b="1" i="1" dirty="0">
                <a:solidFill>
                  <a:srgbClr val="FFFFFF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 M et al. </a:t>
            </a:r>
            <a:r>
              <a:rPr lang="en-US" sz="1200" i="1" dirty="0">
                <a:solidFill>
                  <a:srgbClr val="FFFFFF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N </a:t>
            </a:r>
            <a:r>
              <a:rPr lang="en-US" sz="1200" i="1" dirty="0" err="1">
                <a:solidFill>
                  <a:srgbClr val="FFFFFF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Engl</a:t>
            </a:r>
            <a:r>
              <a:rPr lang="en-US" sz="1200" i="1" dirty="0">
                <a:solidFill>
                  <a:srgbClr val="FFFFFF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 J Med. </a:t>
            </a:r>
            <a:r>
              <a:rPr lang="en-US" sz="1200" b="1" i="1" dirty="0">
                <a:solidFill>
                  <a:srgbClr val="FFFFFF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2005;352:2271-2284.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242888"/>
            <a:ext cx="9169400" cy="1930401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smtClean="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The Shingles Prevention Study</a:t>
            </a:r>
            <a:r>
              <a:rPr lang="en-US" sz="4800" smtClean="0">
                <a:latin typeface="Arial Bold" charset="0"/>
                <a:cs typeface="Arial Bold" charset="0"/>
                <a:sym typeface="Arial Bold" charset="0"/>
              </a:rPr>
              <a:t> </a:t>
            </a:r>
            <a:r>
              <a:rPr lang="en-US" sz="4800" smtClean="0"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/>
            </a:r>
            <a:br>
              <a:rPr lang="en-US" sz="4800" smtClean="0"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</a:br>
            <a:r>
              <a:rPr lang="en-US" sz="3200" smtClean="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Vaccine</a:t>
            </a:r>
            <a:r>
              <a:rPr lang="en-US" sz="3200" smtClean="0">
                <a:latin typeface="Arial Bold" charset="0"/>
                <a:cs typeface="Arial Bold" charset="0"/>
                <a:sym typeface="Arial Bold" charset="0"/>
              </a:rPr>
              <a:t> </a:t>
            </a:r>
            <a:r>
              <a:rPr lang="en-US" sz="3200" smtClean="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Efficacy: </a:t>
            </a:r>
            <a:r>
              <a:rPr lang="en-US" sz="3200" smtClean="0">
                <a:solidFill>
                  <a:srgbClr val="FFFF00"/>
                </a:solidFill>
                <a:latin typeface="Arial Bold Italic" charset="0"/>
                <a:cs typeface="Arial Bold Italic" charset="0"/>
                <a:sym typeface="Arial Bold Italic" charset="0"/>
              </a:rPr>
              <a:t>PHN Incidence by age</a:t>
            </a:r>
            <a:endParaRPr lang="en-US" sz="3200" smtClean="0">
              <a:solidFill>
                <a:srgbClr val="FFFF00"/>
              </a:solidFill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</p:txBody>
      </p:sp>
      <p:graphicFrame>
        <p:nvGraphicFramePr>
          <p:cNvPr id="159746" name="Group 2"/>
          <p:cNvGraphicFramePr>
            <a:graphicFrameLocks noGrp="1"/>
          </p:cNvGraphicFramePr>
          <p:nvPr/>
        </p:nvGraphicFramePr>
        <p:xfrm>
          <a:off x="533400" y="1692275"/>
          <a:ext cx="8293100" cy="1333500"/>
        </p:xfrm>
        <a:graphic>
          <a:graphicData uri="http://schemas.openxmlformats.org/drawingml/2006/table">
            <a:tbl>
              <a:tblPr/>
              <a:tblGrid>
                <a:gridCol w="2024063"/>
                <a:gridCol w="1727200"/>
                <a:gridCol w="2270125"/>
                <a:gridCol w="2271712"/>
              </a:tblGrid>
              <a:tr h="1333500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Efficacy </a:t>
                      </a:r>
                      <a:b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</a:b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Bold" charset="0"/>
                        <a:ea typeface="ヒラギノ角ゴ ProN W3" charset="0"/>
                        <a:cs typeface="Arial Bold" charset="0"/>
                        <a:sym typeface="Arial Bold" charset="0"/>
                      </a:endParaRPr>
                    </a:p>
                  </a:txBody>
                  <a:tcPr marL="50800" marR="50800" marT="50800" marB="508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66.5% </a:t>
                      </a:r>
                      <a:b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</a:b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Bold" charset="0"/>
                        <a:ea typeface="ヒラギノ角ゴ ProN W3" charset="0"/>
                        <a:cs typeface="Arial Bold" charset="0"/>
                        <a:sym typeface="Arial Bold" charset="0"/>
                      </a:endParaRPr>
                    </a:p>
                  </a:txBody>
                  <a:tcPr marL="50800" marR="50800" marT="50800" marB="508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65.7%</a:t>
                      </a:r>
                    </a:p>
                  </a:txBody>
                  <a:tcPr marL="50800" marR="50800" marT="50800" marB="508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Bold" charset="0"/>
                          <a:ea typeface="ヒラギノ角ゴ ProN W3" charset="0"/>
                          <a:cs typeface="Arial Bold" charset="0"/>
                          <a:sym typeface="Arial Bold" charset="0"/>
                        </a:rPr>
                        <a:t>     66.8%</a:t>
                      </a:r>
                    </a:p>
                  </a:txBody>
                  <a:tcPr marL="50800" marR="50800" marT="50800" marB="508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21895" name="Group 48"/>
          <p:cNvGrpSpPr>
            <a:grpSpLocks/>
          </p:cNvGrpSpPr>
          <p:nvPr/>
        </p:nvGrpSpPr>
        <p:grpSpPr bwMode="auto">
          <a:xfrm>
            <a:off x="538163" y="2205038"/>
            <a:ext cx="8229600" cy="3921125"/>
            <a:chOff x="3" y="0"/>
            <a:chExt cx="5184" cy="2470"/>
          </a:xfrm>
        </p:grpSpPr>
        <p:sp>
          <p:nvSpPr>
            <p:cNvPr id="421899" name="Rectangle 20"/>
            <p:cNvSpPr>
              <a:spLocks/>
            </p:cNvSpPr>
            <p:nvPr/>
          </p:nvSpPr>
          <p:spPr bwMode="auto">
            <a:xfrm>
              <a:off x="947" y="1715"/>
              <a:ext cx="437" cy="367"/>
            </a:xfrm>
            <a:prstGeom prst="rect">
              <a:avLst/>
            </a:prstGeom>
            <a:solidFill>
              <a:srgbClr val="00A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1900" name="Rectangle 21"/>
            <p:cNvSpPr>
              <a:spLocks/>
            </p:cNvSpPr>
            <p:nvPr/>
          </p:nvSpPr>
          <p:spPr bwMode="auto">
            <a:xfrm>
              <a:off x="2471" y="1873"/>
              <a:ext cx="437" cy="209"/>
            </a:xfrm>
            <a:prstGeom prst="rect">
              <a:avLst/>
            </a:prstGeom>
            <a:solidFill>
              <a:srgbClr val="00A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1901" name="Rectangle 22"/>
            <p:cNvSpPr>
              <a:spLocks/>
            </p:cNvSpPr>
            <p:nvPr/>
          </p:nvSpPr>
          <p:spPr bwMode="auto">
            <a:xfrm>
              <a:off x="3989" y="1519"/>
              <a:ext cx="435" cy="563"/>
            </a:xfrm>
            <a:prstGeom prst="rect">
              <a:avLst/>
            </a:prstGeom>
            <a:solidFill>
              <a:srgbClr val="00A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1902" name="Rectangle 23"/>
            <p:cNvSpPr>
              <a:spLocks/>
            </p:cNvSpPr>
            <p:nvPr/>
          </p:nvSpPr>
          <p:spPr bwMode="auto">
            <a:xfrm>
              <a:off x="1384" y="980"/>
              <a:ext cx="436" cy="1102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1903" name="Rectangle 24"/>
            <p:cNvSpPr>
              <a:spLocks/>
            </p:cNvSpPr>
            <p:nvPr/>
          </p:nvSpPr>
          <p:spPr bwMode="auto">
            <a:xfrm>
              <a:off x="2908" y="1493"/>
              <a:ext cx="429" cy="589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1904" name="Rectangle 25"/>
            <p:cNvSpPr>
              <a:spLocks/>
            </p:cNvSpPr>
            <p:nvPr/>
          </p:nvSpPr>
          <p:spPr bwMode="auto">
            <a:xfrm>
              <a:off x="4424" y="386"/>
              <a:ext cx="437" cy="1696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1905" name="Line 26"/>
            <p:cNvSpPr>
              <a:spLocks noChangeShapeType="1"/>
            </p:cNvSpPr>
            <p:nvPr/>
          </p:nvSpPr>
          <p:spPr bwMode="auto">
            <a:xfrm>
              <a:off x="622" y="89"/>
              <a:ext cx="1" cy="1993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1906" name="Line 27"/>
            <p:cNvSpPr>
              <a:spLocks noChangeShapeType="1"/>
            </p:cNvSpPr>
            <p:nvPr/>
          </p:nvSpPr>
          <p:spPr bwMode="auto">
            <a:xfrm>
              <a:off x="570" y="2082"/>
              <a:ext cx="5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1907" name="Line 28"/>
            <p:cNvSpPr>
              <a:spLocks noChangeShapeType="1"/>
            </p:cNvSpPr>
            <p:nvPr/>
          </p:nvSpPr>
          <p:spPr bwMode="auto">
            <a:xfrm>
              <a:off x="570" y="1683"/>
              <a:ext cx="5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1908" name="Line 29"/>
            <p:cNvSpPr>
              <a:spLocks noChangeShapeType="1"/>
            </p:cNvSpPr>
            <p:nvPr/>
          </p:nvSpPr>
          <p:spPr bwMode="auto">
            <a:xfrm>
              <a:off x="570" y="1285"/>
              <a:ext cx="5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1909" name="Line 30"/>
            <p:cNvSpPr>
              <a:spLocks noChangeShapeType="1"/>
            </p:cNvSpPr>
            <p:nvPr/>
          </p:nvSpPr>
          <p:spPr bwMode="auto">
            <a:xfrm>
              <a:off x="570" y="886"/>
              <a:ext cx="5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1910" name="Line 31"/>
            <p:cNvSpPr>
              <a:spLocks noChangeShapeType="1"/>
            </p:cNvSpPr>
            <p:nvPr/>
          </p:nvSpPr>
          <p:spPr bwMode="auto">
            <a:xfrm>
              <a:off x="570" y="487"/>
              <a:ext cx="5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1911" name="Line 32"/>
            <p:cNvSpPr>
              <a:spLocks noChangeShapeType="1"/>
            </p:cNvSpPr>
            <p:nvPr/>
          </p:nvSpPr>
          <p:spPr bwMode="auto">
            <a:xfrm>
              <a:off x="570" y="89"/>
              <a:ext cx="52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1912" name="Line 33"/>
            <p:cNvSpPr>
              <a:spLocks noChangeShapeType="1"/>
            </p:cNvSpPr>
            <p:nvPr/>
          </p:nvSpPr>
          <p:spPr bwMode="auto">
            <a:xfrm>
              <a:off x="622" y="2082"/>
              <a:ext cx="4565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1913" name="Rectangle 34"/>
            <p:cNvSpPr>
              <a:spLocks/>
            </p:cNvSpPr>
            <p:nvPr/>
          </p:nvSpPr>
          <p:spPr bwMode="auto">
            <a:xfrm>
              <a:off x="251" y="1993"/>
              <a:ext cx="22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>
                  <a:solidFill>
                    <a:schemeClr val="tx1"/>
                  </a:solidFill>
                  <a:latin typeface="Trebuchet MS Bold" charset="0"/>
                  <a:ea typeface="ＭＳ Ｐゴシック" charset="0"/>
                  <a:cs typeface="ＭＳ Ｐゴシック" charset="0"/>
                  <a:sym typeface="Trebuchet MS Bold" charset="0"/>
                </a:rPr>
                <a:t>0.0</a:t>
              </a:r>
            </a:p>
          </p:txBody>
        </p:sp>
        <p:sp>
          <p:nvSpPr>
            <p:cNvPr id="421914" name="Rectangle 35"/>
            <p:cNvSpPr>
              <a:spLocks/>
            </p:cNvSpPr>
            <p:nvPr/>
          </p:nvSpPr>
          <p:spPr bwMode="auto">
            <a:xfrm>
              <a:off x="251" y="1594"/>
              <a:ext cx="22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>
                  <a:solidFill>
                    <a:srgbClr val="FFFFFF"/>
                  </a:solidFill>
                  <a:latin typeface="Trebuchet MS Bold" charset="0"/>
                  <a:ea typeface="ＭＳ Ｐゴシック" charset="0"/>
                  <a:cs typeface="ＭＳ Ｐゴシック" charset="0"/>
                  <a:sym typeface="Trebuchet MS Bold" charset="0"/>
                </a:rPr>
                <a:t>0.5</a:t>
              </a:r>
            </a:p>
          </p:txBody>
        </p:sp>
        <p:sp>
          <p:nvSpPr>
            <p:cNvPr id="421915" name="Rectangle 36"/>
            <p:cNvSpPr>
              <a:spLocks/>
            </p:cNvSpPr>
            <p:nvPr/>
          </p:nvSpPr>
          <p:spPr bwMode="auto">
            <a:xfrm>
              <a:off x="251" y="1195"/>
              <a:ext cx="22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>
                  <a:solidFill>
                    <a:srgbClr val="FFFFFF"/>
                  </a:solidFill>
                  <a:latin typeface="Trebuchet MS Bold" charset="0"/>
                  <a:ea typeface="ＭＳ Ｐゴシック" charset="0"/>
                  <a:cs typeface="ＭＳ Ｐゴシック" charset="0"/>
                  <a:sym typeface="Trebuchet MS Bold" charset="0"/>
                </a:rPr>
                <a:t>1.0</a:t>
              </a:r>
            </a:p>
          </p:txBody>
        </p:sp>
        <p:sp>
          <p:nvSpPr>
            <p:cNvPr id="421916" name="Rectangle 37"/>
            <p:cNvSpPr>
              <a:spLocks/>
            </p:cNvSpPr>
            <p:nvPr/>
          </p:nvSpPr>
          <p:spPr bwMode="auto">
            <a:xfrm>
              <a:off x="251" y="797"/>
              <a:ext cx="22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>
                  <a:solidFill>
                    <a:srgbClr val="FFFFFF"/>
                  </a:solidFill>
                  <a:latin typeface="Trebuchet MS Bold" charset="0"/>
                  <a:ea typeface="ＭＳ Ｐゴシック" charset="0"/>
                  <a:cs typeface="ＭＳ Ｐゴシック" charset="0"/>
                  <a:sym typeface="Trebuchet MS Bold" charset="0"/>
                </a:rPr>
                <a:t>1.5</a:t>
              </a:r>
            </a:p>
          </p:txBody>
        </p:sp>
        <p:sp>
          <p:nvSpPr>
            <p:cNvPr id="421917" name="Rectangle 38"/>
            <p:cNvSpPr>
              <a:spLocks/>
            </p:cNvSpPr>
            <p:nvPr/>
          </p:nvSpPr>
          <p:spPr bwMode="auto">
            <a:xfrm>
              <a:off x="251" y="398"/>
              <a:ext cx="22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>
                  <a:solidFill>
                    <a:srgbClr val="FFFFFF"/>
                  </a:solidFill>
                  <a:latin typeface="Trebuchet MS Bold" charset="0"/>
                  <a:ea typeface="ＭＳ Ｐゴシック" charset="0"/>
                  <a:cs typeface="ＭＳ Ｐゴシック" charset="0"/>
                  <a:sym typeface="Trebuchet MS Bold" charset="0"/>
                </a:rPr>
                <a:t>2.0</a:t>
              </a:r>
            </a:p>
          </p:txBody>
        </p:sp>
        <p:sp>
          <p:nvSpPr>
            <p:cNvPr id="421918" name="Rectangle 39"/>
            <p:cNvSpPr>
              <a:spLocks/>
            </p:cNvSpPr>
            <p:nvPr/>
          </p:nvSpPr>
          <p:spPr bwMode="auto">
            <a:xfrm>
              <a:off x="251" y="0"/>
              <a:ext cx="22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>
                  <a:solidFill>
                    <a:srgbClr val="FFFFFF"/>
                  </a:solidFill>
                  <a:latin typeface="Trebuchet MS Bold" charset="0"/>
                  <a:ea typeface="ＭＳ Ｐゴシック" charset="0"/>
                  <a:cs typeface="ＭＳ Ｐゴシック" charset="0"/>
                  <a:sym typeface="Trebuchet MS Bold" charset="0"/>
                </a:rPr>
                <a:t>2.5</a:t>
              </a:r>
            </a:p>
          </p:txBody>
        </p:sp>
        <p:sp>
          <p:nvSpPr>
            <p:cNvPr id="421919" name="Rectangle 40"/>
            <p:cNvSpPr>
              <a:spLocks/>
            </p:cNvSpPr>
            <p:nvPr/>
          </p:nvSpPr>
          <p:spPr bwMode="auto">
            <a:xfrm>
              <a:off x="960" y="2228"/>
              <a:ext cx="1229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>
                  <a:solidFill>
                    <a:srgbClr val="FFFFFF"/>
                  </a:solidFill>
                  <a:latin typeface="Trebuchet MS Bold" charset="0"/>
                  <a:ea typeface="ＭＳ Ｐゴシック" charset="0"/>
                  <a:cs typeface="ＭＳ Ｐゴシック" charset="0"/>
                  <a:sym typeface="Trebuchet MS Bold" charset="0"/>
                </a:rPr>
                <a:t>All Subjects</a:t>
              </a:r>
            </a:p>
          </p:txBody>
        </p:sp>
        <p:sp>
          <p:nvSpPr>
            <p:cNvPr id="421920" name="Rectangle 41"/>
            <p:cNvSpPr>
              <a:spLocks/>
            </p:cNvSpPr>
            <p:nvPr/>
          </p:nvSpPr>
          <p:spPr bwMode="auto">
            <a:xfrm>
              <a:off x="2602" y="2228"/>
              <a:ext cx="89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>
                  <a:solidFill>
                    <a:srgbClr val="FFFFFF"/>
                  </a:solidFill>
                  <a:latin typeface="Trebuchet MS Bold" charset="0"/>
                  <a:ea typeface="ＭＳ Ｐゴシック" charset="0"/>
                  <a:cs typeface="ＭＳ Ｐゴシック" charset="0"/>
                  <a:sym typeface="Trebuchet MS Bold" charset="0"/>
                </a:rPr>
                <a:t>60-69 yr</a:t>
              </a:r>
            </a:p>
          </p:txBody>
        </p:sp>
        <p:sp>
          <p:nvSpPr>
            <p:cNvPr id="421921" name="Rectangle 42"/>
            <p:cNvSpPr>
              <a:spLocks/>
            </p:cNvSpPr>
            <p:nvPr/>
          </p:nvSpPr>
          <p:spPr bwMode="auto">
            <a:xfrm>
              <a:off x="4190" y="2228"/>
              <a:ext cx="668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>
                  <a:solidFill>
                    <a:srgbClr val="FFFFFF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rPr>
                <a:t>≥</a:t>
              </a:r>
              <a:r>
                <a:rPr lang="en-US" sz="2800">
                  <a:solidFill>
                    <a:srgbClr val="FFFFFF"/>
                  </a:solidFill>
                  <a:latin typeface="Trebuchet MS Bold" charset="0"/>
                  <a:ea typeface="ＭＳ Ｐゴシック" charset="0"/>
                  <a:cs typeface="ＭＳ Ｐゴシック" charset="0"/>
                  <a:sym typeface="Trebuchet MS Bold" charset="0"/>
                </a:rPr>
                <a:t>70 yr</a:t>
              </a:r>
            </a:p>
          </p:txBody>
        </p:sp>
        <p:sp>
          <p:nvSpPr>
            <p:cNvPr id="421922" name="Rectangle 43"/>
            <p:cNvSpPr>
              <a:spLocks/>
            </p:cNvSpPr>
            <p:nvPr/>
          </p:nvSpPr>
          <p:spPr bwMode="auto">
            <a:xfrm rot="-5400000">
              <a:off x="-660" y="935"/>
              <a:ext cx="1533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>
                  <a:solidFill>
                    <a:srgbClr val="FFFFFF"/>
                  </a:solidFill>
                  <a:latin typeface="Trebuchet MS Bold" charset="0"/>
                  <a:ea typeface="ＭＳ Ｐゴシック" charset="0"/>
                  <a:cs typeface="ＭＳ Ｐゴシック" charset="0"/>
                  <a:sym typeface="Trebuchet MS Bold" charset="0"/>
                </a:rPr>
                <a:t>Incidence of PHN</a:t>
              </a:r>
            </a:p>
          </p:txBody>
        </p:sp>
        <p:sp>
          <p:nvSpPr>
            <p:cNvPr id="421923" name="Rectangle 44"/>
            <p:cNvSpPr>
              <a:spLocks/>
            </p:cNvSpPr>
            <p:nvPr/>
          </p:nvSpPr>
          <p:spPr bwMode="auto">
            <a:xfrm>
              <a:off x="2849" y="323"/>
              <a:ext cx="91" cy="88"/>
            </a:xfrm>
            <a:prstGeom prst="rect">
              <a:avLst/>
            </a:prstGeom>
            <a:solidFill>
              <a:srgbClr val="00A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1924" name="Rectangle 45"/>
            <p:cNvSpPr>
              <a:spLocks/>
            </p:cNvSpPr>
            <p:nvPr/>
          </p:nvSpPr>
          <p:spPr bwMode="auto">
            <a:xfrm>
              <a:off x="2973" y="279"/>
              <a:ext cx="524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>
                  <a:solidFill>
                    <a:srgbClr val="FFFFFF"/>
                  </a:solidFill>
                  <a:latin typeface="Trebuchet MS Bold" charset="0"/>
                  <a:ea typeface="ＭＳ Ｐゴシック" charset="0"/>
                  <a:cs typeface="ＭＳ Ｐゴシック" charset="0"/>
                  <a:sym typeface="Trebuchet MS Bold" charset="0"/>
                </a:rPr>
                <a:t>Vaccine</a:t>
              </a:r>
            </a:p>
          </p:txBody>
        </p:sp>
        <p:sp>
          <p:nvSpPr>
            <p:cNvPr id="421925" name="Rectangle 46"/>
            <p:cNvSpPr>
              <a:spLocks/>
            </p:cNvSpPr>
            <p:nvPr/>
          </p:nvSpPr>
          <p:spPr bwMode="auto">
            <a:xfrm>
              <a:off x="2849" y="525"/>
              <a:ext cx="85" cy="82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1926" name="Rectangle 47"/>
            <p:cNvSpPr>
              <a:spLocks/>
            </p:cNvSpPr>
            <p:nvPr/>
          </p:nvSpPr>
          <p:spPr bwMode="auto">
            <a:xfrm>
              <a:off x="2973" y="481"/>
              <a:ext cx="525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>
                  <a:solidFill>
                    <a:srgbClr val="FFFFFF"/>
                  </a:solidFill>
                  <a:latin typeface="Trebuchet MS Bold" charset="0"/>
                  <a:ea typeface="ＭＳ Ｐゴシック" charset="0"/>
                  <a:cs typeface="ＭＳ Ｐゴシック" charset="0"/>
                  <a:sym typeface="Trebuchet MS Bold" charset="0"/>
                </a:rPr>
                <a:t>Placebo</a:t>
              </a:r>
            </a:p>
          </p:txBody>
        </p:sp>
      </p:grpSp>
      <p:sp>
        <p:nvSpPr>
          <p:cNvPr id="421896" name="Rectangle 49"/>
          <p:cNvSpPr>
            <a:spLocks/>
          </p:cNvSpPr>
          <p:nvPr/>
        </p:nvSpPr>
        <p:spPr bwMode="auto">
          <a:xfrm>
            <a:off x="2373313" y="4632325"/>
            <a:ext cx="2000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400">
                <a:solidFill>
                  <a:srgbClr val="66FFFF"/>
                </a:solidFill>
                <a:ea typeface="ＭＳ Ｐゴシック" charset="0"/>
                <a:cs typeface="ＭＳ Ｐゴシック" charset="0"/>
              </a:rPr>
              <a:t>*</a:t>
            </a:r>
          </a:p>
        </p:txBody>
      </p:sp>
      <p:sp>
        <p:nvSpPr>
          <p:cNvPr id="421897" name="Rectangle 50"/>
          <p:cNvSpPr>
            <a:spLocks/>
          </p:cNvSpPr>
          <p:nvPr/>
        </p:nvSpPr>
        <p:spPr bwMode="auto">
          <a:xfrm>
            <a:off x="28575" y="6359525"/>
            <a:ext cx="7620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b"/>
          <a:lstStyle/>
          <a:p>
            <a:pPr marL="39688">
              <a:spcBef>
                <a:spcPts val="1400"/>
              </a:spcBef>
              <a:tabLst>
                <a:tab pos="101600" algn="l"/>
                <a:tab pos="952500" algn="l"/>
              </a:tabLst>
            </a:pPr>
            <a:r>
              <a:rPr lang="en-US" sz="2400">
                <a:solidFill>
                  <a:srgbClr val="66FFFF"/>
                </a:solidFill>
                <a:ea typeface="ＭＳ Ｐゴシック" charset="0"/>
                <a:cs typeface="ＭＳ Ｐゴシック" charset="0"/>
              </a:rPr>
              <a:t>*</a:t>
            </a:r>
            <a:r>
              <a:rPr lang="en-US" sz="1600">
                <a:solidFill>
                  <a:srgbClr val="66FFFF"/>
                </a:solidFill>
                <a:latin typeface="Arial Bold Italic" charset="0"/>
                <a:ea typeface="ＭＳ Ｐゴシック" charset="0"/>
                <a:cs typeface="ＭＳ Ｐゴシック" charset="0"/>
                <a:sym typeface="Arial Bold Italic" charset="0"/>
              </a:rPr>
              <a:t>P </a:t>
            </a:r>
            <a:r>
              <a:rPr lang="en-US" sz="1600">
                <a:solidFill>
                  <a:srgbClr val="66FFFF"/>
                </a:solidFill>
                <a:ea typeface="ＭＳ Ｐゴシック" charset="0"/>
                <a:cs typeface="ＭＳ Ｐゴシック" charset="0"/>
              </a:rPr>
              <a:t>&lt;0.001</a:t>
            </a:r>
          </a:p>
        </p:txBody>
      </p:sp>
      <p:sp>
        <p:nvSpPr>
          <p:cNvPr id="421898" name="Rectangle 51"/>
          <p:cNvSpPr>
            <a:spLocks/>
          </p:cNvSpPr>
          <p:nvPr/>
        </p:nvSpPr>
        <p:spPr bwMode="auto">
          <a:xfrm>
            <a:off x="3203848" y="6237312"/>
            <a:ext cx="592625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82588" indent="-342900" algn="r"/>
            <a:r>
              <a:rPr lang="en-US" sz="1200" b="1" i="1" dirty="0">
                <a:solidFill>
                  <a:srgbClr val="FFFFFF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Adapted from </a:t>
            </a:r>
            <a:r>
              <a:rPr lang="en-US" sz="1200" b="1" i="1" dirty="0" err="1">
                <a:solidFill>
                  <a:srgbClr val="FFFFFF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Oxman</a:t>
            </a:r>
            <a:r>
              <a:rPr lang="en-US" sz="1200" b="1" i="1" dirty="0">
                <a:solidFill>
                  <a:srgbClr val="FFFFFF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 M et al. </a:t>
            </a:r>
            <a:r>
              <a:rPr lang="en-US" sz="1200" i="1" dirty="0">
                <a:solidFill>
                  <a:srgbClr val="FFFFFF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N </a:t>
            </a:r>
            <a:r>
              <a:rPr lang="en-US" sz="1200" i="1" dirty="0" err="1">
                <a:solidFill>
                  <a:srgbClr val="FFFFFF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Engl</a:t>
            </a:r>
            <a:r>
              <a:rPr lang="en-US" sz="1200" i="1" dirty="0">
                <a:solidFill>
                  <a:srgbClr val="FFFFFF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 J Med. </a:t>
            </a:r>
            <a:r>
              <a:rPr lang="en-US" sz="1200" b="1" i="1" dirty="0">
                <a:solidFill>
                  <a:srgbClr val="FFFFFF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2005;352:2271-2284.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692275"/>
          </a:xfrm>
          <a:solidFill>
            <a:srgbClr val="800000">
              <a:alpha val="54000"/>
            </a:srgbClr>
          </a:solidFill>
        </p:spPr>
        <p:txBody>
          <a:bodyPr/>
          <a:lstStyle/>
          <a:p>
            <a:r>
              <a:rPr lang="en-US" b="1" dirty="0" smtClean="0"/>
              <a:t>We know the vaccine works. Who should get it?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29646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solidFill>
                  <a:srgbClr val="FFFF00"/>
                </a:solidFill>
              </a:rPr>
              <a:t>Zoster Vaccine Recommendations</a:t>
            </a:r>
            <a:endParaRPr lang="en-US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3556992"/>
          </a:xfrm>
        </p:spPr>
        <p:txBody>
          <a:bodyPr/>
          <a:lstStyle/>
          <a:p>
            <a:pPr marL="554038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Use ZV in adults ≥60</a:t>
            </a:r>
          </a:p>
          <a:p>
            <a:pPr marL="554038" indent="-514350">
              <a:buFont typeface="+mj-lt"/>
              <a:buAutoNum type="arabicPeriod"/>
            </a:pPr>
            <a:endParaRPr lang="en-US" dirty="0">
              <a:solidFill>
                <a:srgbClr val="FFFF00"/>
              </a:solidFill>
            </a:endParaRPr>
          </a:p>
          <a:p>
            <a:pPr marL="554038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ZV can be used in adults 50-69</a:t>
            </a:r>
          </a:p>
          <a:p>
            <a:pPr marL="554038" indent="-514350">
              <a:buFont typeface="+mj-lt"/>
              <a:buAutoNum type="arabicPeriod"/>
            </a:pPr>
            <a:endParaRPr lang="en-US" dirty="0">
              <a:solidFill>
                <a:srgbClr val="FFFF00"/>
              </a:solidFill>
            </a:endParaRPr>
          </a:p>
          <a:p>
            <a:pPr marL="554038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Wait 1yr to give ZV following episode of zoster</a:t>
            </a:r>
          </a:p>
          <a:p>
            <a:pPr marL="39688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39688" indent="0" algn="r">
              <a:buNone/>
            </a:pPr>
            <a:r>
              <a:rPr lang="en-US" sz="1000" dirty="0" smtClean="0">
                <a:solidFill>
                  <a:srgbClr val="FFFF00"/>
                </a:solidFill>
              </a:rPr>
              <a:t>https://</a:t>
            </a:r>
            <a:r>
              <a:rPr lang="en-US" sz="1000" dirty="0" err="1" smtClean="0">
                <a:solidFill>
                  <a:srgbClr val="FFFF00"/>
                </a:solidFill>
              </a:rPr>
              <a:t>www.canada.ca</a:t>
            </a:r>
            <a:r>
              <a:rPr lang="en-US" sz="1000" dirty="0" smtClean="0">
                <a:solidFill>
                  <a:srgbClr val="FFFF00"/>
                </a:solidFill>
              </a:rPr>
              <a:t>/en/public-health/services/publications/healthy-living/</a:t>
            </a:r>
            <a:r>
              <a:rPr lang="en-US" sz="1000" dirty="0" err="1" smtClean="0">
                <a:solidFill>
                  <a:srgbClr val="FFFF00"/>
                </a:solidFill>
              </a:rPr>
              <a:t>update-use-herpes-zoster-vaccine.html#usage</a:t>
            </a:r>
            <a:endParaRPr lang="en-US" sz="10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D0D2BE-102F-7F4F-A6A1-7F6605E4B2F5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430083" name="Text Box 2"/>
          <p:cNvSpPr txBox="1">
            <a:spLocks noChangeArrowheads="1"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9pPr>
          </a:lstStyle>
          <a:p>
            <a:pPr algn="ctr" eaLnBrk="1" hangingPunct="1"/>
            <a:fld id="{33171949-7454-9D43-9C2C-15AE05408324}" type="slidenum"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pPr algn="ctr" eaLnBrk="1" hangingPunct="1"/>
              <a:t>37</a:t>
            </a:fld>
            <a:endParaRPr lang="en-US" sz="14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78CCA8-FF20-8040-BDEB-153D212D4583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165889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sz="4800" smtClean="0">
                <a:solidFill>
                  <a:srgbClr val="F3EB00"/>
                </a:solidFill>
                <a:latin typeface="Arial Bold" charset="0"/>
                <a:cs typeface="Arial Bold" charset="0"/>
                <a:sym typeface="Arial Bold" charset="0"/>
              </a:rPr>
              <a:t>Take home points</a:t>
            </a:r>
            <a:endParaRPr lang="en-US" sz="4800" smtClean="0">
              <a:solidFill>
                <a:srgbClr val="F3EB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8470900" cy="4683472"/>
          </a:xfrm>
        </p:spPr>
        <p:txBody>
          <a:bodyPr rIns="132080"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Shingles affects 30% of Canadians in lifetime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>
              <a:solidFill>
                <a:srgbClr val="FFFFFF"/>
              </a:solidFill>
              <a:latin typeface="Arial Bold" charset="0"/>
              <a:ea typeface="ヒラギノ角ゴ ProN W6" charset="0"/>
              <a:cs typeface="Arial Bold" charset="0"/>
              <a:sym typeface="Arial Bold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CA" dirty="0" smtClean="0">
                <a:solidFill>
                  <a:srgbClr val="FFFFFF"/>
                </a:solidFill>
                <a:latin typeface="Arial Bold" charset="0"/>
                <a:ea typeface="ヒラギノ角ゴ ProN W6" charset="0"/>
                <a:cs typeface="Arial Bold" charset="0"/>
                <a:sym typeface="Arial Bold" charset="0"/>
              </a:rPr>
              <a:t>15% of Shingles cases develop PHN</a:t>
            </a:r>
          </a:p>
          <a:p>
            <a:pPr eaLnBrk="1" hangingPunct="1">
              <a:lnSpc>
                <a:spcPct val="90000"/>
              </a:lnSpc>
              <a:defRPr/>
            </a:pPr>
            <a:endParaRPr lang="en-CA" dirty="0">
              <a:solidFill>
                <a:srgbClr val="FFFFFF"/>
              </a:solidFill>
              <a:latin typeface="Arial Bold" charset="0"/>
              <a:ea typeface="ヒラギノ角ゴ ProN W6" charset="0"/>
              <a:cs typeface="Arial Bold" charset="0"/>
              <a:sym typeface="Arial Bold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CA" dirty="0" smtClean="0">
                <a:solidFill>
                  <a:srgbClr val="FFFFFF"/>
                </a:solidFill>
                <a:latin typeface="Arial Bold" charset="0"/>
                <a:ea typeface="ヒラギノ角ゴ ProN W6" charset="0"/>
                <a:cs typeface="Arial Bold" charset="0"/>
                <a:sym typeface="Arial Bold" charset="0"/>
              </a:rPr>
              <a:t>70% of PHN has mod-severe pain</a:t>
            </a:r>
            <a:endParaRPr lang="en-US" dirty="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dirty="0" smtClean="0">
              <a:solidFill>
                <a:srgbClr val="FFFFFF"/>
              </a:solidFill>
              <a:latin typeface="Arial Bold" charset="0"/>
              <a:cs typeface="Arial Bold" charset="0"/>
              <a:sym typeface="Arial Bold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Zoster vaccine reduces risk of zoster and of PHN.</a:t>
            </a:r>
            <a:endParaRPr lang="en-US" dirty="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39688" indent="0" eaLnBrk="1" hangingPunct="1">
              <a:lnSpc>
                <a:spcPct val="90000"/>
              </a:lnSpc>
              <a:buNone/>
              <a:defRPr/>
            </a:pPr>
            <a:endParaRPr lang="en-US" dirty="0" smtClean="0">
              <a:solidFill>
                <a:srgbClr val="FFFFFF"/>
              </a:solidFill>
              <a:latin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432132" name="Text Box 3"/>
          <p:cNvSpPr txBox="1">
            <a:spLocks noChangeArrowheads="1"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9pPr>
          </a:lstStyle>
          <a:p>
            <a:pPr algn="ctr" eaLnBrk="1" hangingPunct="1"/>
            <a:fld id="{B646D028-8916-0A40-85B2-5FE3311D2A99}" type="slidenum"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pPr algn="ctr" eaLnBrk="1" hangingPunct="1"/>
              <a:t>38</a:t>
            </a:fld>
            <a:endParaRPr lang="en-US" sz="14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20E93E-9241-1B4B-887F-D4DAE1E6291A}" type="slidenum">
              <a:rPr lang="en-US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" t="221" r="293" b="-221"/>
          <a:stretch/>
        </p:blipFill>
        <p:spPr>
          <a:xfrm>
            <a:off x="2627784" y="260648"/>
            <a:ext cx="4162960" cy="608948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90488"/>
            <a:ext cx="8229600" cy="1357312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sz="3200" b="1" smtClean="0"/>
              <a:t>Ten Great Public Health Achievements</a:t>
            </a:r>
            <a:r>
              <a:rPr lang="en-US" sz="3200" b="1" smtClean="0">
                <a:ea typeface="ヒラギノ角ゴ ProN W6" charset="0"/>
                <a:cs typeface="ヒラギノ角ゴ ProN W6" charset="0"/>
              </a:rPr>
              <a:t/>
            </a:r>
            <a:br>
              <a:rPr lang="en-US" sz="3200" b="1" smtClean="0">
                <a:ea typeface="ヒラギノ角ゴ ProN W6" charset="0"/>
                <a:cs typeface="ヒラギノ角ゴ ProN W6" charset="0"/>
              </a:rPr>
            </a:br>
            <a:r>
              <a:rPr lang="en-US" sz="3200" b="1" smtClean="0"/>
              <a:t>1900 - 1999</a:t>
            </a:r>
            <a:endParaRPr lang="en-US" sz="3200" b="1" smtClean="0">
              <a:ea typeface="ヒラギノ角ゴ ProN W6" charset="0"/>
              <a:cs typeface="ヒラギノ角ゴ ProN W6" charset="0"/>
            </a:endParaRP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74100" cy="5257800"/>
          </a:xfrm>
        </p:spPr>
        <p:txBody>
          <a:bodyPr rIns="132080"/>
          <a:lstStyle/>
          <a:p>
            <a:pPr marL="649288" indent="-609600" eaLnBrk="1" hangingPunct="1">
              <a:lnSpc>
                <a:spcPct val="90000"/>
              </a:lnSpc>
              <a:buSzPct val="99000"/>
              <a:buFont typeface="Arial" charset="0"/>
              <a:buAutoNum type="arabicPeriod"/>
              <a:defRPr/>
            </a:pPr>
            <a:r>
              <a:rPr lang="en-US" sz="2600" b="1" smtClean="0"/>
              <a:t>Vaccination</a:t>
            </a:r>
            <a:endParaRPr lang="en-US" sz="2600" b="1" smtClean="0">
              <a:ea typeface="ヒラギノ角ゴ ProN W6" charset="0"/>
              <a:cs typeface="ヒラギノ角ゴ ProN W6" charset="0"/>
            </a:endParaRPr>
          </a:p>
          <a:p>
            <a:pPr marL="649288" indent="-609600" eaLnBrk="1" hangingPunct="1">
              <a:lnSpc>
                <a:spcPct val="90000"/>
              </a:lnSpc>
              <a:buSzPct val="99000"/>
              <a:buFont typeface="Arial" charset="0"/>
              <a:buAutoNum type="arabicPeriod"/>
              <a:defRPr/>
            </a:pPr>
            <a:r>
              <a:rPr lang="en-US" sz="2600" b="1" smtClean="0"/>
              <a:t>Motor vehicle safety</a:t>
            </a:r>
            <a:endParaRPr lang="en-US" sz="2600" b="1" smtClean="0">
              <a:ea typeface="ヒラギノ角ゴ ProN W6" charset="0"/>
              <a:cs typeface="ヒラギノ角ゴ ProN W6" charset="0"/>
            </a:endParaRPr>
          </a:p>
          <a:p>
            <a:pPr marL="649288" indent="-609600" eaLnBrk="1" hangingPunct="1">
              <a:lnSpc>
                <a:spcPct val="90000"/>
              </a:lnSpc>
              <a:buSzPct val="99000"/>
              <a:buFont typeface="Arial" charset="0"/>
              <a:buAutoNum type="arabicPeriod"/>
              <a:defRPr/>
            </a:pPr>
            <a:r>
              <a:rPr lang="en-US" sz="2600" b="1" smtClean="0"/>
              <a:t>Safer workplaces</a:t>
            </a:r>
            <a:endParaRPr lang="en-US" sz="2600" b="1" smtClean="0">
              <a:ea typeface="ヒラギノ角ゴ ProN W6" charset="0"/>
              <a:cs typeface="ヒラギノ角ゴ ProN W6" charset="0"/>
            </a:endParaRPr>
          </a:p>
          <a:p>
            <a:pPr marL="649288" indent="-609600" eaLnBrk="1" hangingPunct="1">
              <a:lnSpc>
                <a:spcPct val="90000"/>
              </a:lnSpc>
              <a:buSzPct val="99000"/>
              <a:buFont typeface="Arial" charset="0"/>
              <a:buAutoNum type="arabicPeriod"/>
              <a:defRPr/>
            </a:pPr>
            <a:r>
              <a:rPr lang="en-US" sz="2600" b="1" smtClean="0"/>
              <a:t>Control of infectious diseases</a:t>
            </a:r>
            <a:endParaRPr lang="en-US" sz="2600" b="1" smtClean="0">
              <a:ea typeface="ヒラギノ角ゴ ProN W6" charset="0"/>
              <a:cs typeface="ヒラギノ角ゴ ProN W6" charset="0"/>
            </a:endParaRPr>
          </a:p>
          <a:p>
            <a:pPr marL="649288" indent="-609600" eaLnBrk="1" hangingPunct="1">
              <a:lnSpc>
                <a:spcPct val="90000"/>
              </a:lnSpc>
              <a:buSzPct val="99000"/>
              <a:buFont typeface="Arial" charset="0"/>
              <a:buAutoNum type="arabicPeriod"/>
              <a:defRPr/>
            </a:pPr>
            <a:r>
              <a:rPr lang="en-US" sz="2600" b="1" smtClean="0"/>
              <a:t>Decline in deaths from coronary heart disease and stroke</a:t>
            </a:r>
            <a:endParaRPr lang="en-US" sz="2600" b="1" smtClean="0">
              <a:ea typeface="ヒラギノ角ゴ ProN W6" charset="0"/>
              <a:cs typeface="ヒラギノ角ゴ ProN W6" charset="0"/>
            </a:endParaRPr>
          </a:p>
          <a:p>
            <a:pPr marL="649288" indent="-609600" eaLnBrk="1" hangingPunct="1">
              <a:lnSpc>
                <a:spcPct val="90000"/>
              </a:lnSpc>
              <a:buSzPct val="99000"/>
              <a:buFont typeface="Arial" charset="0"/>
              <a:buAutoNum type="arabicPeriod"/>
              <a:defRPr/>
            </a:pPr>
            <a:r>
              <a:rPr lang="en-US" sz="2600" b="1" smtClean="0"/>
              <a:t>Safer and healthier foods</a:t>
            </a:r>
            <a:endParaRPr lang="en-US" sz="2600" b="1" smtClean="0">
              <a:ea typeface="ヒラギノ角ゴ ProN W6" charset="0"/>
              <a:cs typeface="ヒラギノ角ゴ ProN W6" charset="0"/>
            </a:endParaRPr>
          </a:p>
          <a:p>
            <a:pPr marL="649288" indent="-609600" eaLnBrk="1" hangingPunct="1">
              <a:lnSpc>
                <a:spcPct val="90000"/>
              </a:lnSpc>
              <a:buSzPct val="99000"/>
              <a:buFont typeface="Arial" charset="0"/>
              <a:buAutoNum type="arabicPeriod"/>
              <a:defRPr/>
            </a:pPr>
            <a:r>
              <a:rPr lang="en-US" sz="2600" b="1" smtClean="0"/>
              <a:t>Healthier mothers and babies</a:t>
            </a:r>
            <a:endParaRPr lang="en-US" sz="2600" b="1" smtClean="0">
              <a:ea typeface="ヒラギノ角ゴ ProN W6" charset="0"/>
              <a:cs typeface="ヒラギノ角ゴ ProN W6" charset="0"/>
            </a:endParaRPr>
          </a:p>
          <a:p>
            <a:pPr marL="649288" indent="-609600" eaLnBrk="1" hangingPunct="1">
              <a:lnSpc>
                <a:spcPct val="90000"/>
              </a:lnSpc>
              <a:buSzPct val="99000"/>
              <a:buFont typeface="Arial" charset="0"/>
              <a:buAutoNum type="arabicPeriod"/>
              <a:defRPr/>
            </a:pPr>
            <a:r>
              <a:rPr lang="en-US" sz="2600" b="1" smtClean="0"/>
              <a:t>Family planning</a:t>
            </a:r>
            <a:endParaRPr lang="en-US" sz="2600" b="1" smtClean="0">
              <a:ea typeface="ヒラギノ角ゴ ProN W6" charset="0"/>
              <a:cs typeface="ヒラギノ角ゴ ProN W6" charset="0"/>
            </a:endParaRPr>
          </a:p>
          <a:p>
            <a:pPr marL="649288" indent="-609600" eaLnBrk="1" hangingPunct="1">
              <a:lnSpc>
                <a:spcPct val="90000"/>
              </a:lnSpc>
              <a:buSzPct val="99000"/>
              <a:buFont typeface="Arial" charset="0"/>
              <a:buAutoNum type="arabicPeriod"/>
              <a:defRPr/>
            </a:pPr>
            <a:r>
              <a:rPr lang="en-US" sz="2600" b="1" smtClean="0"/>
              <a:t>Fluoridation of drinking water</a:t>
            </a:r>
            <a:endParaRPr lang="en-US" sz="2600" b="1" smtClean="0">
              <a:ea typeface="ヒラギノ角ゴ ProN W6" charset="0"/>
              <a:cs typeface="ヒラギノ角ゴ ProN W6" charset="0"/>
            </a:endParaRPr>
          </a:p>
          <a:p>
            <a:pPr marL="649288" indent="-609600" eaLnBrk="1" hangingPunct="1">
              <a:lnSpc>
                <a:spcPct val="90000"/>
              </a:lnSpc>
              <a:buSzPct val="99000"/>
              <a:buFont typeface="Arial" charset="0"/>
              <a:buAutoNum type="arabicPeriod"/>
              <a:defRPr/>
            </a:pPr>
            <a:r>
              <a:rPr lang="en-US" sz="2600" b="1" smtClean="0"/>
              <a:t>Recognition of tobacco use as a health hazard</a:t>
            </a:r>
            <a:endParaRPr lang="en-US" sz="2600" b="1" smtClean="0">
              <a:ea typeface="ヒラギノ角ゴ ProN W6" charset="0"/>
              <a:cs typeface="ヒラギノ角ゴ ProN W6" charset="0"/>
            </a:endParaRPr>
          </a:p>
        </p:txBody>
      </p:sp>
      <p:sp>
        <p:nvSpPr>
          <p:cNvPr id="223235" name="Rectangle 3"/>
          <p:cNvSpPr>
            <a:spLocks/>
          </p:cNvSpPr>
          <p:nvPr/>
        </p:nvSpPr>
        <p:spPr bwMode="auto">
          <a:xfrm>
            <a:off x="5791200" y="6553200"/>
            <a:ext cx="3067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800"/>
              </a:spcBef>
            </a:pPr>
            <a:r>
              <a:rPr lang="en-US" sz="1400">
                <a:solidFill>
                  <a:srgbClr val="86133E"/>
                </a:solidFill>
                <a:ea typeface="ＭＳ Ｐゴシック" charset="0"/>
                <a:cs typeface="ＭＳ Ｐゴシック" charset="0"/>
              </a:rPr>
              <a:t>MMWR, December 24, 1999</a:t>
            </a:r>
          </a:p>
        </p:txBody>
      </p:sp>
      <p:sp>
        <p:nvSpPr>
          <p:cNvPr id="223236" name="Line 4"/>
          <p:cNvSpPr>
            <a:spLocks noChangeShapeType="1"/>
          </p:cNvSpPr>
          <p:nvPr/>
        </p:nvSpPr>
        <p:spPr bwMode="auto">
          <a:xfrm>
            <a:off x="755650" y="1412875"/>
            <a:ext cx="76200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589" name="AutoShape 5"/>
          <p:cNvSpPr>
            <a:spLocks/>
          </p:cNvSpPr>
          <p:nvPr/>
        </p:nvSpPr>
        <p:spPr bwMode="auto">
          <a:xfrm>
            <a:off x="841375" y="1604963"/>
            <a:ext cx="2130425" cy="482600"/>
          </a:xfrm>
          <a:prstGeom prst="roundRect">
            <a:avLst>
              <a:gd name="adj" fmla="val 39472"/>
            </a:avLst>
          </a:prstGeom>
          <a:noFill/>
          <a:ln w="508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4313"/>
          </a:xfrm>
        </p:spPr>
        <p:txBody>
          <a:bodyPr/>
          <a:lstStyle/>
          <a:p>
            <a:pPr indent="0"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Hepatitis A / B Vaccination &amp; Travel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20E93E-9241-1B4B-887F-D4DAE1E6291A}" type="slidenum">
              <a:rPr lang="en-US"/>
              <a:pPr>
                <a:defRPr/>
              </a:pPr>
              <a:t>40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63" r="5963"/>
          <a:stretch>
            <a:fillRect/>
          </a:stretch>
        </p:blipFill>
        <p:spPr>
          <a:xfrm>
            <a:off x="468313" y="1412875"/>
            <a:ext cx="8229600" cy="5257800"/>
          </a:xfrm>
        </p:spPr>
      </p:pic>
    </p:spTree>
    <p:extLst>
      <p:ext uri="{BB962C8B-B14F-4D97-AF65-F5344CB8AC3E}">
        <p14:creationId xmlns:p14="http://schemas.microsoft.com/office/powerpoint/2010/main" val="3443343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086850" cy="6858000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 err="1" smtClean="0">
                <a:solidFill>
                  <a:srgbClr val="FFFF00"/>
                </a:solidFill>
              </a:rPr>
              <a:t>Hep</a:t>
            </a:r>
            <a:r>
              <a:rPr lang="en-US" dirty="0" smtClean="0">
                <a:solidFill>
                  <a:srgbClr val="FFFF00"/>
                </a:solidFill>
              </a:rPr>
              <a:t> A Profile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167DE7-C910-A24A-82D7-B69212310D91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 bwMode="auto">
          <a:xfrm>
            <a:off x="468313" y="1412875"/>
            <a:ext cx="8424862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50800" tIns="50800" bIns="50800"/>
          <a:lstStyle>
            <a:lvl1pPr marL="382588" indent="-342900" algn="l" rtl="0" fontAlgn="base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1pPr>
            <a:lvl2pPr marL="731838" indent="-285750" algn="l" rtl="0" fontAlgn="base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2pPr>
            <a:lvl3pPr marL="1131888" indent="-228600" algn="l" rtl="0" fontAlgn="base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3pPr>
            <a:lvl4pPr marL="1589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4pPr>
            <a:lvl5pPr marL="20462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>
              <a:defRPr/>
            </a:pPr>
            <a:r>
              <a:rPr lang="en-US" b="1" dirty="0" err="1" smtClean="0">
                <a:solidFill>
                  <a:srgbClr val="FFFF00"/>
                </a:solidFill>
              </a:rPr>
              <a:t>Heparna</a:t>
            </a:r>
            <a:r>
              <a:rPr lang="en-US" b="1" dirty="0" smtClean="0">
                <a:solidFill>
                  <a:srgbClr val="FFFF00"/>
                </a:solidFill>
              </a:rPr>
              <a:t> virus, genus </a:t>
            </a:r>
            <a:r>
              <a:rPr lang="en-US" b="1" dirty="0" err="1" smtClean="0">
                <a:solidFill>
                  <a:srgbClr val="FFFF00"/>
                </a:solidFill>
              </a:rPr>
              <a:t>picorna</a:t>
            </a:r>
            <a:endParaRPr lang="en-US" b="1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b="1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rgbClr val="FFFF00"/>
                </a:solidFill>
              </a:rPr>
              <a:t>Present worldwide, higher incidence in developing world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rgbClr val="FFFF00"/>
                </a:solidFill>
              </a:rPr>
              <a:t>Fecal oral transmission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rgbClr val="FFFF00"/>
                </a:solidFill>
              </a:rPr>
              <a:t>Acute illness, no chronic carrier state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</a:endParaRPr>
          </a:p>
          <a:p>
            <a:pPr>
              <a:defRPr/>
            </a:pPr>
            <a:endParaRPr lang="en-US" b="1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b="1" dirty="0">
              <a:solidFill>
                <a:srgbClr val="FFFF00"/>
              </a:solidFill>
            </a:endParaRPr>
          </a:p>
          <a:p>
            <a:pPr>
              <a:defRPr/>
            </a:pPr>
            <a:endParaRPr lang="en-US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Clinical Spectrum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Mild to subclinical illness in children</a:t>
            </a:r>
          </a:p>
          <a:p>
            <a:pPr eaLnBrk="1" hangingPunct="1">
              <a:defRPr/>
            </a:pPr>
            <a:endParaRPr lang="en-US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Adults: n/v/d, RUQ pain, jaundice</a:t>
            </a:r>
          </a:p>
          <a:p>
            <a:pPr eaLnBrk="1" hangingPunct="1">
              <a:defRPr/>
            </a:pPr>
            <a:endParaRPr lang="en-US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“stomach flu” w/o jaundice</a:t>
            </a:r>
          </a:p>
          <a:p>
            <a:pPr eaLnBrk="1" hangingPunct="1">
              <a:defRPr/>
            </a:pPr>
            <a:endParaRPr lang="en-US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Fulminant liver failure</a:t>
            </a:r>
          </a:p>
          <a:p>
            <a:pPr eaLnBrk="1" hangingPunct="1">
              <a:defRPr/>
            </a:pP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547035-AE00-A844-93B3-F34BC74FE4DB}" type="slidenum">
              <a:rPr lang="en-US"/>
              <a:pPr>
                <a:defRPr/>
              </a:pPr>
              <a:t>42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086850" cy="6858000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 err="1" smtClean="0">
                <a:solidFill>
                  <a:srgbClr val="FFFF00"/>
                </a:solidFill>
              </a:rPr>
              <a:t>Hep</a:t>
            </a:r>
            <a:r>
              <a:rPr lang="en-US" dirty="0" smtClean="0">
                <a:solidFill>
                  <a:srgbClr val="FFFF00"/>
                </a:solidFill>
              </a:rPr>
              <a:t> B Profile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42C235-D6A8-7F4D-9765-A541ED459A00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 bwMode="auto">
          <a:xfrm>
            <a:off x="468313" y="1412875"/>
            <a:ext cx="8424862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50800" tIns="50800" bIns="50800"/>
          <a:lstStyle>
            <a:lvl1pPr marL="382588" indent="-342900" algn="l" rtl="0" fontAlgn="base">
              <a:spcBef>
                <a:spcPts val="700"/>
              </a:spcBef>
              <a:spcAft>
                <a:spcPct val="0"/>
              </a:spcAft>
              <a:buSzPct val="100000"/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1pPr>
            <a:lvl2pPr marL="731838" indent="-285750" algn="l" rtl="0" fontAlgn="base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2pPr>
            <a:lvl3pPr marL="1131888" indent="-228600" algn="l" rtl="0" fontAlgn="base">
              <a:spcBef>
                <a:spcPts val="6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3pPr>
            <a:lvl4pPr marL="1589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4pPr>
            <a:lvl5pPr marL="20462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5pPr>
            <a:lvl6pPr marL="25034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6pPr>
            <a:lvl7pPr marL="29606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7pPr>
            <a:lvl8pPr marL="34178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8pPr>
            <a:lvl9pPr marL="3875088" indent="-228600" algn="l" rtl="0" fontAlgn="base">
              <a:spcBef>
                <a:spcPts val="500"/>
              </a:spcBef>
              <a:spcAft>
                <a:spcPct val="0"/>
              </a:spcAft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Arial" charset="0"/>
              </a:defRPr>
            </a:lvl9pPr>
          </a:lstStyle>
          <a:p>
            <a:pPr>
              <a:defRPr/>
            </a:pPr>
            <a:r>
              <a:rPr lang="en-US" b="1" dirty="0" err="1" smtClean="0">
                <a:solidFill>
                  <a:srgbClr val="FFFF00"/>
                </a:solidFill>
              </a:rPr>
              <a:t>Hepadna</a:t>
            </a:r>
            <a:r>
              <a:rPr lang="en-US" b="1" dirty="0" smtClean="0">
                <a:solidFill>
                  <a:srgbClr val="FFFF00"/>
                </a:solidFill>
              </a:rPr>
              <a:t> virus, </a:t>
            </a:r>
            <a:r>
              <a:rPr lang="en-US" b="1" dirty="0" err="1" smtClean="0">
                <a:solidFill>
                  <a:srgbClr val="FFFF00"/>
                </a:solidFill>
              </a:rPr>
              <a:t>oncovirus</a:t>
            </a:r>
            <a:endParaRPr lang="en-US" b="1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b="1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rgbClr val="FFFF00"/>
                </a:solidFill>
              </a:rPr>
              <a:t>Present worldwide, higher incidence in developing world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rgbClr val="FFFF00"/>
                </a:solidFill>
              </a:rPr>
              <a:t>Transmission bodily fluids (vertical, sexual, blood transfusion etc.)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b="1" dirty="0" smtClean="0">
                <a:solidFill>
                  <a:srgbClr val="FFFF00"/>
                </a:solidFill>
              </a:rPr>
              <a:t>Both acute / chronic disease present</a:t>
            </a:r>
          </a:p>
          <a:p>
            <a:pPr>
              <a:defRPr/>
            </a:pPr>
            <a:endParaRPr lang="en-US" b="1" dirty="0">
              <a:solidFill>
                <a:srgbClr val="FFFF00"/>
              </a:solidFill>
            </a:endParaRPr>
          </a:p>
          <a:p>
            <a:pPr>
              <a:defRPr/>
            </a:pPr>
            <a:endParaRPr lang="en-US" b="1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b="1" dirty="0">
              <a:solidFill>
                <a:srgbClr val="FFFF00"/>
              </a:solidFill>
            </a:endParaRPr>
          </a:p>
          <a:p>
            <a:pPr>
              <a:defRPr/>
            </a:pPr>
            <a:endParaRPr lang="en-US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0"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Clinical Spectrum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50825" y="1484313"/>
            <a:ext cx="4038600" cy="52578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Children more likely to develop chronic carriage</a:t>
            </a:r>
          </a:p>
          <a:p>
            <a:pPr eaLnBrk="1" hangingPunct="1">
              <a:defRPr/>
            </a:pPr>
            <a:endParaRPr lang="en-US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</a:rPr>
              <a:t>Asymptomatic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 fulminant liver failure</a:t>
            </a:r>
          </a:p>
          <a:p>
            <a:pPr eaLnBrk="1" hangingPunct="1">
              <a:defRPr/>
            </a:pPr>
            <a:endParaRPr lang="en-US" dirty="0">
              <a:solidFill>
                <a:srgbClr val="FFFF00"/>
              </a:solidFill>
              <a:sym typeface="Wingdings"/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  <a:sym typeface="Wingdings"/>
              </a:rPr>
              <a:t>Cirrhosis</a:t>
            </a:r>
          </a:p>
          <a:p>
            <a:pPr eaLnBrk="1" hangingPunct="1">
              <a:defRPr/>
            </a:pPr>
            <a:endParaRPr lang="en-US" dirty="0">
              <a:solidFill>
                <a:srgbClr val="FFFF00"/>
              </a:solidFill>
              <a:sym typeface="Wingdings"/>
            </a:endParaRPr>
          </a:p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  <a:sym typeface="Wingdings"/>
              </a:rPr>
              <a:t>**Hepatocellular carcinoma</a:t>
            </a:r>
            <a:endParaRPr lang="en-US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8E6696-1E4E-974F-997C-9AE1356AD916}" type="slidenum">
              <a:rPr lang="en-US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094" b="-15094"/>
          <a:stretch>
            <a:fillRect/>
          </a:stretch>
        </p:blipFill>
        <p:spPr/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3" y="0"/>
            <a:ext cx="9086500" cy="681337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420938"/>
            <a:ext cx="8229600" cy="1692275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</a:rPr>
              <a:t>Hepatitis A/B Vaccination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2E1F2D-5017-194B-B081-39AC83159BF0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rgbClr val="FF0000"/>
                </a:solidFill>
              </a:rPr>
              <a:t>Hepatitis A Vaccine – Fact Sheet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412776"/>
            <a:ext cx="4038600" cy="52578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Multiple monovalent preparations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Combo preparations exist (+</a:t>
            </a:r>
            <a:r>
              <a:rPr lang="en-US" dirty="0" err="1" smtClean="0">
                <a:solidFill>
                  <a:srgbClr val="FFFF00"/>
                </a:solidFill>
              </a:rPr>
              <a:t>Hep</a:t>
            </a:r>
            <a:r>
              <a:rPr lang="en-US" dirty="0" smtClean="0">
                <a:solidFill>
                  <a:srgbClr val="FFFF00"/>
                </a:solidFill>
              </a:rPr>
              <a:t> B, +typhoid)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Protection occurs with 1 shot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Booster at 6-12 months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1594" r="1159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94C849-56DB-074E-895D-2262C6C35EE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rgbClr val="FF0000"/>
                </a:solidFill>
              </a:rPr>
              <a:t>Hepatitis A Vaccine – Fact Sheet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Should be given to ALL travelers, consider for all adults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Typhoid often given with </a:t>
            </a:r>
            <a:r>
              <a:rPr lang="en-US" dirty="0" err="1" smtClean="0">
                <a:solidFill>
                  <a:srgbClr val="FFFF00"/>
                </a:solidFill>
              </a:rPr>
              <a:t>Hep</a:t>
            </a:r>
            <a:r>
              <a:rPr lang="en-US" dirty="0" smtClean="0">
                <a:solidFill>
                  <a:srgbClr val="FFFF00"/>
                </a:solidFill>
              </a:rPr>
              <a:t> A with tropical travel</a:t>
            </a:r>
            <a:endParaRPr lang="en-US" dirty="0">
              <a:solidFill>
                <a:srgbClr val="FFFF00"/>
              </a:solidFill>
            </a:endParaRPr>
          </a:p>
          <a:p>
            <a:pPr marL="39688" indent="0">
              <a:buNone/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Give to all people with chronic liver disease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1594" r="11594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490531-43C3-6C44-92BA-50E38B72212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rgbClr val="FF0000"/>
                </a:solidFill>
              </a:rPr>
              <a:t>Hepatitis B Vaccine – Fact Sheet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6916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3 injection regimen (0, 3, 6 months), now routine</a:t>
            </a:r>
          </a:p>
          <a:p>
            <a:pPr>
              <a:defRPr/>
            </a:pPr>
            <a:endParaRPr lang="en-US" sz="3600" dirty="0" smtClean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Accelerated regimen  (3 weeks**)</a:t>
            </a:r>
          </a:p>
          <a:p>
            <a:pPr>
              <a:defRPr/>
            </a:pPr>
            <a:endParaRPr lang="en-US" sz="36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Protection exists even with 1 or 2 shots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1727" r="21727" b="9309"/>
          <a:stretch/>
        </p:blipFill>
        <p:spPr>
          <a:xfrm>
            <a:off x="4648200" y="1600200"/>
            <a:ext cx="4038600" cy="476833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DB814D-D12F-9845-8EF2-B2D2B87B6C0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rgbClr val="FF0000"/>
                </a:solidFill>
              </a:rPr>
              <a:t>Hepatitis B Vaccine – Fact Sheet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Recommend routinely for all </a:t>
            </a:r>
            <a:r>
              <a:rPr lang="en-US" dirty="0" err="1" smtClean="0">
                <a:solidFill>
                  <a:srgbClr val="FFFF00"/>
                </a:solidFill>
              </a:rPr>
              <a:t>Candians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Use travel as an opportunity for someone who does not have vaccine.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Should also be given to ALL travelers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3B0A80-FB77-3849-BF04-EC64E245A4BA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1727" r="21727" b="9428"/>
          <a:stretch/>
        </p:blipFill>
        <p:spPr>
          <a:xfrm>
            <a:off x="4648200" y="1600200"/>
            <a:ext cx="4038600" cy="476210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sz="5400" smtClean="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Adult Vaccines ahead</a:t>
            </a:r>
            <a:endParaRPr lang="en-US" sz="5400" smtClean="0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686800" cy="4797425"/>
          </a:xfrm>
        </p:spPr>
        <p:txBody>
          <a:bodyPr rIns="132080">
            <a:normAutofit lnSpcReduction="10000"/>
          </a:bodyPr>
          <a:lstStyle/>
          <a:p>
            <a:pPr marL="649288" indent="-609600" eaLnBrk="1" hangingPunct="1">
              <a:buClr>
                <a:srgbClr val="00FFFF"/>
              </a:buClr>
              <a:buFont typeface="Arial" charset="0"/>
              <a:buAutoNum type="arabicPeriod"/>
              <a:defRPr/>
            </a:pPr>
            <a:r>
              <a:rPr lang="en-US" sz="4000" dirty="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Pneumococcus</a:t>
            </a:r>
            <a:endParaRPr lang="en-US" sz="4000" dirty="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649288" indent="-609600" eaLnBrk="1" hangingPunct="1">
              <a:buClr>
                <a:srgbClr val="00FFFF"/>
              </a:buClr>
              <a:buFont typeface="Arial" charset="0"/>
              <a:buAutoNum type="arabicPeriod"/>
              <a:defRPr/>
            </a:pPr>
            <a:endParaRPr lang="en-US" sz="4000" dirty="0" smtClean="0">
              <a:solidFill>
                <a:srgbClr val="FFFFFF"/>
              </a:solidFill>
              <a:latin typeface="Arial Bold" charset="0"/>
              <a:cs typeface="Arial Bold" charset="0"/>
              <a:sym typeface="Arial Bold" charset="0"/>
            </a:endParaRPr>
          </a:p>
          <a:p>
            <a:pPr marL="649288" indent="-609600" eaLnBrk="1" hangingPunct="1">
              <a:buClr>
                <a:srgbClr val="00FFFF"/>
              </a:buClr>
              <a:buFont typeface="Arial" charset="0"/>
              <a:buAutoNum type="arabicPeriod"/>
              <a:defRPr/>
            </a:pPr>
            <a:r>
              <a:rPr lang="en-US" sz="4000" dirty="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Varicella Zoster</a:t>
            </a:r>
            <a:endParaRPr lang="en-US" sz="4000" dirty="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649288" indent="-609600" eaLnBrk="1" hangingPunct="1">
              <a:spcBef>
                <a:spcPts val="900"/>
              </a:spcBef>
              <a:buClr>
                <a:srgbClr val="00FFFF"/>
              </a:buClr>
              <a:buFont typeface="Arial" charset="0"/>
              <a:buAutoNum type="arabicPeriod"/>
              <a:defRPr/>
            </a:pPr>
            <a:endParaRPr lang="en-US" sz="4000" dirty="0" smtClean="0">
              <a:solidFill>
                <a:srgbClr val="FFFFFF"/>
              </a:solidFill>
              <a:latin typeface="Arial Bold" charset="0"/>
              <a:cs typeface="Arial Bold" charset="0"/>
              <a:sym typeface="Arial Bold" charset="0"/>
            </a:endParaRPr>
          </a:p>
          <a:p>
            <a:pPr marL="649288" indent="-609600" eaLnBrk="1" hangingPunct="1">
              <a:spcBef>
                <a:spcPts val="900"/>
              </a:spcBef>
              <a:buClr>
                <a:srgbClr val="00FFFF"/>
              </a:buClr>
              <a:buFont typeface="Arial" charset="0"/>
              <a:buAutoNum type="arabicPeriod"/>
              <a:defRPr/>
            </a:pPr>
            <a:r>
              <a:rPr lang="en-US" sz="4000" dirty="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Hepatitis A &amp; B Vaccines</a:t>
            </a:r>
          </a:p>
          <a:p>
            <a:pPr marL="649288" indent="-609600" eaLnBrk="1" hangingPunct="1">
              <a:spcBef>
                <a:spcPts val="900"/>
              </a:spcBef>
              <a:buClr>
                <a:srgbClr val="00FFFF"/>
              </a:buClr>
              <a:buFont typeface="Arial" charset="0"/>
              <a:buAutoNum type="arabicPeriod"/>
              <a:defRPr/>
            </a:pPr>
            <a:endParaRPr lang="en-US" sz="4000" dirty="0" smtClean="0">
              <a:solidFill>
                <a:srgbClr val="FFFFFF"/>
              </a:solidFill>
              <a:latin typeface="Arial Bold" charset="0"/>
              <a:cs typeface="Arial Bold" charset="0"/>
              <a:sym typeface="Arial Bold" charset="0"/>
            </a:endParaRPr>
          </a:p>
          <a:p>
            <a:pPr marL="649288" indent="-609600" eaLnBrk="1" hangingPunct="1">
              <a:spcBef>
                <a:spcPts val="900"/>
              </a:spcBef>
              <a:buClr>
                <a:srgbClr val="00FFFF"/>
              </a:buClr>
              <a:buFont typeface="Arial" charset="0"/>
              <a:buAutoNum type="arabicPeriod"/>
              <a:defRPr/>
            </a:pPr>
            <a:r>
              <a:rPr lang="en-US" sz="4000" dirty="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Measles / Mumps / </a:t>
            </a:r>
            <a:r>
              <a:rPr lang="en-US" sz="2400" dirty="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Rubella</a:t>
            </a:r>
            <a:endParaRPr lang="en-US" dirty="0" smtClean="0">
              <a:solidFill>
                <a:srgbClr val="FFFFFF"/>
              </a:solidFill>
              <a:latin typeface="Arial Bold" charset="0"/>
              <a:cs typeface="Arial Bold" charset="0"/>
              <a:sym typeface="Arial Bol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6B2AB8-E091-754F-83B2-3ED1267DC995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165889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en-US" sz="4800" dirty="0" smtClean="0">
                <a:solidFill>
                  <a:srgbClr val="F3EB00"/>
                </a:solidFill>
                <a:latin typeface="Arial Bold" charset="0"/>
                <a:cs typeface="Arial Bold" charset="0"/>
                <a:sym typeface="Arial Bold" charset="0"/>
              </a:rPr>
              <a:t>Take home points</a:t>
            </a:r>
            <a:endParaRPr lang="en-US" sz="4800" dirty="0" smtClean="0">
              <a:solidFill>
                <a:srgbClr val="F3EB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193800"/>
            <a:ext cx="8470900" cy="5331544"/>
          </a:xfrm>
        </p:spPr>
        <p:txBody>
          <a:bodyPr rIns="132080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err="1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Hep</a:t>
            </a:r>
            <a:r>
              <a:rPr lang="en-US" dirty="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 A &amp; B potential infections for all adults (esp. travel to developing country)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dirty="0">
              <a:solidFill>
                <a:srgbClr val="FFFFFF"/>
              </a:solidFill>
              <a:latin typeface="Arial Bold" charset="0"/>
              <a:ea typeface="ヒラギノ角ゴ ProN W6" charset="0"/>
              <a:cs typeface="Arial Bold" charset="0"/>
              <a:sym typeface="Arial Bold" charset="0"/>
            </a:endParaRPr>
          </a:p>
          <a:p>
            <a:pPr marL="39688" indent="0" eaLnBrk="1" hangingPunct="1">
              <a:lnSpc>
                <a:spcPct val="90000"/>
              </a:lnSpc>
              <a:buNone/>
              <a:defRPr/>
            </a:pPr>
            <a:endParaRPr lang="en-US" dirty="0" smtClean="0">
              <a:solidFill>
                <a:srgbClr val="FFFFFF"/>
              </a:solidFill>
              <a:latin typeface="Arial Bold" charset="0"/>
              <a:ea typeface="ヒラギノ角ゴ ProN W6" charset="0"/>
              <a:cs typeface="Arial Bold" charset="0"/>
              <a:sym typeface="Arial Bold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Use travel consult as opportunity to address all vaccines (esp. in adults)</a:t>
            </a:r>
            <a:endParaRPr lang="en-US" dirty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39688" indent="0" eaLnBrk="1" hangingPunct="1">
              <a:lnSpc>
                <a:spcPct val="90000"/>
              </a:lnSpc>
              <a:buNone/>
              <a:defRPr/>
            </a:pPr>
            <a:endParaRPr lang="en-US" dirty="0">
              <a:solidFill>
                <a:srgbClr val="FFFFFF"/>
              </a:solidFill>
              <a:latin typeface="Arial Bold" charset="0"/>
              <a:ea typeface="ヒラギノ角ゴ ProN W6" charset="0"/>
              <a:cs typeface="Arial Bold" charset="0"/>
              <a:sym typeface="Arial Bold" charset="0"/>
            </a:endParaRPr>
          </a:p>
          <a:p>
            <a:pPr marL="39688" indent="0" eaLnBrk="1" hangingPunct="1">
              <a:lnSpc>
                <a:spcPct val="90000"/>
              </a:lnSpc>
              <a:buNone/>
              <a:defRPr/>
            </a:pPr>
            <a:endParaRPr lang="en-US" dirty="0">
              <a:solidFill>
                <a:srgbClr val="FFFFFF"/>
              </a:solidFill>
              <a:latin typeface="Arial Bold" charset="0"/>
              <a:ea typeface="ヒラギノ角ゴ ProN W6" charset="0"/>
              <a:cs typeface="Arial Bold" charset="0"/>
              <a:sym typeface="Arial Bold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dirty="0" smtClean="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Recommend ALL travelers be vaccinated against </a:t>
            </a:r>
            <a:r>
              <a:rPr lang="en-US" sz="3600" dirty="0" err="1" smtClean="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Hep</a:t>
            </a:r>
            <a:r>
              <a:rPr lang="en-US" sz="3600" dirty="0" smtClean="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 A / B</a:t>
            </a:r>
          </a:p>
        </p:txBody>
      </p:sp>
      <p:sp>
        <p:nvSpPr>
          <p:cNvPr id="459780" name="Text Box 3"/>
          <p:cNvSpPr txBox="1">
            <a:spLocks noChangeArrowheads="1"/>
          </p:cNvSpPr>
          <p:nvPr/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1pPr>
            <a:lvl2pPr marL="742950" indent="-28575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2pPr>
            <a:lvl3pPr marL="1143000" indent="-22860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3pPr>
            <a:lvl4pPr marL="1600200" indent="-22860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4pPr>
            <a:lvl5pPr marL="2057400" indent="-228600" eaLnBrk="0" hangingPunct="0"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9pPr>
          </a:lstStyle>
          <a:p>
            <a:pPr algn="ctr" eaLnBrk="1" hangingPunct="1"/>
            <a:fld id="{2E780929-106A-804F-A37E-0D2021AC094E}" type="slidenum"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pPr algn="ctr" eaLnBrk="1" hangingPunct="1"/>
              <a:t>50</a:t>
            </a:fld>
            <a:endParaRPr lang="en-US" sz="14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8E6696-1E4E-974F-997C-9AE1356AD916}" type="slidenum">
              <a:rPr lang="en-US"/>
              <a:pPr>
                <a:defRPr/>
              </a:pPr>
              <a:t>51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9" t="5282" r="1028" b="4495"/>
          <a:stretch/>
        </p:blipFill>
        <p:spPr>
          <a:xfrm>
            <a:off x="2411760" y="476672"/>
            <a:ext cx="4752528" cy="5821898"/>
          </a:xfrm>
        </p:spPr>
      </p:pic>
    </p:spTree>
    <p:extLst>
      <p:ext uri="{BB962C8B-B14F-4D97-AF65-F5344CB8AC3E}">
        <p14:creationId xmlns:p14="http://schemas.microsoft.com/office/powerpoint/2010/main" val="3226184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1"/>
          <p:cNvSpPr>
            <a:spLocks noGrp="1" noChangeArrowheads="1"/>
          </p:cNvSpPr>
          <p:nvPr>
            <p:ph type="title"/>
          </p:nvPr>
        </p:nvSpPr>
        <p:spPr>
          <a:xfrm>
            <a:off x="539750" y="836613"/>
            <a:ext cx="8229600" cy="1143000"/>
          </a:xfrm>
        </p:spPr>
        <p:txBody>
          <a:bodyPr rIns="132080">
            <a:normAutofit fontScale="90000"/>
          </a:bodyPr>
          <a:lstStyle/>
          <a:p>
            <a:pPr indent="0" eaLnBrk="1" hangingPunct="1">
              <a:defRPr/>
            </a:pPr>
            <a:r>
              <a:rPr lang="en-US" sz="7200" dirty="0" smtClean="0">
                <a:solidFill>
                  <a:srgbClr val="FFFF00"/>
                </a:solidFill>
                <a:latin typeface="Comic Sans MS Bold" charset="0"/>
                <a:cs typeface="Comic Sans MS Bold" charset="0"/>
                <a:sym typeface="Comic Sans MS Bold" charset="0"/>
              </a:rPr>
              <a:t>Measles / Mumps / Rubella</a:t>
            </a:r>
            <a:endParaRPr lang="en-US" sz="7200" dirty="0" smtClean="0">
              <a:solidFill>
                <a:srgbClr val="FFFF00"/>
              </a:solidFill>
              <a:latin typeface="Comic Sans MS Bold" charset="0"/>
              <a:ea typeface="ヒラギノ明朝 ProN W6" charset="0"/>
              <a:cs typeface="ヒラギノ明朝 ProN W6" charset="0"/>
              <a:sym typeface="Comic Sans MS 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420888"/>
            <a:ext cx="3200276" cy="24031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4365104"/>
            <a:ext cx="3129260" cy="20861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2276872"/>
            <a:ext cx="2814960" cy="19085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71800" y="6459624"/>
            <a:ext cx="63747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00" b="1" i="1" dirty="0">
                <a:solidFill>
                  <a:srgbClr val="FFFF00"/>
                </a:solidFill>
              </a:rPr>
              <a:t>http://</a:t>
            </a:r>
            <a:r>
              <a:rPr lang="en-US" sz="700" b="1" i="1" dirty="0" err="1">
                <a:solidFill>
                  <a:srgbClr val="FFFF00"/>
                </a:solidFill>
              </a:rPr>
              <a:t>www.phac-aspc.gc.ca</a:t>
            </a:r>
            <a:r>
              <a:rPr lang="en-US" sz="700" b="1" i="1" dirty="0">
                <a:solidFill>
                  <a:srgbClr val="FFFF00"/>
                </a:solidFill>
              </a:rPr>
              <a:t>/</a:t>
            </a:r>
            <a:r>
              <a:rPr lang="en-US" sz="700" b="1" i="1" dirty="0" err="1">
                <a:solidFill>
                  <a:srgbClr val="FFFF00"/>
                </a:solidFill>
              </a:rPr>
              <a:t>im</a:t>
            </a:r>
            <a:r>
              <a:rPr lang="en-US" sz="700" b="1" i="1" dirty="0">
                <a:solidFill>
                  <a:srgbClr val="FFFF00"/>
                </a:solidFill>
              </a:rPr>
              <a:t>/</a:t>
            </a:r>
            <a:r>
              <a:rPr lang="en-US" sz="700" b="1" i="1" dirty="0" err="1">
                <a:solidFill>
                  <a:srgbClr val="FFFF00"/>
                </a:solidFill>
              </a:rPr>
              <a:t>vpd-mev</a:t>
            </a:r>
            <a:r>
              <a:rPr lang="en-US" sz="700" b="1" i="1" dirty="0">
                <a:solidFill>
                  <a:srgbClr val="FFFF00"/>
                </a:solidFill>
              </a:rPr>
              <a:t>/mumps-</a:t>
            </a:r>
            <a:r>
              <a:rPr lang="en-US" sz="700" b="1" i="1" dirty="0" err="1">
                <a:solidFill>
                  <a:srgbClr val="FFFF00"/>
                </a:solidFill>
              </a:rPr>
              <a:t>oreillons</a:t>
            </a:r>
            <a:r>
              <a:rPr lang="en-US" sz="700" b="1" i="1" dirty="0">
                <a:solidFill>
                  <a:srgbClr val="FFFF00"/>
                </a:solidFill>
              </a:rPr>
              <a:t>/professionals-</a:t>
            </a:r>
            <a:r>
              <a:rPr lang="en-US" sz="700" b="1" i="1" dirty="0" err="1">
                <a:solidFill>
                  <a:srgbClr val="FFFF00"/>
                </a:solidFill>
              </a:rPr>
              <a:t>professionnels</a:t>
            </a:r>
            <a:r>
              <a:rPr lang="en-US" sz="700" b="1" i="1" dirty="0">
                <a:solidFill>
                  <a:srgbClr val="FFFF00"/>
                </a:solidFill>
              </a:rPr>
              <a:t>-</a:t>
            </a:r>
            <a:r>
              <a:rPr lang="en-US" sz="700" b="1" i="1" dirty="0" err="1">
                <a:solidFill>
                  <a:srgbClr val="FFFF00"/>
                </a:solidFill>
              </a:rPr>
              <a:t>eng.php</a:t>
            </a:r>
            <a:endParaRPr lang="en-US" sz="7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647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81"/>
            <a:ext cx="9144000" cy="6804248"/>
          </a:xfrm>
          <a:prstGeom prst="rect">
            <a:avLst/>
          </a:prstGeom>
        </p:spPr>
      </p:pic>
      <p:sp>
        <p:nvSpPr>
          <p:cNvPr id="145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60649"/>
            <a:ext cx="8229600" cy="1296144"/>
          </a:xfrm>
        </p:spPr>
        <p:txBody>
          <a:bodyPr rIns="132080">
            <a:normAutofit fontScale="90000"/>
          </a:bodyPr>
          <a:lstStyle/>
          <a:p>
            <a:pPr indent="0" eaLnBrk="1" hangingPunct="1">
              <a:defRPr/>
            </a:pPr>
            <a:r>
              <a:rPr lang="en-US" sz="7200" dirty="0" smtClean="0">
                <a:solidFill>
                  <a:srgbClr val="FFFF00"/>
                </a:solidFill>
                <a:latin typeface="Comic Sans MS Bold" charset="0"/>
                <a:cs typeface="Comic Sans MS Bold" charset="0"/>
                <a:sym typeface="Comic Sans MS Bold" charset="0"/>
              </a:rPr>
              <a:t>Measles / Mumps / Rubella</a:t>
            </a:r>
            <a:endParaRPr lang="en-US" sz="7200" dirty="0" smtClean="0">
              <a:solidFill>
                <a:srgbClr val="FFFF00"/>
              </a:solidFill>
              <a:latin typeface="Comic Sans MS Bold" charset="0"/>
              <a:ea typeface="ヒラギノ明朝 ProN W6" charset="0"/>
              <a:cs typeface="ヒラギノ明朝 ProN W6" charset="0"/>
              <a:sym typeface="Comic Sans MS Bold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824536"/>
          </a:xfrm>
          <a:gradFill flip="none" rotWithShape="1">
            <a:gsLst>
              <a:gs pos="16000">
                <a:srgbClr val="FF0000">
                  <a:alpha val="61000"/>
                </a:srgbClr>
              </a:gs>
              <a:gs pos="93000">
                <a:prstClr val="white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/>
          <a:lstStyle/>
          <a:p>
            <a:r>
              <a:rPr lang="en-US" dirty="0" smtClean="0"/>
              <a:t>Three viral infections whose incidence dropped dramatically with vaccination</a:t>
            </a:r>
          </a:p>
          <a:p>
            <a:endParaRPr lang="en-US" dirty="0"/>
          </a:p>
          <a:p>
            <a:r>
              <a:rPr lang="en-US" dirty="0" smtClean="0"/>
              <a:t>All 3 diseases have severe complications which is rationale for vaccinating</a:t>
            </a:r>
          </a:p>
          <a:p>
            <a:endParaRPr lang="en-US" dirty="0"/>
          </a:p>
          <a:p>
            <a:r>
              <a:rPr lang="en-US" dirty="0" smtClean="0"/>
              <a:t>Currently 3 in 1 vaccine is used MMR or MMRV</a:t>
            </a:r>
          </a:p>
        </p:txBody>
      </p:sp>
    </p:spTree>
    <p:extLst>
      <p:ext uri="{BB962C8B-B14F-4D97-AF65-F5344CB8AC3E}">
        <p14:creationId xmlns:p14="http://schemas.microsoft.com/office/powerpoint/2010/main" val="671839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1"/>
          <p:cNvSpPr>
            <a:spLocks noGrp="1" noChangeArrowheads="1"/>
          </p:cNvSpPr>
          <p:nvPr>
            <p:ph type="title"/>
          </p:nvPr>
        </p:nvSpPr>
        <p:spPr>
          <a:xfrm>
            <a:off x="539750" y="836613"/>
            <a:ext cx="8229600" cy="1143000"/>
          </a:xfrm>
        </p:spPr>
        <p:txBody>
          <a:bodyPr rIns="132080">
            <a:normAutofit fontScale="90000"/>
          </a:bodyPr>
          <a:lstStyle/>
          <a:p>
            <a:pPr indent="0" eaLnBrk="1" hangingPunct="1">
              <a:defRPr/>
            </a:pPr>
            <a:r>
              <a:rPr lang="en-US" sz="7200" dirty="0" smtClean="0">
                <a:solidFill>
                  <a:srgbClr val="FFFF00"/>
                </a:solidFill>
                <a:latin typeface="Comic Sans MS Bold" charset="0"/>
                <a:cs typeface="Comic Sans MS Bold" charset="0"/>
                <a:sym typeface="Comic Sans MS Bold" charset="0"/>
              </a:rPr>
              <a:t>Measles</a:t>
            </a:r>
            <a:endParaRPr lang="en-US" sz="7200" dirty="0" smtClean="0">
              <a:solidFill>
                <a:srgbClr val="FFFF00"/>
              </a:solidFill>
              <a:latin typeface="Comic Sans MS Bold" charset="0"/>
              <a:ea typeface="ヒラギノ明朝 ProN W6" charset="0"/>
              <a:cs typeface="ヒラギノ明朝 ProN W6" charset="0"/>
              <a:sym typeface="Comic Sans MS 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2492896"/>
            <a:ext cx="3200276" cy="24031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71800" y="6459624"/>
            <a:ext cx="63747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00" b="1" i="1" dirty="0">
                <a:solidFill>
                  <a:srgbClr val="FFFF00"/>
                </a:solidFill>
              </a:rPr>
              <a:t>http://</a:t>
            </a:r>
            <a:r>
              <a:rPr lang="en-US" sz="700" b="1" i="1" dirty="0" err="1">
                <a:solidFill>
                  <a:srgbClr val="FFFF00"/>
                </a:solidFill>
              </a:rPr>
              <a:t>www.phac-aspc.gc.ca</a:t>
            </a:r>
            <a:r>
              <a:rPr lang="en-US" sz="700" b="1" i="1" dirty="0">
                <a:solidFill>
                  <a:srgbClr val="FFFF00"/>
                </a:solidFill>
              </a:rPr>
              <a:t>/</a:t>
            </a:r>
            <a:r>
              <a:rPr lang="en-US" sz="700" b="1" i="1" dirty="0" err="1">
                <a:solidFill>
                  <a:srgbClr val="FFFF00"/>
                </a:solidFill>
              </a:rPr>
              <a:t>im</a:t>
            </a:r>
            <a:r>
              <a:rPr lang="en-US" sz="700" b="1" i="1" dirty="0">
                <a:solidFill>
                  <a:srgbClr val="FFFF00"/>
                </a:solidFill>
              </a:rPr>
              <a:t>/</a:t>
            </a:r>
            <a:r>
              <a:rPr lang="en-US" sz="700" b="1" i="1" dirty="0" err="1">
                <a:solidFill>
                  <a:srgbClr val="FFFF00"/>
                </a:solidFill>
              </a:rPr>
              <a:t>vpd-mev</a:t>
            </a:r>
            <a:r>
              <a:rPr lang="en-US" sz="700" b="1" i="1" dirty="0">
                <a:solidFill>
                  <a:srgbClr val="FFFF00"/>
                </a:solidFill>
              </a:rPr>
              <a:t>/mumps-</a:t>
            </a:r>
            <a:r>
              <a:rPr lang="en-US" sz="700" b="1" i="1" dirty="0" err="1">
                <a:solidFill>
                  <a:srgbClr val="FFFF00"/>
                </a:solidFill>
              </a:rPr>
              <a:t>oreillons</a:t>
            </a:r>
            <a:r>
              <a:rPr lang="en-US" sz="700" b="1" i="1" dirty="0">
                <a:solidFill>
                  <a:srgbClr val="FFFF00"/>
                </a:solidFill>
              </a:rPr>
              <a:t>/professionals-</a:t>
            </a:r>
            <a:r>
              <a:rPr lang="en-US" sz="700" b="1" i="1" dirty="0" err="1">
                <a:solidFill>
                  <a:srgbClr val="FFFF00"/>
                </a:solidFill>
              </a:rPr>
              <a:t>professionnels</a:t>
            </a:r>
            <a:r>
              <a:rPr lang="en-US" sz="700" b="1" i="1" dirty="0">
                <a:solidFill>
                  <a:srgbClr val="FFFF00"/>
                </a:solidFill>
              </a:rPr>
              <a:t>-</a:t>
            </a:r>
            <a:r>
              <a:rPr lang="en-US" sz="700" b="1" i="1" dirty="0" err="1">
                <a:solidFill>
                  <a:srgbClr val="FFFF00"/>
                </a:solidFill>
              </a:rPr>
              <a:t>eng.php</a:t>
            </a:r>
            <a:endParaRPr lang="en-US" sz="7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87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>
            <a:normAutofit/>
          </a:bodyPr>
          <a:lstStyle/>
          <a:p>
            <a:pPr indent="0" eaLnBrk="1" hangingPunct="1">
              <a:defRPr/>
            </a:pPr>
            <a:r>
              <a:rPr lang="en-US" sz="7200" dirty="0" smtClean="0">
                <a:solidFill>
                  <a:srgbClr val="FFFF00"/>
                </a:solidFill>
                <a:latin typeface="Comic Sans MS Bold" charset="0"/>
                <a:cs typeface="Comic Sans MS Bold" charset="0"/>
                <a:sym typeface="Comic Sans MS Bold" charset="0"/>
              </a:rPr>
              <a:t>Measles</a:t>
            </a:r>
            <a:endParaRPr lang="en-US" sz="7200" dirty="0" smtClean="0">
              <a:solidFill>
                <a:srgbClr val="FFFF00"/>
              </a:solidFill>
              <a:latin typeface="Comic Sans MS Bold" charset="0"/>
              <a:ea typeface="ヒラギノ明朝 ProN W6" charset="0"/>
              <a:cs typeface="ヒラギノ明朝 ProN W6" charset="0"/>
              <a:sym typeface="Comic Sans MS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6916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Extremely contagious (90% attack rate)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Persists in </a:t>
            </a:r>
            <a:r>
              <a:rPr lang="en-US" dirty="0" err="1" smtClean="0">
                <a:solidFill>
                  <a:srgbClr val="FFFF00"/>
                </a:solidFill>
              </a:rPr>
              <a:t>envinronment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Viral </a:t>
            </a:r>
            <a:r>
              <a:rPr lang="en-US" dirty="0" err="1" smtClean="0">
                <a:solidFill>
                  <a:srgbClr val="FFFF00"/>
                </a:solidFill>
              </a:rPr>
              <a:t>prodrome</a:t>
            </a:r>
            <a:r>
              <a:rPr lang="en-US" dirty="0" smtClean="0">
                <a:solidFill>
                  <a:srgbClr val="FFFF00"/>
                </a:solidFill>
              </a:rPr>
              <a:t> then conjunctivitis, rash 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Complications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556792"/>
            <a:ext cx="3200276" cy="35283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71800" y="6459624"/>
            <a:ext cx="63747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00" b="1" i="1" dirty="0">
                <a:solidFill>
                  <a:srgbClr val="FFFF00"/>
                </a:solidFill>
              </a:rPr>
              <a:t>http://</a:t>
            </a:r>
            <a:r>
              <a:rPr lang="en-US" sz="700" b="1" i="1" dirty="0" err="1">
                <a:solidFill>
                  <a:srgbClr val="FFFF00"/>
                </a:solidFill>
              </a:rPr>
              <a:t>www.phac-aspc.gc.ca</a:t>
            </a:r>
            <a:r>
              <a:rPr lang="en-US" sz="700" b="1" i="1" dirty="0">
                <a:solidFill>
                  <a:srgbClr val="FFFF00"/>
                </a:solidFill>
              </a:rPr>
              <a:t>/</a:t>
            </a:r>
            <a:r>
              <a:rPr lang="en-US" sz="700" b="1" i="1" dirty="0" err="1">
                <a:solidFill>
                  <a:srgbClr val="FFFF00"/>
                </a:solidFill>
              </a:rPr>
              <a:t>im</a:t>
            </a:r>
            <a:r>
              <a:rPr lang="en-US" sz="700" b="1" i="1" dirty="0">
                <a:solidFill>
                  <a:srgbClr val="FFFF00"/>
                </a:solidFill>
              </a:rPr>
              <a:t>/</a:t>
            </a:r>
            <a:r>
              <a:rPr lang="en-US" sz="700" b="1" i="1" dirty="0" err="1">
                <a:solidFill>
                  <a:srgbClr val="FFFF00"/>
                </a:solidFill>
              </a:rPr>
              <a:t>vpd-mev</a:t>
            </a:r>
            <a:r>
              <a:rPr lang="en-US" sz="700" b="1" i="1" dirty="0">
                <a:solidFill>
                  <a:srgbClr val="FFFF00"/>
                </a:solidFill>
              </a:rPr>
              <a:t>/mumps-</a:t>
            </a:r>
            <a:r>
              <a:rPr lang="en-US" sz="700" b="1" i="1" dirty="0" err="1">
                <a:solidFill>
                  <a:srgbClr val="FFFF00"/>
                </a:solidFill>
              </a:rPr>
              <a:t>oreillons</a:t>
            </a:r>
            <a:r>
              <a:rPr lang="en-US" sz="700" b="1" i="1" dirty="0">
                <a:solidFill>
                  <a:srgbClr val="FFFF00"/>
                </a:solidFill>
              </a:rPr>
              <a:t>/professionals-</a:t>
            </a:r>
            <a:r>
              <a:rPr lang="en-US" sz="700" b="1" i="1" dirty="0" err="1">
                <a:solidFill>
                  <a:srgbClr val="FFFF00"/>
                </a:solidFill>
              </a:rPr>
              <a:t>professionnels</a:t>
            </a:r>
            <a:r>
              <a:rPr lang="en-US" sz="700" b="1" i="1" dirty="0">
                <a:solidFill>
                  <a:srgbClr val="FFFF00"/>
                </a:solidFill>
              </a:rPr>
              <a:t>-</a:t>
            </a:r>
            <a:r>
              <a:rPr lang="en-US" sz="700" b="1" i="1" dirty="0" err="1">
                <a:solidFill>
                  <a:srgbClr val="FFFF00"/>
                </a:solidFill>
              </a:rPr>
              <a:t>eng.php</a:t>
            </a:r>
            <a:endParaRPr lang="en-US" sz="7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86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81"/>
            <a:ext cx="9144000" cy="6804248"/>
          </a:xfrm>
          <a:prstGeom prst="rect">
            <a:avLst/>
          </a:prstGeom>
        </p:spPr>
      </p:pic>
      <p:sp>
        <p:nvSpPr>
          <p:cNvPr id="145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60649"/>
            <a:ext cx="8229600" cy="1296144"/>
          </a:xfrm>
        </p:spPr>
        <p:txBody>
          <a:bodyPr rIns="132080">
            <a:normAutofit fontScale="90000"/>
          </a:bodyPr>
          <a:lstStyle/>
          <a:p>
            <a:pPr indent="0" eaLnBrk="1" hangingPunct="1">
              <a:defRPr/>
            </a:pPr>
            <a:r>
              <a:rPr lang="en-US" sz="6000" dirty="0" smtClean="0">
                <a:solidFill>
                  <a:srgbClr val="FFFF00"/>
                </a:solidFill>
                <a:latin typeface="Comic Sans MS Bold" charset="0"/>
                <a:cs typeface="Comic Sans MS Bold" charset="0"/>
                <a:sym typeface="Comic Sans MS Bold" charset="0"/>
              </a:rPr>
              <a:t>Clinical Manifestations</a:t>
            </a:r>
            <a:endParaRPr lang="en-US" sz="6000" dirty="0" smtClean="0">
              <a:solidFill>
                <a:srgbClr val="FFFF00"/>
              </a:solidFill>
              <a:latin typeface="Comic Sans MS Bold" charset="0"/>
              <a:ea typeface="ヒラギノ明朝 ProN W6" charset="0"/>
              <a:cs typeface="ヒラギノ明朝 ProN W6" charset="0"/>
              <a:sym typeface="Comic Sans MS Bold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rcRect t="10967" b="10967"/>
          <a:stretch>
            <a:fillRect/>
          </a:stretch>
        </p:blipFill>
        <p:spPr>
          <a:xfrm>
            <a:off x="467544" y="1556792"/>
            <a:ext cx="8229600" cy="482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3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81"/>
            <a:ext cx="9144000" cy="6804248"/>
          </a:xfrm>
          <a:prstGeom prst="rect">
            <a:avLst/>
          </a:prstGeom>
        </p:spPr>
      </p:pic>
      <p:sp>
        <p:nvSpPr>
          <p:cNvPr id="145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60649"/>
            <a:ext cx="8229600" cy="1296144"/>
          </a:xfrm>
        </p:spPr>
        <p:txBody>
          <a:bodyPr rIns="132080">
            <a:normAutofit fontScale="90000"/>
          </a:bodyPr>
          <a:lstStyle/>
          <a:p>
            <a:pPr indent="0" eaLnBrk="1" hangingPunct="1">
              <a:defRPr/>
            </a:pPr>
            <a:r>
              <a:rPr lang="en-US" sz="6000" dirty="0" smtClean="0">
                <a:solidFill>
                  <a:srgbClr val="FFFF00"/>
                </a:solidFill>
                <a:latin typeface="Comic Sans MS Bold" charset="0"/>
                <a:cs typeface="Comic Sans MS Bold" charset="0"/>
                <a:sym typeface="Comic Sans MS Bold" charset="0"/>
              </a:rPr>
              <a:t>Clinical Manifestations</a:t>
            </a:r>
            <a:endParaRPr lang="en-US" sz="6000" dirty="0" smtClean="0">
              <a:solidFill>
                <a:srgbClr val="FFFF00"/>
              </a:solidFill>
              <a:latin typeface="Comic Sans MS Bold" charset="0"/>
              <a:ea typeface="ヒラギノ明朝 ProN W6" charset="0"/>
              <a:cs typeface="ヒラギノ明朝 ProN W6" charset="0"/>
              <a:sym typeface="Comic Sans MS Bold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rcRect t="2008" b="2008"/>
          <a:stretch>
            <a:fillRect/>
          </a:stretch>
        </p:blipFill>
        <p:spPr>
          <a:xfrm>
            <a:off x="395536" y="1268760"/>
            <a:ext cx="8229600" cy="5257800"/>
          </a:xfrm>
        </p:spPr>
      </p:pic>
      <p:sp>
        <p:nvSpPr>
          <p:cNvPr id="7" name="Rectangle 6"/>
          <p:cNvSpPr/>
          <p:nvPr/>
        </p:nvSpPr>
        <p:spPr bwMode="auto">
          <a:xfrm>
            <a:off x="2915816" y="2780928"/>
            <a:ext cx="576064" cy="432048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508104" y="2636912"/>
            <a:ext cx="576064" cy="432048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792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81"/>
            <a:ext cx="9144000" cy="6804248"/>
          </a:xfrm>
          <a:prstGeom prst="rect">
            <a:avLst/>
          </a:prstGeom>
        </p:spPr>
      </p:pic>
      <p:sp>
        <p:nvSpPr>
          <p:cNvPr id="145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60649"/>
            <a:ext cx="8229600" cy="1296144"/>
          </a:xfrm>
        </p:spPr>
        <p:txBody>
          <a:bodyPr rIns="132080">
            <a:normAutofit/>
          </a:bodyPr>
          <a:lstStyle/>
          <a:p>
            <a:pPr indent="0" eaLnBrk="1" hangingPunct="1">
              <a:defRPr/>
            </a:pPr>
            <a:r>
              <a:rPr lang="en-US" sz="6000" dirty="0" smtClean="0">
                <a:solidFill>
                  <a:srgbClr val="FFFF00"/>
                </a:solidFill>
                <a:latin typeface="Comic Sans MS Bold" charset="0"/>
                <a:cs typeface="Comic Sans MS Bold" charset="0"/>
                <a:sym typeface="Comic Sans MS Bold" charset="0"/>
              </a:rPr>
              <a:t>Measles Complications</a:t>
            </a:r>
            <a:endParaRPr lang="en-US" sz="6000" dirty="0" smtClean="0">
              <a:solidFill>
                <a:srgbClr val="FFFF00"/>
              </a:solidFill>
              <a:latin typeface="Comic Sans MS Bold" charset="0"/>
              <a:ea typeface="ヒラギノ明朝 ProN W6" charset="0"/>
              <a:cs typeface="ヒラギノ明朝 ProN W6" charset="0"/>
              <a:sym typeface="Comic Sans MS Bold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24536"/>
          </a:xfrm>
          <a:gradFill flip="none" rotWithShape="1">
            <a:gsLst>
              <a:gs pos="16000">
                <a:srgbClr val="FF0000">
                  <a:alpha val="61000"/>
                </a:srgbClr>
              </a:gs>
              <a:gs pos="93000">
                <a:prstClr val="white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>
            <a:normAutofit lnSpcReduction="10000"/>
          </a:bodyPr>
          <a:lstStyle/>
          <a:p>
            <a:r>
              <a:rPr lang="en-US" dirty="0" smtClean="0"/>
              <a:t>Deafness</a:t>
            </a:r>
          </a:p>
          <a:p>
            <a:endParaRPr lang="en-US" dirty="0"/>
          </a:p>
          <a:p>
            <a:r>
              <a:rPr lang="en-US" dirty="0" smtClean="0"/>
              <a:t>Encephalitis</a:t>
            </a:r>
          </a:p>
          <a:p>
            <a:endParaRPr lang="en-US" dirty="0"/>
          </a:p>
          <a:p>
            <a:r>
              <a:rPr lang="en-US" dirty="0" smtClean="0"/>
              <a:t>Myocarditis</a:t>
            </a:r>
          </a:p>
          <a:p>
            <a:endParaRPr lang="en-US" dirty="0" smtClean="0"/>
          </a:p>
          <a:p>
            <a:r>
              <a:rPr lang="en-US" dirty="0" smtClean="0"/>
              <a:t>Pneumonitis</a:t>
            </a:r>
            <a:endParaRPr lang="en-US" dirty="0"/>
          </a:p>
          <a:p>
            <a:endParaRPr lang="en-US" dirty="0"/>
          </a:p>
          <a:p>
            <a:r>
              <a:rPr lang="en-US" dirty="0" err="1" smtClean="0"/>
              <a:t>Subacute</a:t>
            </a:r>
            <a:r>
              <a:rPr lang="en-US" dirty="0" smtClean="0"/>
              <a:t> </a:t>
            </a:r>
            <a:r>
              <a:rPr lang="en-US" dirty="0" err="1" smtClean="0"/>
              <a:t>Sclerosing</a:t>
            </a:r>
            <a:r>
              <a:rPr lang="en-US" dirty="0" smtClean="0"/>
              <a:t> </a:t>
            </a:r>
            <a:r>
              <a:rPr lang="en-US" dirty="0" err="1" smtClean="0"/>
              <a:t>Panencephalitis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1101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1"/>
          <p:cNvSpPr>
            <a:spLocks noGrp="1" noChangeArrowheads="1"/>
          </p:cNvSpPr>
          <p:nvPr>
            <p:ph type="title"/>
          </p:nvPr>
        </p:nvSpPr>
        <p:spPr>
          <a:xfrm>
            <a:off x="539750" y="836613"/>
            <a:ext cx="8229600" cy="1143000"/>
          </a:xfrm>
        </p:spPr>
        <p:txBody>
          <a:bodyPr rIns="132080">
            <a:normAutofit fontScale="90000"/>
          </a:bodyPr>
          <a:lstStyle/>
          <a:p>
            <a:pPr indent="0" eaLnBrk="1" hangingPunct="1">
              <a:defRPr/>
            </a:pPr>
            <a:r>
              <a:rPr lang="en-US" sz="7200" dirty="0" smtClean="0">
                <a:solidFill>
                  <a:srgbClr val="FFFF00"/>
                </a:solidFill>
                <a:latin typeface="Comic Sans MS Bold" charset="0"/>
                <a:cs typeface="Comic Sans MS Bold" charset="0"/>
                <a:sym typeface="Comic Sans MS Bold" charset="0"/>
              </a:rPr>
              <a:t>Mumps</a:t>
            </a:r>
            <a:endParaRPr lang="en-US" sz="7200" dirty="0" smtClean="0">
              <a:solidFill>
                <a:srgbClr val="FFFF00"/>
              </a:solidFill>
              <a:latin typeface="Comic Sans MS Bold" charset="0"/>
              <a:ea typeface="ヒラギノ明朝 ProN W6" charset="0"/>
              <a:cs typeface="ヒラギノ明朝 ProN W6" charset="0"/>
              <a:sym typeface="Comic Sans MS Bold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71800" y="6459624"/>
            <a:ext cx="63747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00" b="1" i="1" dirty="0">
                <a:solidFill>
                  <a:srgbClr val="FFFF00"/>
                </a:solidFill>
              </a:rPr>
              <a:t>http://</a:t>
            </a:r>
            <a:r>
              <a:rPr lang="en-US" sz="700" b="1" i="1" dirty="0" err="1">
                <a:solidFill>
                  <a:srgbClr val="FFFF00"/>
                </a:solidFill>
              </a:rPr>
              <a:t>www.phac-aspc.gc.ca</a:t>
            </a:r>
            <a:r>
              <a:rPr lang="en-US" sz="700" b="1" i="1" dirty="0">
                <a:solidFill>
                  <a:srgbClr val="FFFF00"/>
                </a:solidFill>
              </a:rPr>
              <a:t>/</a:t>
            </a:r>
            <a:r>
              <a:rPr lang="en-US" sz="700" b="1" i="1" dirty="0" err="1">
                <a:solidFill>
                  <a:srgbClr val="FFFF00"/>
                </a:solidFill>
              </a:rPr>
              <a:t>im</a:t>
            </a:r>
            <a:r>
              <a:rPr lang="en-US" sz="700" b="1" i="1" dirty="0">
                <a:solidFill>
                  <a:srgbClr val="FFFF00"/>
                </a:solidFill>
              </a:rPr>
              <a:t>/</a:t>
            </a:r>
            <a:r>
              <a:rPr lang="en-US" sz="700" b="1" i="1" dirty="0" err="1">
                <a:solidFill>
                  <a:srgbClr val="FFFF00"/>
                </a:solidFill>
              </a:rPr>
              <a:t>vpd-mev</a:t>
            </a:r>
            <a:r>
              <a:rPr lang="en-US" sz="700" b="1" i="1" dirty="0">
                <a:solidFill>
                  <a:srgbClr val="FFFF00"/>
                </a:solidFill>
              </a:rPr>
              <a:t>/mumps-</a:t>
            </a:r>
            <a:r>
              <a:rPr lang="en-US" sz="700" b="1" i="1" dirty="0" err="1">
                <a:solidFill>
                  <a:srgbClr val="FFFF00"/>
                </a:solidFill>
              </a:rPr>
              <a:t>oreillons</a:t>
            </a:r>
            <a:r>
              <a:rPr lang="en-US" sz="700" b="1" i="1" dirty="0">
                <a:solidFill>
                  <a:srgbClr val="FFFF00"/>
                </a:solidFill>
              </a:rPr>
              <a:t>/professionals-</a:t>
            </a:r>
            <a:r>
              <a:rPr lang="en-US" sz="700" b="1" i="1" dirty="0" err="1">
                <a:solidFill>
                  <a:srgbClr val="FFFF00"/>
                </a:solidFill>
              </a:rPr>
              <a:t>professionnels</a:t>
            </a:r>
            <a:r>
              <a:rPr lang="en-US" sz="700" b="1" i="1" dirty="0">
                <a:solidFill>
                  <a:srgbClr val="FFFF00"/>
                </a:solidFill>
              </a:rPr>
              <a:t>-</a:t>
            </a:r>
            <a:r>
              <a:rPr lang="en-US" sz="700" b="1" i="1" dirty="0" err="1">
                <a:solidFill>
                  <a:srgbClr val="FFFF00"/>
                </a:solidFill>
              </a:rPr>
              <a:t>eng.php</a:t>
            </a:r>
            <a:endParaRPr lang="en-US" sz="700" b="1" i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2348880"/>
            <a:ext cx="4896544" cy="326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00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0" y="1052513"/>
            <a:ext cx="8893175" cy="4343400"/>
          </a:xfrm>
        </p:spPr>
        <p:txBody>
          <a:bodyPr rIns="132080"/>
          <a:lstStyle/>
          <a:p>
            <a:pPr eaLnBrk="1" hangingPunct="1">
              <a:buFont typeface="Arial" charset="0"/>
              <a:buNone/>
              <a:defRPr/>
            </a:pPr>
            <a:endParaRPr lang="en-US" sz="2900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en-US" sz="3600" dirty="0" smtClean="0"/>
              <a:t>	</a:t>
            </a:r>
            <a:r>
              <a:rPr lang="ja-JP" altLang="en-US" sz="3600" dirty="0" smtClean="0">
                <a:solidFill>
                  <a:srgbClr val="FFFFFF"/>
                </a:solidFill>
                <a:latin typeface="Arial"/>
                <a:cs typeface="Arial Bold" charset="0"/>
                <a:sym typeface="Arial Bold" charset="0"/>
              </a:rPr>
              <a:t>“</a:t>
            </a:r>
            <a:r>
              <a:rPr lang="en-US" sz="3600" dirty="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In the United States, between 50,000 and 90,000 </a:t>
            </a:r>
            <a:r>
              <a:rPr lang="en-US" sz="3600" dirty="0" smtClean="0">
                <a:solidFill>
                  <a:srgbClr val="66FFFF"/>
                </a:solidFill>
                <a:latin typeface="Arial Bold Italic" charset="0"/>
                <a:cs typeface="Arial Bold Italic" charset="0"/>
                <a:sym typeface="Arial Bold Italic" charset="0"/>
              </a:rPr>
              <a:t>adults</a:t>
            </a:r>
            <a:r>
              <a:rPr lang="en-US" sz="3600" dirty="0" smtClean="0">
                <a:solidFill>
                  <a:srgbClr val="66FFFF"/>
                </a:solidFill>
                <a:latin typeface="Arial Bold" charset="0"/>
                <a:cs typeface="Arial Bold" charset="0"/>
                <a:sym typeface="Arial Bold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die each year from pneumococcal disease, influenza, and hepatitis B . </a:t>
            </a:r>
            <a:endParaRPr lang="en-US" sz="3600" dirty="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en-US" sz="3600" dirty="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26" name="Rectangle 2"/>
          <p:cNvSpPr>
            <a:spLocks/>
          </p:cNvSpPr>
          <p:nvPr/>
        </p:nvSpPr>
        <p:spPr bwMode="auto">
          <a:xfrm>
            <a:off x="684213" y="6237288"/>
            <a:ext cx="80772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>
              <a:lnSpc>
                <a:spcPct val="85000"/>
              </a:lnSpc>
            </a:pPr>
            <a:r>
              <a:rPr lang="en-US" sz="1800">
                <a:solidFill>
                  <a:srgbClr val="66FFFF"/>
                </a:solidFill>
                <a:ea typeface="ＭＳ Ｐゴシック" charset="0"/>
                <a:cs typeface="ＭＳ Ｐゴシック" charset="0"/>
              </a:rPr>
              <a:t>From Reid KC, Grizzard TA, Poland GA. </a:t>
            </a:r>
            <a:r>
              <a:rPr lang="en-US" sz="1800">
                <a:solidFill>
                  <a:srgbClr val="66FFFF"/>
                </a:solidFill>
                <a:latin typeface="Arial Bold Italic" charset="0"/>
                <a:ea typeface="ＭＳ Ｐゴシック" charset="0"/>
                <a:cs typeface="ＭＳ Ｐゴシック" charset="0"/>
                <a:sym typeface="Arial Bold Italic" charset="0"/>
              </a:rPr>
              <a:t>Mayo Clin Proc</a:t>
            </a:r>
            <a:r>
              <a:rPr lang="en-US" sz="1800">
                <a:solidFill>
                  <a:srgbClr val="66FFFF"/>
                </a:solidFill>
                <a:ea typeface="ＭＳ Ｐゴシック" charset="0"/>
                <a:cs typeface="ＭＳ Ｐゴシック" charset="0"/>
              </a:rPr>
              <a:t>. 1999;74:377–384</a:t>
            </a:r>
            <a:r>
              <a:rPr lang="en-US" sz="1600">
                <a:solidFill>
                  <a:srgbClr val="66FFFF"/>
                </a:solidFill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sz="4800" smtClean="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Vaccines are for adults too!</a:t>
            </a:r>
            <a:endParaRPr lang="en-US" sz="4800" smtClean="0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>
            <a:normAutofit/>
          </a:bodyPr>
          <a:lstStyle/>
          <a:p>
            <a:pPr indent="0" eaLnBrk="1" hangingPunct="1">
              <a:defRPr/>
            </a:pPr>
            <a:r>
              <a:rPr lang="en-US" sz="7200" dirty="0" smtClean="0">
                <a:solidFill>
                  <a:srgbClr val="FFFF00"/>
                </a:solidFill>
                <a:latin typeface="Comic Sans MS Bold" charset="0"/>
                <a:cs typeface="Comic Sans MS Bold" charset="0"/>
                <a:sym typeface="Comic Sans MS Bold" charset="0"/>
              </a:rPr>
              <a:t>Mumps</a:t>
            </a:r>
            <a:endParaRPr lang="en-US" sz="7200" dirty="0" smtClean="0">
              <a:solidFill>
                <a:srgbClr val="FFFF00"/>
              </a:solidFill>
              <a:latin typeface="Comic Sans MS Bold" charset="0"/>
              <a:ea typeface="ヒラギノ明朝 ProN W6" charset="0"/>
              <a:cs typeface="ヒラギノ明朝 ProN W6" charset="0"/>
              <a:sym typeface="Comic Sans MS Bold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Contagious, spread through saliva, resp. droplets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Viral </a:t>
            </a:r>
            <a:r>
              <a:rPr lang="en-US" dirty="0" err="1" smtClean="0">
                <a:solidFill>
                  <a:srgbClr val="FFFF00"/>
                </a:solidFill>
              </a:rPr>
              <a:t>prodrome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parotitis</a:t>
            </a:r>
            <a:r>
              <a:rPr lang="en-US" dirty="0" smtClean="0">
                <a:solidFill>
                  <a:srgbClr val="FFFF00"/>
                </a:solidFill>
              </a:rPr>
              <a:t> most common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Complications relatively common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71800" y="6459624"/>
            <a:ext cx="63747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00" b="1" i="1" dirty="0">
                <a:solidFill>
                  <a:srgbClr val="FFFF00"/>
                </a:solidFill>
              </a:rPr>
              <a:t>http://</a:t>
            </a:r>
            <a:r>
              <a:rPr lang="en-US" sz="700" b="1" i="1" dirty="0" err="1">
                <a:solidFill>
                  <a:srgbClr val="FFFF00"/>
                </a:solidFill>
              </a:rPr>
              <a:t>www.phac-aspc.gc.ca</a:t>
            </a:r>
            <a:r>
              <a:rPr lang="en-US" sz="700" b="1" i="1" dirty="0">
                <a:solidFill>
                  <a:srgbClr val="FFFF00"/>
                </a:solidFill>
              </a:rPr>
              <a:t>/</a:t>
            </a:r>
            <a:r>
              <a:rPr lang="en-US" sz="700" b="1" i="1" dirty="0" err="1">
                <a:solidFill>
                  <a:srgbClr val="FFFF00"/>
                </a:solidFill>
              </a:rPr>
              <a:t>im</a:t>
            </a:r>
            <a:r>
              <a:rPr lang="en-US" sz="700" b="1" i="1" dirty="0">
                <a:solidFill>
                  <a:srgbClr val="FFFF00"/>
                </a:solidFill>
              </a:rPr>
              <a:t>/</a:t>
            </a:r>
            <a:r>
              <a:rPr lang="en-US" sz="700" b="1" i="1" dirty="0" err="1">
                <a:solidFill>
                  <a:srgbClr val="FFFF00"/>
                </a:solidFill>
              </a:rPr>
              <a:t>vpd-mev</a:t>
            </a:r>
            <a:r>
              <a:rPr lang="en-US" sz="700" b="1" i="1" dirty="0">
                <a:solidFill>
                  <a:srgbClr val="FFFF00"/>
                </a:solidFill>
              </a:rPr>
              <a:t>/mumps-</a:t>
            </a:r>
            <a:r>
              <a:rPr lang="en-US" sz="700" b="1" i="1" dirty="0" err="1">
                <a:solidFill>
                  <a:srgbClr val="FFFF00"/>
                </a:solidFill>
              </a:rPr>
              <a:t>oreillons</a:t>
            </a:r>
            <a:r>
              <a:rPr lang="en-US" sz="700" b="1" i="1" dirty="0">
                <a:solidFill>
                  <a:srgbClr val="FFFF00"/>
                </a:solidFill>
              </a:rPr>
              <a:t>/professionals-</a:t>
            </a:r>
            <a:r>
              <a:rPr lang="en-US" sz="700" b="1" i="1" dirty="0" err="1">
                <a:solidFill>
                  <a:srgbClr val="FFFF00"/>
                </a:solidFill>
              </a:rPr>
              <a:t>professionnels</a:t>
            </a:r>
            <a:r>
              <a:rPr lang="en-US" sz="700" b="1" i="1" dirty="0">
                <a:solidFill>
                  <a:srgbClr val="FFFF00"/>
                </a:solidFill>
              </a:rPr>
              <a:t>-</a:t>
            </a:r>
            <a:r>
              <a:rPr lang="en-US" sz="700" b="1" i="1" dirty="0" err="1">
                <a:solidFill>
                  <a:srgbClr val="FFFF00"/>
                </a:solidFill>
              </a:rPr>
              <a:t>eng.php</a:t>
            </a:r>
            <a:endParaRPr lang="en-US" sz="700" b="1" i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628800"/>
            <a:ext cx="3708412" cy="247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53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81"/>
            <a:ext cx="9144000" cy="6804248"/>
          </a:xfrm>
          <a:prstGeom prst="rect">
            <a:avLst/>
          </a:prstGeom>
        </p:spPr>
      </p:pic>
      <p:sp>
        <p:nvSpPr>
          <p:cNvPr id="145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60649"/>
            <a:ext cx="8229600" cy="1296144"/>
          </a:xfrm>
        </p:spPr>
        <p:txBody>
          <a:bodyPr rIns="132080">
            <a:normAutofit/>
          </a:bodyPr>
          <a:lstStyle/>
          <a:p>
            <a:pPr indent="0" eaLnBrk="1" hangingPunct="1">
              <a:defRPr/>
            </a:pPr>
            <a:r>
              <a:rPr lang="en-US" sz="6000" dirty="0" smtClean="0">
                <a:solidFill>
                  <a:srgbClr val="FFFF00"/>
                </a:solidFill>
                <a:latin typeface="Comic Sans MS Bold" charset="0"/>
                <a:cs typeface="Comic Sans MS Bold" charset="0"/>
                <a:sym typeface="Comic Sans MS Bold" charset="0"/>
              </a:rPr>
              <a:t>Mumps Complications</a:t>
            </a:r>
            <a:endParaRPr lang="en-US" sz="6000" dirty="0" smtClean="0">
              <a:solidFill>
                <a:srgbClr val="FFFF00"/>
              </a:solidFill>
              <a:latin typeface="Comic Sans MS Bold" charset="0"/>
              <a:ea typeface="ヒラギノ明朝 ProN W6" charset="0"/>
              <a:cs typeface="ヒラギノ明朝 ProN W6" charset="0"/>
              <a:sym typeface="Comic Sans MS Bold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824536"/>
          </a:xfrm>
          <a:gradFill flip="none" rotWithShape="1">
            <a:gsLst>
              <a:gs pos="16000">
                <a:srgbClr val="FF0000">
                  <a:alpha val="61000"/>
                </a:srgbClr>
              </a:gs>
              <a:gs pos="93000">
                <a:prstClr val="white"/>
              </a:gs>
            </a:gsLst>
            <a:path path="shape">
              <a:fillToRect l="50000" t="50000" r="50000" b="50000"/>
            </a:path>
            <a:tileRect/>
          </a:gradFill>
        </p:spPr>
        <p:txBody>
          <a:bodyPr/>
          <a:lstStyle/>
          <a:p>
            <a:r>
              <a:rPr lang="en-US" dirty="0" smtClean="0"/>
              <a:t>Encephalitis</a:t>
            </a:r>
          </a:p>
          <a:p>
            <a:endParaRPr lang="en-US" dirty="0"/>
          </a:p>
          <a:p>
            <a:r>
              <a:rPr lang="en-US" dirty="0" err="1" smtClean="0"/>
              <a:t>Orchitis</a:t>
            </a:r>
            <a:r>
              <a:rPr lang="en-US" dirty="0" smtClean="0"/>
              <a:t> / </a:t>
            </a:r>
            <a:r>
              <a:rPr lang="en-US" dirty="0" err="1" smtClean="0"/>
              <a:t>Oophritis</a:t>
            </a:r>
            <a:r>
              <a:rPr lang="en-US" dirty="0"/>
              <a:t>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infertility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Myocarditis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Pneumonitis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87388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>
            <a:noAutofit/>
          </a:bodyPr>
          <a:lstStyle/>
          <a:p>
            <a:pPr indent="0" eaLnBrk="1" hangingPunct="1">
              <a:defRPr/>
            </a:pPr>
            <a:r>
              <a:rPr lang="en-US" sz="4800" dirty="0" smtClean="0">
                <a:solidFill>
                  <a:srgbClr val="FFFF00"/>
                </a:solidFill>
                <a:latin typeface="Comic Sans MS Bold" charset="0"/>
                <a:cs typeface="Comic Sans MS Bold" charset="0"/>
                <a:sym typeface="Comic Sans MS Bold" charset="0"/>
              </a:rPr>
              <a:t>Current Outbreak in Toronto</a:t>
            </a:r>
            <a:endParaRPr lang="en-US" sz="4800" dirty="0" smtClean="0">
              <a:solidFill>
                <a:srgbClr val="FFFF00"/>
              </a:solidFill>
              <a:latin typeface="Comic Sans MS Bold" charset="0"/>
              <a:ea typeface="ヒラギノ明朝 ProN W6" charset="0"/>
              <a:cs typeface="ヒラギノ明朝 ProN W6" charset="0"/>
              <a:sym typeface="Comic Sans MS Bold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rcRect t="2083" b="2083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2771800" y="6459624"/>
            <a:ext cx="63747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00" b="1" i="1" dirty="0">
                <a:solidFill>
                  <a:srgbClr val="FFFF00"/>
                </a:solidFill>
              </a:rPr>
              <a:t>http://</a:t>
            </a:r>
            <a:r>
              <a:rPr lang="en-US" sz="700" b="1" i="1" dirty="0" err="1">
                <a:solidFill>
                  <a:srgbClr val="FFFF00"/>
                </a:solidFill>
              </a:rPr>
              <a:t>www.phac-aspc.gc.ca</a:t>
            </a:r>
            <a:r>
              <a:rPr lang="en-US" sz="700" b="1" i="1" dirty="0">
                <a:solidFill>
                  <a:srgbClr val="FFFF00"/>
                </a:solidFill>
              </a:rPr>
              <a:t>/</a:t>
            </a:r>
            <a:r>
              <a:rPr lang="en-US" sz="700" b="1" i="1" dirty="0" err="1">
                <a:solidFill>
                  <a:srgbClr val="FFFF00"/>
                </a:solidFill>
              </a:rPr>
              <a:t>im</a:t>
            </a:r>
            <a:r>
              <a:rPr lang="en-US" sz="700" b="1" i="1" dirty="0">
                <a:solidFill>
                  <a:srgbClr val="FFFF00"/>
                </a:solidFill>
              </a:rPr>
              <a:t>/</a:t>
            </a:r>
            <a:r>
              <a:rPr lang="en-US" sz="700" b="1" i="1" dirty="0" err="1">
                <a:solidFill>
                  <a:srgbClr val="FFFF00"/>
                </a:solidFill>
              </a:rPr>
              <a:t>vpd-mev</a:t>
            </a:r>
            <a:r>
              <a:rPr lang="en-US" sz="700" b="1" i="1" dirty="0">
                <a:solidFill>
                  <a:srgbClr val="FFFF00"/>
                </a:solidFill>
              </a:rPr>
              <a:t>/mumps-</a:t>
            </a:r>
            <a:r>
              <a:rPr lang="en-US" sz="700" b="1" i="1" dirty="0" err="1">
                <a:solidFill>
                  <a:srgbClr val="FFFF00"/>
                </a:solidFill>
              </a:rPr>
              <a:t>oreillons</a:t>
            </a:r>
            <a:r>
              <a:rPr lang="en-US" sz="700" b="1" i="1" dirty="0">
                <a:solidFill>
                  <a:srgbClr val="FFFF00"/>
                </a:solidFill>
              </a:rPr>
              <a:t>/professionals-</a:t>
            </a:r>
            <a:r>
              <a:rPr lang="en-US" sz="700" b="1" i="1" dirty="0" err="1">
                <a:solidFill>
                  <a:srgbClr val="FFFF00"/>
                </a:solidFill>
              </a:rPr>
              <a:t>professionnels</a:t>
            </a:r>
            <a:r>
              <a:rPr lang="en-US" sz="700" b="1" i="1" dirty="0">
                <a:solidFill>
                  <a:srgbClr val="FFFF00"/>
                </a:solidFill>
              </a:rPr>
              <a:t>-</a:t>
            </a:r>
            <a:r>
              <a:rPr lang="en-US" sz="700" b="1" i="1" dirty="0" err="1">
                <a:solidFill>
                  <a:srgbClr val="FFFF00"/>
                </a:solidFill>
              </a:rPr>
              <a:t>eng.php</a:t>
            </a:r>
            <a:endParaRPr lang="en-US" sz="7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40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1"/>
          <p:cNvSpPr>
            <a:spLocks noGrp="1" noChangeArrowheads="1"/>
          </p:cNvSpPr>
          <p:nvPr>
            <p:ph type="title"/>
          </p:nvPr>
        </p:nvSpPr>
        <p:spPr>
          <a:xfrm>
            <a:off x="539750" y="836613"/>
            <a:ext cx="8229600" cy="1143000"/>
          </a:xfrm>
        </p:spPr>
        <p:txBody>
          <a:bodyPr rIns="132080">
            <a:normAutofit fontScale="90000"/>
          </a:bodyPr>
          <a:lstStyle/>
          <a:p>
            <a:pPr indent="0" eaLnBrk="1" hangingPunct="1">
              <a:defRPr/>
            </a:pPr>
            <a:r>
              <a:rPr lang="en-US" sz="7200" dirty="0" smtClean="0">
                <a:solidFill>
                  <a:srgbClr val="FFFF00"/>
                </a:solidFill>
                <a:latin typeface="Comic Sans MS Bold" charset="0"/>
                <a:cs typeface="Comic Sans MS Bold" charset="0"/>
                <a:sym typeface="Comic Sans MS Bold" charset="0"/>
              </a:rPr>
              <a:t>Rubella</a:t>
            </a:r>
            <a:endParaRPr lang="en-US" sz="7200" dirty="0" smtClean="0">
              <a:solidFill>
                <a:srgbClr val="FFFF00"/>
              </a:solidFill>
              <a:latin typeface="Comic Sans MS Bold" charset="0"/>
              <a:ea typeface="ヒラギノ明朝 ProN W6" charset="0"/>
              <a:cs typeface="ヒラギノ明朝 ProN W6" charset="0"/>
              <a:sym typeface="Comic Sans MS Bold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71800" y="6459624"/>
            <a:ext cx="63747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00" b="1" i="1" dirty="0">
                <a:solidFill>
                  <a:srgbClr val="FFFF00"/>
                </a:solidFill>
              </a:rPr>
              <a:t>http://</a:t>
            </a:r>
            <a:r>
              <a:rPr lang="en-US" sz="700" b="1" i="1" dirty="0" err="1">
                <a:solidFill>
                  <a:srgbClr val="FFFF00"/>
                </a:solidFill>
              </a:rPr>
              <a:t>www.phac-aspc.gc.ca</a:t>
            </a:r>
            <a:r>
              <a:rPr lang="en-US" sz="700" b="1" i="1" dirty="0">
                <a:solidFill>
                  <a:srgbClr val="FFFF00"/>
                </a:solidFill>
              </a:rPr>
              <a:t>/</a:t>
            </a:r>
            <a:r>
              <a:rPr lang="en-US" sz="700" b="1" i="1" dirty="0" err="1">
                <a:solidFill>
                  <a:srgbClr val="FFFF00"/>
                </a:solidFill>
              </a:rPr>
              <a:t>im</a:t>
            </a:r>
            <a:r>
              <a:rPr lang="en-US" sz="700" b="1" i="1" dirty="0">
                <a:solidFill>
                  <a:srgbClr val="FFFF00"/>
                </a:solidFill>
              </a:rPr>
              <a:t>/</a:t>
            </a:r>
            <a:r>
              <a:rPr lang="en-US" sz="700" b="1" i="1" dirty="0" err="1">
                <a:solidFill>
                  <a:srgbClr val="FFFF00"/>
                </a:solidFill>
              </a:rPr>
              <a:t>vpd-mev</a:t>
            </a:r>
            <a:r>
              <a:rPr lang="en-US" sz="700" b="1" i="1" dirty="0">
                <a:solidFill>
                  <a:srgbClr val="FFFF00"/>
                </a:solidFill>
              </a:rPr>
              <a:t>/mumps-</a:t>
            </a:r>
            <a:r>
              <a:rPr lang="en-US" sz="700" b="1" i="1" dirty="0" err="1">
                <a:solidFill>
                  <a:srgbClr val="FFFF00"/>
                </a:solidFill>
              </a:rPr>
              <a:t>oreillons</a:t>
            </a:r>
            <a:r>
              <a:rPr lang="en-US" sz="700" b="1" i="1" dirty="0">
                <a:solidFill>
                  <a:srgbClr val="FFFF00"/>
                </a:solidFill>
              </a:rPr>
              <a:t>/professionals-</a:t>
            </a:r>
            <a:r>
              <a:rPr lang="en-US" sz="700" b="1" i="1" dirty="0" err="1">
                <a:solidFill>
                  <a:srgbClr val="FFFF00"/>
                </a:solidFill>
              </a:rPr>
              <a:t>professionnels</a:t>
            </a:r>
            <a:r>
              <a:rPr lang="en-US" sz="700" b="1" i="1" dirty="0">
                <a:solidFill>
                  <a:srgbClr val="FFFF00"/>
                </a:solidFill>
              </a:rPr>
              <a:t>-</a:t>
            </a:r>
            <a:r>
              <a:rPr lang="en-US" sz="700" b="1" i="1" dirty="0" err="1">
                <a:solidFill>
                  <a:srgbClr val="FFFF00"/>
                </a:solidFill>
              </a:rPr>
              <a:t>eng.php</a:t>
            </a:r>
            <a:endParaRPr lang="en-US" sz="700" b="1" i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2348880"/>
            <a:ext cx="5112568" cy="346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17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>
            <a:normAutofit/>
          </a:bodyPr>
          <a:lstStyle/>
          <a:p>
            <a:pPr indent="0" eaLnBrk="1" hangingPunct="1">
              <a:defRPr/>
            </a:pPr>
            <a:r>
              <a:rPr lang="en-US" sz="7200" dirty="0" smtClean="0">
                <a:solidFill>
                  <a:srgbClr val="FFFF00"/>
                </a:solidFill>
                <a:latin typeface="Comic Sans MS Bold" charset="0"/>
                <a:cs typeface="Comic Sans MS Bold" charset="0"/>
                <a:sym typeface="Comic Sans MS Bold" charset="0"/>
              </a:rPr>
              <a:t>Rubella</a:t>
            </a:r>
            <a:endParaRPr lang="en-US" sz="7200" dirty="0" smtClean="0">
              <a:solidFill>
                <a:srgbClr val="FFFF00"/>
              </a:solidFill>
              <a:latin typeface="Comic Sans MS Bold" charset="0"/>
              <a:ea typeface="ヒラギノ明朝 ProN W6" charset="0"/>
              <a:cs typeface="ヒラギノ明朝 ProN W6" charset="0"/>
              <a:sym typeface="Comic Sans MS Bold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Attacks all ages, most severe with congenital infection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71800" y="6459624"/>
            <a:ext cx="63747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00" b="1" i="1" dirty="0">
                <a:solidFill>
                  <a:srgbClr val="FFFF00"/>
                </a:solidFill>
              </a:rPr>
              <a:t>http://</a:t>
            </a:r>
            <a:r>
              <a:rPr lang="en-US" sz="700" b="1" i="1" dirty="0" err="1">
                <a:solidFill>
                  <a:srgbClr val="FFFF00"/>
                </a:solidFill>
              </a:rPr>
              <a:t>www.phac-aspc.gc.ca</a:t>
            </a:r>
            <a:r>
              <a:rPr lang="en-US" sz="700" b="1" i="1" dirty="0">
                <a:solidFill>
                  <a:srgbClr val="FFFF00"/>
                </a:solidFill>
              </a:rPr>
              <a:t>/</a:t>
            </a:r>
            <a:r>
              <a:rPr lang="en-US" sz="700" b="1" i="1" dirty="0" err="1">
                <a:solidFill>
                  <a:srgbClr val="FFFF00"/>
                </a:solidFill>
              </a:rPr>
              <a:t>im</a:t>
            </a:r>
            <a:r>
              <a:rPr lang="en-US" sz="700" b="1" i="1" dirty="0">
                <a:solidFill>
                  <a:srgbClr val="FFFF00"/>
                </a:solidFill>
              </a:rPr>
              <a:t>/</a:t>
            </a:r>
            <a:r>
              <a:rPr lang="en-US" sz="700" b="1" i="1" dirty="0" err="1">
                <a:solidFill>
                  <a:srgbClr val="FFFF00"/>
                </a:solidFill>
              </a:rPr>
              <a:t>vpd-mev</a:t>
            </a:r>
            <a:r>
              <a:rPr lang="en-US" sz="700" b="1" i="1" dirty="0">
                <a:solidFill>
                  <a:srgbClr val="FFFF00"/>
                </a:solidFill>
              </a:rPr>
              <a:t>/mumps-</a:t>
            </a:r>
            <a:r>
              <a:rPr lang="en-US" sz="700" b="1" i="1" dirty="0" err="1">
                <a:solidFill>
                  <a:srgbClr val="FFFF00"/>
                </a:solidFill>
              </a:rPr>
              <a:t>oreillons</a:t>
            </a:r>
            <a:r>
              <a:rPr lang="en-US" sz="700" b="1" i="1" dirty="0">
                <a:solidFill>
                  <a:srgbClr val="FFFF00"/>
                </a:solidFill>
              </a:rPr>
              <a:t>/professionals-</a:t>
            </a:r>
            <a:r>
              <a:rPr lang="en-US" sz="700" b="1" i="1" dirty="0" err="1">
                <a:solidFill>
                  <a:srgbClr val="FFFF00"/>
                </a:solidFill>
              </a:rPr>
              <a:t>professionnels</a:t>
            </a:r>
            <a:r>
              <a:rPr lang="en-US" sz="700" b="1" i="1" dirty="0">
                <a:solidFill>
                  <a:srgbClr val="FFFF00"/>
                </a:solidFill>
              </a:rPr>
              <a:t>-</a:t>
            </a:r>
            <a:r>
              <a:rPr lang="en-US" sz="700" b="1" i="1" dirty="0" err="1">
                <a:solidFill>
                  <a:srgbClr val="FFFF00"/>
                </a:solidFill>
              </a:rPr>
              <a:t>eng.php</a:t>
            </a:r>
            <a:endParaRPr lang="en-US" sz="700" b="1" i="1" dirty="0">
              <a:solidFill>
                <a:srgbClr val="FFFF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3961" r="2396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731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>
            <a:noAutofit/>
          </a:bodyPr>
          <a:lstStyle/>
          <a:p>
            <a:pPr indent="0" eaLnBrk="1" hangingPunct="1">
              <a:defRPr/>
            </a:pPr>
            <a:r>
              <a:rPr lang="en-US" dirty="0" smtClean="0">
                <a:solidFill>
                  <a:srgbClr val="FFFF00"/>
                </a:solidFill>
                <a:latin typeface="Comic Sans MS Bold" charset="0"/>
                <a:cs typeface="Comic Sans MS Bold" charset="0"/>
                <a:sym typeface="Comic Sans MS Bold" charset="0"/>
              </a:rPr>
              <a:t>Rubella (German Measles)</a:t>
            </a:r>
            <a:endParaRPr lang="en-US" dirty="0" smtClean="0">
              <a:solidFill>
                <a:srgbClr val="FFFF00"/>
              </a:solidFill>
              <a:latin typeface="Comic Sans MS Bold" charset="0"/>
              <a:ea typeface="ヒラギノ明朝 ProN W6" charset="0"/>
              <a:cs typeface="ヒラギノ明朝 ProN W6" charset="0"/>
              <a:sym typeface="Comic Sans MS Bold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Attacks all ages, most severe with congenital infection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Rash, arthritis, l/n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Spread by droplet aerosols, oral secretions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71800" y="6459624"/>
            <a:ext cx="63747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00" b="1" i="1" dirty="0">
                <a:solidFill>
                  <a:srgbClr val="FFFF00"/>
                </a:solidFill>
              </a:rPr>
              <a:t>http://</a:t>
            </a:r>
            <a:r>
              <a:rPr lang="en-US" sz="700" b="1" i="1" dirty="0" err="1">
                <a:solidFill>
                  <a:srgbClr val="FFFF00"/>
                </a:solidFill>
              </a:rPr>
              <a:t>www.phac-aspc.gc.ca</a:t>
            </a:r>
            <a:r>
              <a:rPr lang="en-US" sz="700" b="1" i="1" dirty="0">
                <a:solidFill>
                  <a:srgbClr val="FFFF00"/>
                </a:solidFill>
              </a:rPr>
              <a:t>/</a:t>
            </a:r>
            <a:r>
              <a:rPr lang="en-US" sz="700" b="1" i="1" dirty="0" err="1">
                <a:solidFill>
                  <a:srgbClr val="FFFF00"/>
                </a:solidFill>
              </a:rPr>
              <a:t>im</a:t>
            </a:r>
            <a:r>
              <a:rPr lang="en-US" sz="700" b="1" i="1" dirty="0">
                <a:solidFill>
                  <a:srgbClr val="FFFF00"/>
                </a:solidFill>
              </a:rPr>
              <a:t>/</a:t>
            </a:r>
            <a:r>
              <a:rPr lang="en-US" sz="700" b="1" i="1" dirty="0" err="1">
                <a:solidFill>
                  <a:srgbClr val="FFFF00"/>
                </a:solidFill>
              </a:rPr>
              <a:t>vpd-mev</a:t>
            </a:r>
            <a:r>
              <a:rPr lang="en-US" sz="700" b="1" i="1" dirty="0">
                <a:solidFill>
                  <a:srgbClr val="FFFF00"/>
                </a:solidFill>
              </a:rPr>
              <a:t>/mumps-</a:t>
            </a:r>
            <a:r>
              <a:rPr lang="en-US" sz="700" b="1" i="1" dirty="0" err="1">
                <a:solidFill>
                  <a:srgbClr val="FFFF00"/>
                </a:solidFill>
              </a:rPr>
              <a:t>oreillons</a:t>
            </a:r>
            <a:r>
              <a:rPr lang="en-US" sz="700" b="1" i="1" dirty="0">
                <a:solidFill>
                  <a:srgbClr val="FFFF00"/>
                </a:solidFill>
              </a:rPr>
              <a:t>/professionals-</a:t>
            </a:r>
            <a:r>
              <a:rPr lang="en-US" sz="700" b="1" i="1" dirty="0" err="1">
                <a:solidFill>
                  <a:srgbClr val="FFFF00"/>
                </a:solidFill>
              </a:rPr>
              <a:t>professionnels</a:t>
            </a:r>
            <a:r>
              <a:rPr lang="en-US" sz="700" b="1" i="1" dirty="0">
                <a:solidFill>
                  <a:srgbClr val="FFFF00"/>
                </a:solidFill>
              </a:rPr>
              <a:t>-</a:t>
            </a:r>
            <a:r>
              <a:rPr lang="en-US" sz="700" b="1" i="1" dirty="0" err="1">
                <a:solidFill>
                  <a:srgbClr val="FFFF00"/>
                </a:solidFill>
              </a:rPr>
              <a:t>eng.php</a:t>
            </a:r>
            <a:endParaRPr lang="en-US" sz="700" b="1" i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556792"/>
            <a:ext cx="3908152" cy="2530529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808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MMR(V) Vaccination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46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MMR(V) Vaccination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gradFill flip="none" rotWithShape="1">
            <a:gsLst>
              <a:gs pos="0">
                <a:schemeClr val="accent1">
                  <a:lumMod val="90000"/>
                  <a:alpha val="60000"/>
                </a:schemeClr>
              </a:gs>
              <a:gs pos="100000">
                <a:srgbClr val="FFFFFF">
                  <a:alpha val="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US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Introduced in Canada in 1969</a:t>
            </a:r>
          </a:p>
          <a:p>
            <a:endParaRPr lang="en-US" b="1" dirty="0">
              <a:ln w="63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  <a:p>
            <a:r>
              <a:rPr lang="en-US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Live virus vaccine (all elements)</a:t>
            </a:r>
          </a:p>
          <a:p>
            <a:endParaRPr lang="en-US" b="1" dirty="0">
              <a:ln w="63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  <a:p>
            <a:r>
              <a:rPr lang="mr-IN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1970-1996</a:t>
            </a:r>
            <a:r>
              <a:rPr lang="en-US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 1 dose given @ 12-15 months</a:t>
            </a:r>
          </a:p>
          <a:p>
            <a:endParaRPr lang="en-US" b="1" dirty="0">
              <a:ln w="63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  <a:p>
            <a:r>
              <a:rPr lang="en-US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Now booster given on school entrance</a:t>
            </a:r>
          </a:p>
          <a:p>
            <a:endParaRPr lang="en-US" b="1" dirty="0">
              <a:ln w="63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85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MMR(V) Vaccination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gradFill flip="none" rotWithShape="1">
            <a:gsLst>
              <a:gs pos="0">
                <a:schemeClr val="accent1">
                  <a:lumMod val="90000"/>
                  <a:alpha val="60000"/>
                </a:schemeClr>
              </a:gs>
              <a:gs pos="100000">
                <a:srgbClr val="FFFFFF">
                  <a:alpha val="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CA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Very effective for Measles &amp; Rubella ≥95% </a:t>
            </a:r>
          </a:p>
          <a:p>
            <a:endParaRPr lang="en-CA" b="1" dirty="0">
              <a:ln w="63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  <a:p>
            <a:r>
              <a:rPr lang="en-CA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Very effective for Mumps, but less so. ~85-90%</a:t>
            </a:r>
            <a:endParaRPr lang="en-US" b="1" dirty="0" smtClean="0">
              <a:ln w="63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  <a:p>
            <a:endParaRPr lang="en-US" b="1" dirty="0">
              <a:ln w="63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82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81"/>
            <a:ext cx="9144000" cy="6804248"/>
          </a:xfrm>
          <a:prstGeom prst="rect">
            <a:avLst/>
          </a:prstGeom>
        </p:spPr>
      </p:pic>
      <p:sp>
        <p:nvSpPr>
          <p:cNvPr id="145409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>
            <a:normAutofit/>
          </a:bodyPr>
          <a:lstStyle/>
          <a:p>
            <a:pPr indent="0" eaLnBrk="1" hangingPunct="1">
              <a:defRPr/>
            </a:pPr>
            <a:r>
              <a:rPr lang="en-US" sz="7200" dirty="0" smtClean="0">
                <a:solidFill>
                  <a:srgbClr val="FFFF00"/>
                </a:solidFill>
                <a:latin typeface="Comic Sans MS Bold" charset="0"/>
                <a:cs typeface="Comic Sans MS Bold" charset="0"/>
                <a:sym typeface="Comic Sans MS Bold" charset="0"/>
              </a:rPr>
              <a:t>Measles Incidence</a:t>
            </a:r>
            <a:endParaRPr lang="en-US" sz="7200" dirty="0" smtClean="0">
              <a:solidFill>
                <a:srgbClr val="FFFF00"/>
              </a:solidFill>
              <a:latin typeface="Comic Sans MS Bold" charset="0"/>
              <a:ea typeface="ヒラギノ明朝 ProN W6" charset="0"/>
              <a:cs typeface="ヒラギノ明朝 ProN W6" charset="0"/>
              <a:sym typeface="Comic Sans MS Bold" charset="0"/>
            </a:endParaRPr>
          </a:p>
        </p:txBody>
      </p:sp>
      <p:pic>
        <p:nvPicPr>
          <p:cNvPr id="4" name="Picture 3" descr="measl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88840"/>
            <a:ext cx="75565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31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Ins="-5080"/>
          <a:lstStyle/>
          <a:p>
            <a:pPr indent="0" eaLnBrk="1" hangingPunct="1">
              <a:defRPr/>
            </a:pPr>
            <a:r>
              <a:rPr lang="en-US" smtClean="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Vaccines &amp; Older Adults</a:t>
            </a:r>
            <a:endParaRPr lang="en-US" smtClean="0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850900"/>
            <a:ext cx="8229600" cy="5168900"/>
          </a:xfrm>
        </p:spPr>
        <p:txBody>
          <a:bodyPr rIns="132080"/>
          <a:lstStyle/>
          <a:p>
            <a:pPr marL="655638" indent="-53340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sz="2800" baseline="30000" dirty="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655638" indent="-533400" eaLnBrk="1" hangingPunct="1">
              <a:lnSpc>
                <a:spcPct val="80000"/>
              </a:lnSpc>
              <a:buClr>
                <a:srgbClr val="66FFFF"/>
              </a:buClr>
              <a:buFont typeface="Times" charset="0"/>
              <a:buChar char="•"/>
              <a:defRPr/>
            </a:pPr>
            <a:endParaRPr lang="en-US" sz="3600" baseline="30000" dirty="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655638" indent="-533400" eaLnBrk="1" hangingPunct="1">
              <a:lnSpc>
                <a:spcPct val="80000"/>
              </a:lnSpc>
              <a:buClr>
                <a:srgbClr val="66FFFF"/>
              </a:buClr>
              <a:buFont typeface="Times" charset="0"/>
              <a:buChar char="•"/>
              <a:defRPr/>
            </a:pPr>
            <a:r>
              <a:rPr lang="en-US" sz="3600" dirty="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Childhood vaccinations prevent illness in children, but…</a:t>
            </a:r>
          </a:p>
          <a:p>
            <a:pPr marL="655638" indent="-533400" eaLnBrk="1" hangingPunct="1">
              <a:lnSpc>
                <a:spcPct val="80000"/>
              </a:lnSpc>
              <a:buClr>
                <a:srgbClr val="66FFFF"/>
              </a:buClr>
              <a:buFont typeface="Times" charset="0"/>
              <a:buChar char="•"/>
              <a:defRPr/>
            </a:pPr>
            <a:endParaRPr lang="en-US" sz="3600" dirty="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655638" indent="-533400" eaLnBrk="1" hangingPunct="1">
              <a:lnSpc>
                <a:spcPct val="90000"/>
              </a:lnSpc>
              <a:buFont typeface="Times" charset="0"/>
              <a:buChar char="•"/>
              <a:defRPr/>
            </a:pPr>
            <a:r>
              <a:rPr lang="en-US" sz="3600" dirty="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Most adult vaccines do </a:t>
            </a:r>
            <a:r>
              <a:rPr lang="en-US" sz="3600" dirty="0" smtClean="0">
                <a:solidFill>
                  <a:srgbClr val="66FFFF"/>
                </a:solidFill>
                <a:latin typeface="Arial Bold Italic" charset="0"/>
                <a:cs typeface="Arial Bold Italic" charset="0"/>
                <a:sym typeface="Arial Bold Italic" charset="0"/>
              </a:rPr>
              <a:t>not</a:t>
            </a:r>
            <a:r>
              <a:rPr lang="en-US" sz="3600" dirty="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 prevent illness but </a:t>
            </a:r>
            <a:r>
              <a:rPr lang="en-US" sz="3600" dirty="0" smtClean="0">
                <a:solidFill>
                  <a:srgbClr val="66FFFF"/>
                </a:solidFill>
                <a:latin typeface="Arial Bold" charset="0"/>
                <a:cs typeface="Arial Bold" charset="0"/>
                <a:sym typeface="Arial Bold" charset="0"/>
              </a:rPr>
              <a:t>lessen the severity of infection.</a:t>
            </a:r>
            <a:endParaRPr lang="en-US" sz="3600" baseline="30000" dirty="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655638" indent="-533400" eaLnBrk="1" hangingPunct="1">
              <a:lnSpc>
                <a:spcPct val="90000"/>
              </a:lnSpc>
              <a:buClr>
                <a:srgbClr val="66FFFF"/>
              </a:buClr>
              <a:buFont typeface="Wingdings" charset="0"/>
              <a:buChar char="v"/>
              <a:defRPr/>
            </a:pPr>
            <a:endParaRPr lang="en-US" sz="3600" baseline="30000" dirty="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655638" indent="-53340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233475" name="Rectangle 3"/>
          <p:cNvSpPr>
            <a:spLocks/>
          </p:cNvSpPr>
          <p:nvPr/>
        </p:nvSpPr>
        <p:spPr bwMode="auto">
          <a:xfrm>
            <a:off x="3416300" y="6270625"/>
            <a:ext cx="57277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82588" indent="-342900" algn="r"/>
            <a:r>
              <a:rPr lang="en-US" sz="1400">
                <a:solidFill>
                  <a:srgbClr val="66FFFF"/>
                </a:solidFill>
                <a:ea typeface="ＭＳ Ｐゴシック" charset="0"/>
                <a:cs typeface="ＭＳ Ｐゴシック" charset="0"/>
              </a:rPr>
              <a:t>Aw, D., et al, </a:t>
            </a:r>
            <a:r>
              <a:rPr lang="en-US" sz="1400" b="1">
                <a:solidFill>
                  <a:srgbClr val="66FFFF"/>
                </a:solidFill>
                <a:latin typeface="Lucida Grande" charset="0"/>
                <a:ea typeface="ＭＳ Ｐゴシック" charset="0"/>
                <a:cs typeface="ＭＳ Ｐゴシック" charset="0"/>
                <a:sym typeface="Lucida Grande" charset="0"/>
              </a:rPr>
              <a:t>Immunosenescence: emerging challenges for an ageing population. Immunology 2007. 120, 435–446.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1196751"/>
          </a:xfrm>
        </p:spPr>
        <p:txBody>
          <a:bodyPr/>
          <a:lstStyle/>
          <a:p>
            <a:r>
              <a:rPr lang="en-US" dirty="0" smtClean="0"/>
              <a:t>MMR(V) Vaccination</a:t>
            </a:r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30823054"/>
              </p:ext>
            </p:extLst>
          </p:nvPr>
        </p:nvGraphicFramePr>
        <p:xfrm>
          <a:off x="539552" y="1124744"/>
          <a:ext cx="8229600" cy="5473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847569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81"/>
            <a:ext cx="9144000" cy="6804248"/>
          </a:xfrm>
          <a:prstGeom prst="rect">
            <a:avLst/>
          </a:prstGeom>
        </p:spPr>
      </p:pic>
      <p:sp>
        <p:nvSpPr>
          <p:cNvPr id="145409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>
            <a:normAutofit/>
          </a:bodyPr>
          <a:lstStyle/>
          <a:p>
            <a:pPr indent="0" eaLnBrk="1" hangingPunct="1">
              <a:defRPr/>
            </a:pPr>
            <a:r>
              <a:rPr lang="en-US" sz="7200" dirty="0" smtClean="0">
                <a:solidFill>
                  <a:srgbClr val="FFFF00"/>
                </a:solidFill>
                <a:latin typeface="Comic Sans MS Bold" charset="0"/>
                <a:cs typeface="Comic Sans MS Bold" charset="0"/>
                <a:sym typeface="Comic Sans MS Bold" charset="0"/>
              </a:rPr>
              <a:t>Mumps Incidence</a:t>
            </a:r>
            <a:endParaRPr lang="en-US" sz="7200" dirty="0" smtClean="0">
              <a:solidFill>
                <a:srgbClr val="FFFF00"/>
              </a:solidFill>
              <a:latin typeface="Comic Sans MS Bold" charset="0"/>
              <a:ea typeface="ヒラギノ明朝 ProN W6" charset="0"/>
              <a:cs typeface="ヒラギノ明朝 ProN W6" charset="0"/>
              <a:sym typeface="Comic Sans MS 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2204864"/>
            <a:ext cx="7620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29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531EA-67D3-4A4F-AE55-569D7F05F689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t="3133" b="3133"/>
          <a:stretch>
            <a:fillRect/>
          </a:stretch>
        </p:blipFill>
        <p:spPr>
          <a:xfrm>
            <a:off x="107504" y="476672"/>
            <a:ext cx="8903946" cy="5688632"/>
          </a:xfrm>
        </p:spPr>
      </p:pic>
    </p:spTree>
    <p:extLst>
      <p:ext uri="{BB962C8B-B14F-4D97-AF65-F5344CB8AC3E}">
        <p14:creationId xmlns:p14="http://schemas.microsoft.com/office/powerpoint/2010/main" val="1915285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MMR(V) Vaccination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1800200"/>
          </a:xfrm>
          <a:solidFill>
            <a:schemeClr val="accent1">
              <a:lumMod val="90000"/>
              <a:alpha val="75000"/>
            </a:schemeClr>
          </a:solidFill>
        </p:spPr>
        <p:txBody>
          <a:bodyPr/>
          <a:lstStyle/>
          <a:p>
            <a:pPr marL="39688" indent="0" algn="ctr">
              <a:buNone/>
            </a:pPr>
            <a:r>
              <a:rPr lang="en-US" sz="6000" dirty="0" smtClean="0">
                <a:ln w="6350" cmpd="sng">
                  <a:noFill/>
                </a:ln>
                <a:solidFill>
                  <a:schemeClr val="bg2"/>
                </a:solidFill>
              </a:rPr>
              <a:t>WHO SHOULD GET VACCINATED?</a:t>
            </a:r>
            <a:endParaRPr lang="en-US" sz="6000" dirty="0">
              <a:ln w="6350" cmpd="sng">
                <a:noFill/>
              </a:ln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32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MMR(V) Vaccination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gradFill flip="none" rotWithShape="1">
            <a:gsLst>
              <a:gs pos="0">
                <a:schemeClr val="accent1">
                  <a:lumMod val="90000"/>
                  <a:alpha val="60000"/>
                </a:schemeClr>
              </a:gs>
              <a:gs pos="100000">
                <a:srgbClr val="FFFFFF">
                  <a:alpha val="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US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All children </a:t>
            </a:r>
          </a:p>
          <a:p>
            <a:pPr lvl="1"/>
            <a:r>
              <a:rPr lang="en-US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2 doses (~1 &amp; 5 years of age)</a:t>
            </a:r>
          </a:p>
          <a:p>
            <a:pPr lvl="1"/>
            <a:endParaRPr lang="en-US" b="1" dirty="0">
              <a:ln w="63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  <a:p>
            <a:r>
              <a:rPr lang="en-US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Unimmunized </a:t>
            </a:r>
            <a:r>
              <a:rPr lang="en-US" b="1" dirty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(</a:t>
            </a:r>
            <a:r>
              <a:rPr lang="en-US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Catch up) </a:t>
            </a:r>
          </a:p>
          <a:p>
            <a:pPr lvl="1"/>
            <a:r>
              <a:rPr lang="en-US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2 doses ≥1 month apart</a:t>
            </a:r>
          </a:p>
          <a:p>
            <a:pPr lvl="1"/>
            <a:endParaRPr lang="en-US" b="1" dirty="0" smtClean="0">
              <a:ln w="63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  <a:p>
            <a:r>
              <a:rPr lang="en-US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Travellers to developing world</a:t>
            </a:r>
          </a:p>
          <a:p>
            <a:pPr lvl="1"/>
            <a:r>
              <a:rPr lang="en-US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1 or 2 doses depending on vaccination history</a:t>
            </a:r>
            <a:endParaRPr lang="en-US" b="1" dirty="0">
              <a:ln w="63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  <a:p>
            <a:endParaRPr lang="en-US" b="1" dirty="0" smtClean="0">
              <a:ln w="63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  <a:p>
            <a:endParaRPr lang="en-US" b="1" dirty="0">
              <a:ln w="63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  <a:p>
            <a:endParaRPr lang="en-US" b="1" dirty="0">
              <a:ln w="63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85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Individuals born </a:t>
            </a:r>
            <a:r>
              <a:rPr lang="mr-IN" dirty="0" smtClean="0"/>
              <a:t>1970 - 1996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solidFill>
            <a:srgbClr val="9ED3D7">
              <a:alpha val="63000"/>
            </a:srgbClr>
          </a:solidFill>
        </p:spPr>
        <p:txBody>
          <a:bodyPr/>
          <a:lstStyle/>
          <a:p>
            <a:r>
              <a:rPr lang="en-US" dirty="0" smtClean="0"/>
              <a:t>Received only 1 dose MMR</a:t>
            </a:r>
          </a:p>
          <a:p>
            <a:endParaRPr lang="en-US" dirty="0"/>
          </a:p>
          <a:p>
            <a:r>
              <a:rPr lang="en-US" dirty="0"/>
              <a:t>O</a:t>
            </a:r>
            <a:r>
              <a:rPr lang="en-US" dirty="0" smtClean="0"/>
              <a:t>utbreaks often associated with this group</a:t>
            </a:r>
          </a:p>
          <a:p>
            <a:endParaRPr lang="en-US" dirty="0" smtClean="0"/>
          </a:p>
          <a:p>
            <a:r>
              <a:rPr lang="en-US" dirty="0" err="1" smtClean="0"/>
              <a:t>Titres</a:t>
            </a:r>
            <a:r>
              <a:rPr lang="en-US" dirty="0" smtClean="0"/>
              <a:t> not always indicative of immunity (</a:t>
            </a:r>
            <a:r>
              <a:rPr lang="en-US" dirty="0" err="1" smtClean="0"/>
              <a:t>esp</a:t>
            </a:r>
            <a:r>
              <a:rPr lang="en-US" dirty="0" smtClean="0"/>
              <a:t> mumps)</a:t>
            </a:r>
            <a:endParaRPr lang="en-US" dirty="0"/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9489" r="194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8209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Individuals born </a:t>
            </a:r>
            <a:r>
              <a:rPr lang="mr-IN" dirty="0" smtClean="0"/>
              <a:t>1970 - 1996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gradFill flip="none" rotWithShape="1">
            <a:gsLst>
              <a:gs pos="0">
                <a:schemeClr val="accent1">
                  <a:lumMod val="90000"/>
                  <a:alpha val="60000"/>
                </a:schemeClr>
              </a:gs>
              <a:gs pos="100000">
                <a:srgbClr val="FFFFFF">
                  <a:alpha val="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US" b="1" dirty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Currently 2</a:t>
            </a:r>
            <a:r>
              <a:rPr lang="en-US" b="1" baseline="30000" dirty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nd</a:t>
            </a:r>
            <a:r>
              <a:rPr lang="en-US" b="1" dirty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 dose given to:</a:t>
            </a:r>
          </a:p>
          <a:p>
            <a:pPr lvl="1"/>
            <a:endParaRPr lang="en-US" b="1" dirty="0" smtClean="0">
              <a:ln w="63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  <a:p>
            <a:pPr lvl="1"/>
            <a:r>
              <a:rPr lang="en-US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Military </a:t>
            </a:r>
            <a:r>
              <a:rPr lang="en-US" b="1" dirty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personnel</a:t>
            </a:r>
          </a:p>
          <a:p>
            <a:pPr lvl="1"/>
            <a:endParaRPr lang="en-US" b="1" dirty="0" smtClean="0">
              <a:ln w="63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  <a:p>
            <a:pPr lvl="1"/>
            <a:r>
              <a:rPr lang="en-US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Health </a:t>
            </a:r>
            <a:r>
              <a:rPr lang="en-US" b="1" dirty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Care workers</a:t>
            </a:r>
          </a:p>
          <a:p>
            <a:pPr lvl="1"/>
            <a:endParaRPr lang="en-US" b="1" dirty="0" smtClean="0">
              <a:ln w="63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  <a:p>
            <a:pPr lvl="1"/>
            <a:r>
              <a:rPr lang="en-US" b="1" dirty="0" err="1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Highschool</a:t>
            </a:r>
            <a:r>
              <a:rPr lang="en-US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 </a:t>
            </a:r>
            <a:r>
              <a:rPr lang="en-US" b="1" dirty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&amp; </a:t>
            </a:r>
            <a:r>
              <a:rPr lang="en-US" b="1" dirty="0" err="1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Uni</a:t>
            </a:r>
            <a:r>
              <a:rPr lang="en-US" b="1" dirty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 </a:t>
            </a:r>
            <a:r>
              <a:rPr lang="en-US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students</a:t>
            </a:r>
          </a:p>
          <a:p>
            <a:pPr lvl="1"/>
            <a:endParaRPr lang="en-US" b="1" dirty="0">
              <a:ln w="63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  <a:p>
            <a:pPr lvl="1"/>
            <a:r>
              <a:rPr lang="en-US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*outbreak settings</a:t>
            </a:r>
            <a:endParaRPr lang="en-US" b="1" dirty="0">
              <a:ln w="63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837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Profile Outbreaks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8386" r="28386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24396" r="243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5430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>
            <a:noAutofit/>
          </a:bodyPr>
          <a:lstStyle/>
          <a:p>
            <a:pPr indent="0"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latin typeface="Comic Sans MS Bold" charset="0"/>
                <a:cs typeface="Comic Sans MS Bold" charset="0"/>
                <a:sym typeface="Comic Sans MS Bold" charset="0"/>
              </a:rPr>
              <a:t>Current Outbreak in West Toronto</a:t>
            </a:r>
            <a:endParaRPr lang="en-US" sz="3600" dirty="0" smtClean="0">
              <a:solidFill>
                <a:srgbClr val="FFFF00"/>
              </a:solidFill>
              <a:latin typeface="Comic Sans MS Bold" charset="0"/>
              <a:ea typeface="ヒラギノ明朝 ProN W6" charset="0"/>
              <a:cs typeface="ヒラギノ明朝 ProN W6" charset="0"/>
              <a:sym typeface="Comic Sans MS Bold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4396" r="24396"/>
          <a:stretch>
            <a:fillRect/>
          </a:stretch>
        </p:blipFill>
        <p:spPr/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8112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Exposure certain bars in the area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Age range ~25-45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Corresponds with cohort given 1 dose of MMR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Importance of herd immunity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71800" y="6459624"/>
            <a:ext cx="637478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00" b="1" i="1" dirty="0">
                <a:solidFill>
                  <a:srgbClr val="FFFF00"/>
                </a:solidFill>
              </a:rPr>
              <a:t>http://</a:t>
            </a:r>
            <a:r>
              <a:rPr lang="en-US" sz="700" b="1" i="1" dirty="0" err="1">
                <a:solidFill>
                  <a:srgbClr val="FFFF00"/>
                </a:solidFill>
              </a:rPr>
              <a:t>www.phac-aspc.gc.ca</a:t>
            </a:r>
            <a:r>
              <a:rPr lang="en-US" sz="700" b="1" i="1" dirty="0">
                <a:solidFill>
                  <a:srgbClr val="FFFF00"/>
                </a:solidFill>
              </a:rPr>
              <a:t>/</a:t>
            </a:r>
            <a:r>
              <a:rPr lang="en-US" sz="700" b="1" i="1" dirty="0" err="1">
                <a:solidFill>
                  <a:srgbClr val="FFFF00"/>
                </a:solidFill>
              </a:rPr>
              <a:t>im</a:t>
            </a:r>
            <a:r>
              <a:rPr lang="en-US" sz="700" b="1" i="1" dirty="0">
                <a:solidFill>
                  <a:srgbClr val="FFFF00"/>
                </a:solidFill>
              </a:rPr>
              <a:t>/</a:t>
            </a:r>
            <a:r>
              <a:rPr lang="en-US" sz="700" b="1" i="1" dirty="0" err="1">
                <a:solidFill>
                  <a:srgbClr val="FFFF00"/>
                </a:solidFill>
              </a:rPr>
              <a:t>vpd-mev</a:t>
            </a:r>
            <a:r>
              <a:rPr lang="en-US" sz="700" b="1" i="1" dirty="0">
                <a:solidFill>
                  <a:srgbClr val="FFFF00"/>
                </a:solidFill>
              </a:rPr>
              <a:t>/mumps-</a:t>
            </a:r>
            <a:r>
              <a:rPr lang="en-US" sz="700" b="1" i="1" dirty="0" err="1">
                <a:solidFill>
                  <a:srgbClr val="FFFF00"/>
                </a:solidFill>
              </a:rPr>
              <a:t>oreillons</a:t>
            </a:r>
            <a:r>
              <a:rPr lang="en-US" sz="700" b="1" i="1" dirty="0">
                <a:solidFill>
                  <a:srgbClr val="FFFF00"/>
                </a:solidFill>
              </a:rPr>
              <a:t>/professionals-</a:t>
            </a:r>
            <a:r>
              <a:rPr lang="en-US" sz="700" b="1" i="1" dirty="0" err="1">
                <a:solidFill>
                  <a:srgbClr val="FFFF00"/>
                </a:solidFill>
              </a:rPr>
              <a:t>professionnels</a:t>
            </a:r>
            <a:r>
              <a:rPr lang="en-US" sz="700" b="1" i="1" dirty="0">
                <a:solidFill>
                  <a:srgbClr val="FFFF00"/>
                </a:solidFill>
              </a:rPr>
              <a:t>-</a:t>
            </a:r>
            <a:r>
              <a:rPr lang="en-US" sz="700" b="1" i="1" dirty="0" err="1">
                <a:solidFill>
                  <a:srgbClr val="FFFF00"/>
                </a:solidFill>
              </a:rPr>
              <a:t>eng.php</a:t>
            </a:r>
            <a:endParaRPr lang="en-US" sz="7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59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7624" y="4800600"/>
            <a:ext cx="6984776" cy="1580728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Should we be giving a second shot to all individuals born between </a:t>
            </a:r>
            <a:r>
              <a:rPr lang="mr-IN" sz="3200" dirty="0" smtClean="0">
                <a:solidFill>
                  <a:srgbClr val="000000"/>
                </a:solidFill>
              </a:rPr>
              <a:t>1970-1996</a:t>
            </a:r>
            <a:r>
              <a:rPr lang="en-US" sz="3200" dirty="0" smtClean="0">
                <a:solidFill>
                  <a:srgbClr val="000000"/>
                </a:solidFill>
              </a:rPr>
              <a:t>?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2564" r="125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576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10473C4-DE5D-2E48-919E-068EA43B398B}" type="slidenum">
              <a:rPr lang="en-US"/>
              <a:pPr>
                <a:defRPr/>
              </a:pPr>
              <a:t>8</a:t>
            </a:fld>
            <a:endParaRPr lang="en-US"/>
          </a:p>
        </p:txBody>
      </p:sp>
      <p:pic>
        <p:nvPicPr>
          <p:cNvPr id="390149" name="Picture 5" descr="bowling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Consider...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solidFill>
            <a:srgbClr val="9ED3D7">
              <a:alpha val="63000"/>
            </a:srgbClr>
          </a:solidFill>
        </p:spPr>
        <p:txBody>
          <a:bodyPr/>
          <a:lstStyle/>
          <a:p>
            <a:r>
              <a:rPr lang="en-US" dirty="0" smtClean="0"/>
              <a:t>Single dose recipients </a:t>
            </a:r>
            <a:r>
              <a:rPr lang="en-US" dirty="0" smtClean="0">
                <a:sym typeface="Wingdings"/>
              </a:rPr>
              <a:t> outbreaks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Vaccine not 100% efficacious (esp. mumps)</a:t>
            </a:r>
          </a:p>
          <a:p>
            <a:endParaRPr lang="en-US" dirty="0"/>
          </a:p>
          <a:p>
            <a:r>
              <a:rPr lang="en-US" dirty="0" smtClean="0"/>
              <a:t>Herd immunity affected by 1970-96 cohort?</a:t>
            </a:r>
            <a:endParaRPr lang="en-US" dirty="0"/>
          </a:p>
        </p:txBody>
      </p:sp>
      <p:pic>
        <p:nvPicPr>
          <p:cNvPr id="10" name="Picture Placeholder 1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8434" r="28434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899592" y="6453336"/>
            <a:ext cx="8136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http://</a:t>
            </a:r>
            <a:r>
              <a:rPr lang="en-US" sz="1400" dirty="0" err="1"/>
              <a:t>www.phac-aspc.gc.ca</a:t>
            </a:r>
            <a:r>
              <a:rPr lang="en-US" sz="1400" dirty="0"/>
              <a:t>/</a:t>
            </a:r>
            <a:r>
              <a:rPr lang="en-US" sz="1400" dirty="0" err="1"/>
              <a:t>publicat</a:t>
            </a:r>
            <a:r>
              <a:rPr lang="en-US" sz="1400" dirty="0"/>
              <a:t>/</a:t>
            </a:r>
            <a:r>
              <a:rPr lang="en-US" sz="1400" dirty="0" err="1"/>
              <a:t>ccdr-rmtc</a:t>
            </a:r>
            <a:r>
              <a:rPr lang="en-US" sz="1400" dirty="0"/>
              <a:t>/07vol33/acs-08/index-</a:t>
            </a:r>
            <a:r>
              <a:rPr lang="en-US" sz="1400" dirty="0" err="1"/>
              <a:t>eng.php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89505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Consider...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solidFill>
            <a:srgbClr val="9ED3D7">
              <a:alpha val="63000"/>
            </a:srgbClr>
          </a:solidFill>
        </p:spPr>
        <p:txBody>
          <a:bodyPr/>
          <a:lstStyle/>
          <a:p>
            <a:r>
              <a:rPr lang="en-US" dirty="0" smtClean="0"/>
              <a:t>Positive Serology not always correlate with immunity (esp. mumps)</a:t>
            </a:r>
          </a:p>
          <a:p>
            <a:endParaRPr lang="en-US" dirty="0"/>
          </a:p>
          <a:p>
            <a:r>
              <a:rPr lang="en-US" dirty="0" smtClean="0"/>
              <a:t>NACI/PHAC discourages serology to indicate immunity</a:t>
            </a:r>
          </a:p>
          <a:p>
            <a:endParaRPr lang="en-US" dirty="0"/>
          </a:p>
          <a:p>
            <a:r>
              <a:rPr lang="en-US" dirty="0" smtClean="0"/>
              <a:t>*HCWs / Pregnant women</a:t>
            </a:r>
          </a:p>
        </p:txBody>
      </p:sp>
      <p:pic>
        <p:nvPicPr>
          <p:cNvPr id="10" name="Picture Placeholder 1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8434" r="28434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899592" y="6453336"/>
            <a:ext cx="8136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hlinkClick r:id="rId4"/>
              </a:rPr>
              <a:t>http://www.phac-aspc.gc.ca/publicat/ccdr-rmtc/07vol33/acs-08/index-</a:t>
            </a:r>
            <a:r>
              <a:rPr lang="en-US" sz="800" dirty="0" smtClean="0">
                <a:hlinkClick r:id="rId4"/>
              </a:rPr>
              <a:t>eng.php</a:t>
            </a:r>
            <a:endParaRPr lang="en-US" sz="800" dirty="0" smtClean="0"/>
          </a:p>
          <a:p>
            <a:pPr algn="r"/>
            <a:r>
              <a:rPr lang="en-US" sz="800" dirty="0"/>
              <a:t>https://</a:t>
            </a:r>
            <a:r>
              <a:rPr lang="en-US" sz="800" dirty="0" err="1"/>
              <a:t>www.canada.ca</a:t>
            </a:r>
            <a:r>
              <a:rPr lang="en-US" sz="800" dirty="0"/>
              <a:t>/en/public-health/services/publications/healthy-living/canadian-immunization-guide-part-4-active-vaccines/page-14-mumps-vaccine.html#p4c13a7</a:t>
            </a:r>
          </a:p>
        </p:txBody>
      </p:sp>
    </p:spTree>
    <p:extLst>
      <p:ext uri="{BB962C8B-B14F-4D97-AF65-F5344CB8AC3E}">
        <p14:creationId xmlns:p14="http://schemas.microsoft.com/office/powerpoint/2010/main" val="31504421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Health Agency of Canada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024336"/>
          </a:xfrm>
          <a:solidFill>
            <a:schemeClr val="tx1">
              <a:alpha val="45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Serologic </a:t>
            </a:r>
            <a:r>
              <a:rPr lang="en-US" dirty="0">
                <a:solidFill>
                  <a:schemeClr val="bg1"/>
                </a:solidFill>
              </a:rPr>
              <a:t>testing for measles, mumps, rubella and varicella antibodies post-immunization with MMRV vaccine is unnecessary and not recommended, either before, between or after the primary two-dose series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165304"/>
            <a:ext cx="90719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/>
              <a:t>http://</a:t>
            </a:r>
            <a:r>
              <a:rPr lang="en-US" sz="1100" dirty="0" err="1"/>
              <a:t>www.phac-aspc.gc.ca</a:t>
            </a:r>
            <a:r>
              <a:rPr lang="en-US" sz="1100" dirty="0"/>
              <a:t>/</a:t>
            </a:r>
            <a:r>
              <a:rPr lang="en-US" sz="1100" dirty="0" err="1"/>
              <a:t>publicat</a:t>
            </a:r>
            <a:r>
              <a:rPr lang="en-US" sz="1100" dirty="0"/>
              <a:t>/</a:t>
            </a:r>
            <a:r>
              <a:rPr lang="en-US" sz="1100" dirty="0" err="1"/>
              <a:t>ccdr-rmtc</a:t>
            </a:r>
            <a:r>
              <a:rPr lang="en-US" sz="1100" dirty="0"/>
              <a:t>/10vol36/acs-9/index-eng.php#n9</a:t>
            </a:r>
          </a:p>
        </p:txBody>
      </p:sp>
    </p:spTree>
    <p:extLst>
      <p:ext uri="{BB962C8B-B14F-4D97-AF65-F5344CB8AC3E}">
        <p14:creationId xmlns:p14="http://schemas.microsoft.com/office/powerpoint/2010/main" val="1315509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Center for Disease Control (CDC)</a:t>
            </a:r>
            <a:endParaRPr lang="en-US" sz="4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024336"/>
          </a:xfrm>
          <a:solidFill>
            <a:schemeClr val="tx1">
              <a:alpha val="45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</a:t>
            </a:r>
            <a:r>
              <a:rPr lang="en-US" dirty="0">
                <a:solidFill>
                  <a:srgbClr val="FFFFFF"/>
                </a:solidFill>
              </a:rPr>
              <a:t>presence of mumps-specific </a:t>
            </a:r>
            <a:r>
              <a:rPr lang="en-US" dirty="0" err="1">
                <a:solidFill>
                  <a:srgbClr val="FFFFFF"/>
                </a:solidFill>
              </a:rPr>
              <a:t>IgG</a:t>
            </a:r>
            <a:r>
              <a:rPr lang="en-US" dirty="0">
                <a:solidFill>
                  <a:srgbClr val="FFFFFF"/>
                </a:solidFill>
              </a:rPr>
              <a:t>, as detected using a serologic assay (EIA or IFA), does not necessarily predict the presence of neutralizing antibodies or protection from mumps </a:t>
            </a:r>
            <a:r>
              <a:rPr lang="en-US" dirty="0" smtClean="0">
                <a:solidFill>
                  <a:srgbClr val="FFFFFF"/>
                </a:solidFill>
              </a:rPr>
              <a:t>disease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165304"/>
            <a:ext cx="90719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/>
              <a:t>https://</a:t>
            </a:r>
            <a:r>
              <a:rPr lang="en-US" sz="1100" dirty="0" err="1"/>
              <a:t>www.cdc.gov</a:t>
            </a:r>
            <a:r>
              <a:rPr lang="en-US" sz="1100" dirty="0"/>
              <a:t>/mumps/lab/overview-</a:t>
            </a:r>
            <a:r>
              <a:rPr lang="en-US" sz="1100" dirty="0" err="1"/>
              <a:t>serology.html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80723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7624" y="3573016"/>
            <a:ext cx="6984776" cy="2808312"/>
          </a:xfrm>
        </p:spPr>
        <p:txBody>
          <a:bodyPr/>
          <a:lstStyle/>
          <a:p>
            <a:pPr algn="ctr"/>
            <a:r>
              <a:rPr lang="en-CA" sz="4800" dirty="0" smtClean="0">
                <a:solidFill>
                  <a:srgbClr val="000000"/>
                </a:solidFill>
              </a:rPr>
              <a:t>Recommend </a:t>
            </a:r>
            <a:r>
              <a:rPr lang="en-CA" sz="4800" dirty="0">
                <a:solidFill>
                  <a:srgbClr val="000000"/>
                </a:solidFill>
              </a:rPr>
              <a:t>a</a:t>
            </a:r>
            <a:r>
              <a:rPr lang="en-CA" sz="4800" dirty="0" smtClean="0">
                <a:solidFill>
                  <a:srgbClr val="000000"/>
                </a:solidFill>
              </a:rPr>
              <a:t>ll should receive 2</a:t>
            </a:r>
            <a:r>
              <a:rPr lang="en-CA" sz="4800" baseline="30000" dirty="0" smtClean="0">
                <a:solidFill>
                  <a:srgbClr val="000000"/>
                </a:solidFill>
              </a:rPr>
              <a:t>nd</a:t>
            </a:r>
            <a:r>
              <a:rPr lang="en-CA" sz="4800" dirty="0" smtClean="0">
                <a:solidFill>
                  <a:srgbClr val="000000"/>
                </a:solidFill>
              </a:rPr>
              <a:t> dose of MMR regardless of serology</a:t>
            </a:r>
            <a:endParaRPr lang="en-US" sz="4800" dirty="0">
              <a:solidFill>
                <a:srgbClr val="000000"/>
              </a:solidFill>
            </a:endParaRP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2564" r="12564"/>
          <a:stretch>
            <a:fillRect/>
          </a:stretch>
        </p:blipFill>
        <p:spPr>
          <a:xfrm>
            <a:off x="2339752" y="620688"/>
            <a:ext cx="4479666" cy="2652227"/>
          </a:xfrm>
        </p:spPr>
      </p:pic>
    </p:spTree>
    <p:extLst>
      <p:ext uri="{BB962C8B-B14F-4D97-AF65-F5344CB8AC3E}">
        <p14:creationId xmlns:p14="http://schemas.microsoft.com/office/powerpoint/2010/main" val="1431848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points MMR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gradFill flip="none" rotWithShape="1">
            <a:gsLst>
              <a:gs pos="0">
                <a:schemeClr val="accent1">
                  <a:lumMod val="90000"/>
                  <a:alpha val="60000"/>
                </a:schemeClr>
              </a:gs>
              <a:gs pos="100000">
                <a:srgbClr val="FFFFFF">
                  <a:alpha val="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US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Live vaccine, contraindicated pregnancy / immune compromise</a:t>
            </a:r>
          </a:p>
          <a:p>
            <a:endParaRPr lang="en-US" b="1" dirty="0">
              <a:ln w="63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  <a:p>
            <a:r>
              <a:rPr lang="en-US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Cohort born </a:t>
            </a:r>
            <a:r>
              <a:rPr lang="mr-IN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1970-1996</a:t>
            </a:r>
            <a:r>
              <a:rPr lang="en-US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 only had 1 routine MMR, may contribute to outbreaks</a:t>
            </a:r>
          </a:p>
          <a:p>
            <a:endParaRPr lang="en-US" b="1" dirty="0">
              <a:ln w="63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  <a:p>
            <a:r>
              <a:rPr lang="en-US" b="1" dirty="0" smtClean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Measles / Mumps serology does not always correlate w/ immunity</a:t>
            </a:r>
            <a:endParaRPr lang="en-US" b="1" dirty="0">
              <a:ln w="63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  <a:p>
            <a:endParaRPr lang="en-US" b="1" dirty="0" smtClean="0">
              <a:ln w="63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00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points MMR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gradFill flip="none" rotWithShape="1">
            <a:gsLst>
              <a:gs pos="0">
                <a:schemeClr val="accent1">
                  <a:lumMod val="90000"/>
                  <a:alpha val="60000"/>
                </a:schemeClr>
              </a:gs>
              <a:gs pos="100000">
                <a:srgbClr val="FFFFFF">
                  <a:alpha val="60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US" b="1" dirty="0">
                <a:ln w="6350" cmpd="sng">
                  <a:solidFill>
                    <a:schemeClr val="tx1"/>
                  </a:solidFill>
                </a:ln>
                <a:solidFill>
                  <a:srgbClr val="000000"/>
                </a:solidFill>
              </a:rPr>
              <a:t>Consider completing 2 doses of MMR for all</a:t>
            </a:r>
          </a:p>
          <a:p>
            <a:endParaRPr lang="en-US" b="1" dirty="0" smtClean="0">
              <a:ln w="6350" cmpd="sng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5176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8" r="187"/>
          <a:stretch/>
        </p:blipFill>
        <p:spPr>
          <a:xfrm>
            <a:off x="1619672" y="188640"/>
            <a:ext cx="6048672" cy="658285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531EA-67D3-4A4F-AE55-569D7F05F689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ChangeArrowheads="1"/>
          </p:cNvSpPr>
          <p:nvPr>
            <p:ph type="title"/>
          </p:nvPr>
        </p:nvSpPr>
        <p:spPr>
          <a:xfrm>
            <a:off x="611560" y="2996952"/>
            <a:ext cx="8229600" cy="1143000"/>
          </a:xfrm>
        </p:spPr>
        <p:txBody>
          <a:bodyPr rIns="-5080"/>
          <a:lstStyle/>
          <a:p>
            <a:pPr indent="0" eaLnBrk="1" hangingPunct="1">
              <a:defRPr/>
            </a:pPr>
            <a:r>
              <a:rPr lang="en-US" dirty="0" smtClean="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OVERALL SUMMARY</a:t>
            </a:r>
            <a:endParaRPr lang="en-US" dirty="0" smtClean="0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635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Ins="-5080"/>
          <a:lstStyle/>
          <a:p>
            <a:pPr indent="0" eaLnBrk="1" hangingPunct="1">
              <a:defRPr/>
            </a:pPr>
            <a:r>
              <a:rPr lang="en-US" dirty="0" smtClean="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Adult Vaccines</a:t>
            </a:r>
            <a:endParaRPr lang="en-US" dirty="0" smtClean="0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850900"/>
            <a:ext cx="8229600" cy="5168900"/>
          </a:xfrm>
        </p:spPr>
        <p:txBody>
          <a:bodyPr rIns="132080"/>
          <a:lstStyle/>
          <a:p>
            <a:pPr marL="655638" indent="-53340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sz="2800" baseline="30000" dirty="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655638" indent="-533400" eaLnBrk="1" hangingPunct="1">
              <a:lnSpc>
                <a:spcPct val="80000"/>
              </a:lnSpc>
              <a:buClr>
                <a:srgbClr val="66FFFF"/>
              </a:buClr>
              <a:buFont typeface="Times" charset="0"/>
              <a:buChar char="•"/>
              <a:defRPr/>
            </a:pPr>
            <a:endParaRPr lang="en-US" sz="3600" baseline="30000" dirty="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655638" indent="-533400" eaLnBrk="1" hangingPunct="1">
              <a:lnSpc>
                <a:spcPct val="80000"/>
              </a:lnSpc>
              <a:buClr>
                <a:srgbClr val="66FFFF"/>
              </a:buClr>
              <a:buFont typeface="Times" charset="0"/>
              <a:buChar char="•"/>
              <a:defRPr/>
            </a:pPr>
            <a:r>
              <a:rPr lang="en-US" sz="3600" dirty="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Childhood vaccinations prevent illness in children</a:t>
            </a:r>
          </a:p>
          <a:p>
            <a:pPr marL="655638" indent="-533400" eaLnBrk="1" hangingPunct="1">
              <a:lnSpc>
                <a:spcPct val="80000"/>
              </a:lnSpc>
              <a:buClr>
                <a:srgbClr val="66FFFF"/>
              </a:buClr>
              <a:buFont typeface="Times" charset="0"/>
              <a:buChar char="•"/>
              <a:defRPr/>
            </a:pPr>
            <a:endParaRPr lang="en-US" sz="3600" dirty="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655638" indent="-533400" eaLnBrk="1" hangingPunct="1">
              <a:lnSpc>
                <a:spcPct val="90000"/>
              </a:lnSpc>
              <a:buFont typeface="Times" charset="0"/>
              <a:buChar char="•"/>
              <a:defRPr/>
            </a:pPr>
            <a:r>
              <a:rPr lang="en-US" sz="3600" dirty="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Adult vaccines meant to </a:t>
            </a:r>
            <a:r>
              <a:rPr lang="en-US" sz="3600" dirty="0" smtClean="0">
                <a:solidFill>
                  <a:srgbClr val="66FFFF"/>
                </a:solidFill>
                <a:latin typeface="Arial Bold" charset="0"/>
                <a:cs typeface="Arial Bold" charset="0"/>
                <a:sym typeface="Arial Bold" charset="0"/>
              </a:rPr>
              <a:t>lessen the severity of infection.</a:t>
            </a:r>
          </a:p>
          <a:p>
            <a:pPr marL="655638" indent="-533400" eaLnBrk="1" hangingPunct="1">
              <a:lnSpc>
                <a:spcPct val="90000"/>
              </a:lnSpc>
              <a:buFont typeface="Times" charset="0"/>
              <a:buChar char="•"/>
              <a:defRPr/>
            </a:pPr>
            <a:endParaRPr lang="en-US" sz="3600" baseline="30000" dirty="0">
              <a:solidFill>
                <a:srgbClr val="66FFFF"/>
              </a:solidFill>
              <a:latin typeface="Arial Bold" charset="0"/>
              <a:ea typeface="ヒラギノ角ゴ ProN W6" charset="0"/>
              <a:cs typeface="Arial Bold" charset="0"/>
              <a:sym typeface="Arial Bold" charset="0"/>
            </a:endParaRPr>
          </a:p>
          <a:p>
            <a:pPr marL="693738" indent="-571500" eaLnBrk="1" hangingPunct="1">
              <a:lnSpc>
                <a:spcPct val="90000"/>
              </a:lnSpc>
              <a:defRPr/>
            </a:pPr>
            <a:r>
              <a:rPr lang="en-US" sz="3600" dirty="0" smtClean="0">
                <a:solidFill>
                  <a:srgbClr val="FFFFFF"/>
                </a:solidFill>
                <a:latin typeface="Arial Bold" charset="0"/>
                <a:cs typeface="Arial Bold" charset="0"/>
                <a:sym typeface="Arial Bold" charset="0"/>
              </a:rPr>
              <a:t>Consider vaccination status in all adults as you would a child</a:t>
            </a:r>
            <a:endParaRPr lang="en-US" sz="3600" dirty="0">
              <a:solidFill>
                <a:srgbClr val="FFFFFF"/>
              </a:solidFill>
              <a:latin typeface="Arial Bold" charset="0"/>
              <a:cs typeface="Arial Bold" charset="0"/>
              <a:sym typeface="Arial Bold" charset="0"/>
            </a:endParaRPr>
          </a:p>
          <a:p>
            <a:pPr marL="122238" indent="0" eaLnBrk="1" hangingPunct="1">
              <a:lnSpc>
                <a:spcPct val="90000"/>
              </a:lnSpc>
              <a:buNone/>
              <a:defRPr/>
            </a:pPr>
            <a:endParaRPr lang="en-US" sz="3600" baseline="30000" dirty="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655638" indent="-533400" eaLnBrk="1" hangingPunct="1">
              <a:lnSpc>
                <a:spcPct val="90000"/>
              </a:lnSpc>
              <a:buClr>
                <a:srgbClr val="66FFFF"/>
              </a:buClr>
              <a:buFont typeface="Wingdings" charset="0"/>
              <a:buChar char="v"/>
              <a:defRPr/>
            </a:pPr>
            <a:endParaRPr lang="en-US" sz="3600" baseline="30000" dirty="0" smtClean="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655638" indent="-53340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914749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25538"/>
            <a:ext cx="8229600" cy="11430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sz="7200" smtClean="0">
                <a:solidFill>
                  <a:srgbClr val="FFFF00"/>
                </a:solidFill>
                <a:latin typeface="Comic Sans MS Bold" charset="0"/>
                <a:cs typeface="Comic Sans MS Bold" charset="0"/>
                <a:sym typeface="Comic Sans MS Bold" charset="0"/>
              </a:rPr>
              <a:t>Pneumococcus</a:t>
            </a:r>
            <a:endParaRPr lang="en-US" sz="7200" smtClean="0">
              <a:solidFill>
                <a:srgbClr val="FFFF00"/>
              </a:solidFill>
              <a:latin typeface="Comic Sans MS Bold" charset="0"/>
              <a:ea typeface="ヒラギノ明朝 ProN W6" charset="0"/>
              <a:cs typeface="ヒラギノ明朝 ProN W6" charset="0"/>
              <a:sym typeface="Comic Sans MS 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2564904"/>
            <a:ext cx="6347172" cy="36741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-5080"/>
          <a:lstStyle/>
          <a:p>
            <a:pPr indent="0" eaLnBrk="1" hangingPunct="1">
              <a:defRPr/>
            </a:pPr>
            <a:r>
              <a:rPr lang="en-US" dirty="0" smtClean="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THANK YOU!!</a:t>
            </a:r>
            <a:endParaRPr lang="en-US" dirty="0" smtClean="0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14064" r="140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9234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Bold" charset="0"/>
            <a:ea typeface="ヒラギノ角ゴ ProN W6" charset="0"/>
            <a:cs typeface="ヒラギノ角ゴ ProN W6" charset="0"/>
            <a:sym typeface="Arial Bol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Bold" charset="0"/>
            <a:ea typeface="ヒラギノ角ゴ ProN W6" charset="0"/>
            <a:cs typeface="ヒラギノ角ゴ ProN W6" charset="0"/>
            <a:sym typeface="Arial Bold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 copy 17">
  <a:themeElements>
    <a:clrScheme name="Title &amp; Bullets copy 1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copy 17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Bold" charset="0"/>
            <a:ea typeface="ヒラギノ角ゴ ProN W6" charset="0"/>
            <a:cs typeface="ヒラギノ角ゴ ProN W6" charset="0"/>
            <a:sym typeface="Arial Bol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Bold" charset="0"/>
            <a:ea typeface="ヒラギノ角ゴ ProN W6" charset="0"/>
            <a:cs typeface="ヒラギノ角ゴ ProN W6" charset="0"/>
            <a:sym typeface="Arial Bold" charset="0"/>
          </a:defRPr>
        </a:defPPr>
      </a:lstStyle>
    </a:lnDef>
  </a:objectDefaults>
  <a:extraClrSchemeLst>
    <a:extraClrScheme>
      <a:clrScheme name="Title &amp; Bullets copy 1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4F81BD"/>
      </a:accent1>
      <a:accent2>
        <a:srgbClr val="333399"/>
      </a:accent2>
      <a:accent3>
        <a:srgbClr val="FFFFFF"/>
      </a:accent3>
      <a:accent4>
        <a:srgbClr val="000000"/>
      </a:accent4>
      <a:accent5>
        <a:srgbClr val="B2C1DB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Bold" charset="0"/>
            <a:ea typeface="ヒラギノ角ゴ ProN W6" charset="0"/>
            <a:cs typeface="ヒラギノ角ゴ ProN W6" charset="0"/>
            <a:sym typeface="Arial Bol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Bold" charset="0"/>
            <a:ea typeface="ヒラギノ角ゴ ProN W6" charset="0"/>
            <a:cs typeface="ヒラギノ角ゴ ProN W6" charset="0"/>
            <a:sym typeface="Arial Bold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Bold" charset="0"/>
            <a:ea typeface="ヒラギノ角ゴ ProN W6" charset="0"/>
            <a:cs typeface="ヒラギノ角ゴ ProN W6" charset="0"/>
            <a:sym typeface="Arial Bol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Bold" charset="0"/>
            <a:ea typeface="ヒラギノ角ゴ ProN W6" charset="0"/>
            <a:cs typeface="ヒラギノ角ゴ ProN W6" charset="0"/>
            <a:sym typeface="Arial Bold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Title &amp; Bullets">
      <a:majorFont>
        <a:latin typeface="Tahoma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Bold" charset="0"/>
            <a:ea typeface="ヒラギノ角ゴ ProN W6" charset="0"/>
            <a:cs typeface="ヒラギノ角ゴ ProN W6" charset="0"/>
            <a:sym typeface="Arial Bol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 Bold" charset="0"/>
            <a:ea typeface="ヒラギノ角ゴ ProN W6" charset="0"/>
            <a:cs typeface="ヒラギノ角ゴ ProN W6" charset="0"/>
            <a:sym typeface="Arial Bold" charset="0"/>
          </a:defRPr>
        </a:defPPr>
      </a:lstStyle>
    </a:lnDef>
  </a:objectDefaults>
  <a:extraClrSchemeLst>
    <a:extraClrScheme>
      <a:clrScheme name="2_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42435</TotalTime>
  <Pages>0</Pages>
  <Words>1928</Words>
  <Characters>0</Characters>
  <Application>Microsoft Office PowerPoint</Application>
  <PresentationFormat>On-screen Show (4:3)</PresentationFormat>
  <Lines>0</Lines>
  <Paragraphs>537</Paragraphs>
  <Slides>90</Slides>
  <Notes>59</Notes>
  <HiddenSlides>1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90</vt:i4>
      </vt:variant>
    </vt:vector>
  </HeadingPairs>
  <TitlesOfParts>
    <vt:vector size="95" baseType="lpstr">
      <vt:lpstr>Title &amp; Bullets - 2 Column</vt:lpstr>
      <vt:lpstr>Title &amp; Bullets copy 17</vt:lpstr>
      <vt:lpstr>Office Theme</vt:lpstr>
      <vt:lpstr>Title &amp; Bullets</vt:lpstr>
      <vt:lpstr>5_Title &amp; Bullets</vt:lpstr>
      <vt:lpstr>Adult Vaccination</vt:lpstr>
      <vt:lpstr>Objectives</vt:lpstr>
      <vt:lpstr>PowerPoint Presentation</vt:lpstr>
      <vt:lpstr>Ten Great Public Health Achievements 1900 - 1999</vt:lpstr>
      <vt:lpstr>Adult Vaccines ahead</vt:lpstr>
      <vt:lpstr>Vaccines are for adults too!</vt:lpstr>
      <vt:lpstr>Vaccines &amp; Older Adults</vt:lpstr>
      <vt:lpstr>PowerPoint Presentation</vt:lpstr>
      <vt:lpstr>Pneumococcus</vt:lpstr>
      <vt:lpstr>Pneumococcus</vt:lpstr>
      <vt:lpstr>Pneumococcal Vaccines</vt:lpstr>
      <vt:lpstr>Pneumovax (PPSV23)</vt:lpstr>
      <vt:lpstr>Prevenar (PCV13)</vt:lpstr>
      <vt:lpstr>Previous Recommendation</vt:lpstr>
      <vt:lpstr>Adult Pneumococcal vaccine: What are the high risk conditions?</vt:lpstr>
      <vt:lpstr>PowerPoint Presentation</vt:lpstr>
      <vt:lpstr>PowerPoint Presentation</vt:lpstr>
      <vt:lpstr>PowerPoint Presentation</vt:lpstr>
      <vt:lpstr>conjugate vs polysaccharide vaccines</vt:lpstr>
      <vt:lpstr>PowerPoint Presentation</vt:lpstr>
      <vt:lpstr>PowerPoint Presentation</vt:lpstr>
      <vt:lpstr>Take home points</vt:lpstr>
      <vt:lpstr>PowerPoint Presentation</vt:lpstr>
      <vt:lpstr>Varicella-Zoster</vt:lpstr>
      <vt:lpstr>Varicella-Zoster</vt:lpstr>
      <vt:lpstr>PowerPoint Presentation</vt:lpstr>
      <vt:lpstr>Shingles risk factors</vt:lpstr>
      <vt:lpstr>PowerPoint Presentation</vt:lpstr>
      <vt:lpstr>Herpes zoster USA 1993-2006 </vt:lpstr>
      <vt:lpstr>Shingles: Canadian epidemiology </vt:lpstr>
      <vt:lpstr>PowerPoint Presentation</vt:lpstr>
      <vt:lpstr>Treatment of Herpes Zoster</vt:lpstr>
      <vt:lpstr>PowerPoint Presentation</vt:lpstr>
      <vt:lpstr>The Shingles Prevention Study   Vaccine Efficacy: Zoster Incidence by age</vt:lpstr>
      <vt:lpstr>The Shingles Prevention Study  Vaccine Efficacy: PHN Incidence by age</vt:lpstr>
      <vt:lpstr>We know the vaccine works. Who should get it?</vt:lpstr>
      <vt:lpstr>Zoster Vaccine Recommendations</vt:lpstr>
      <vt:lpstr>Take home points</vt:lpstr>
      <vt:lpstr>PowerPoint Presentation</vt:lpstr>
      <vt:lpstr>Hepatitis A / B Vaccination &amp; Travel</vt:lpstr>
      <vt:lpstr>Hep A Profile</vt:lpstr>
      <vt:lpstr>Clinical Spectrum</vt:lpstr>
      <vt:lpstr>Hep B Profile</vt:lpstr>
      <vt:lpstr>Clinical Spectrum</vt:lpstr>
      <vt:lpstr>Hepatitis A/B Vaccination</vt:lpstr>
      <vt:lpstr>Hepatitis A Vaccine – Fact Sheet</vt:lpstr>
      <vt:lpstr>Hepatitis A Vaccine – Fact Sheet</vt:lpstr>
      <vt:lpstr>Hepatitis B Vaccine – Fact Sheet</vt:lpstr>
      <vt:lpstr>Hepatitis B Vaccine – Fact Sheet</vt:lpstr>
      <vt:lpstr>Take home points</vt:lpstr>
      <vt:lpstr>PowerPoint Presentation</vt:lpstr>
      <vt:lpstr>Measles / Mumps / Rubella</vt:lpstr>
      <vt:lpstr>Measles / Mumps / Rubella</vt:lpstr>
      <vt:lpstr>Measles</vt:lpstr>
      <vt:lpstr>Measles</vt:lpstr>
      <vt:lpstr>Clinical Manifestations</vt:lpstr>
      <vt:lpstr>Clinical Manifestations</vt:lpstr>
      <vt:lpstr>Measles Complications</vt:lpstr>
      <vt:lpstr>Mumps</vt:lpstr>
      <vt:lpstr>Mumps</vt:lpstr>
      <vt:lpstr>Mumps Complications</vt:lpstr>
      <vt:lpstr>Current Outbreak in Toronto</vt:lpstr>
      <vt:lpstr>Rubella</vt:lpstr>
      <vt:lpstr>Rubella</vt:lpstr>
      <vt:lpstr>Rubella (German Measles)</vt:lpstr>
      <vt:lpstr>MMR(V) Vaccination</vt:lpstr>
      <vt:lpstr>MMR(V) Vaccination</vt:lpstr>
      <vt:lpstr>MMR(V) Vaccination</vt:lpstr>
      <vt:lpstr>Measles Incidence</vt:lpstr>
      <vt:lpstr>MMR(V) Vaccination</vt:lpstr>
      <vt:lpstr>Mumps Incidence</vt:lpstr>
      <vt:lpstr>PowerPoint Presentation</vt:lpstr>
      <vt:lpstr>MMR(V) Vaccination</vt:lpstr>
      <vt:lpstr>MMR(V) Vaccination</vt:lpstr>
      <vt:lpstr>Individuals born 1970 - 1996</vt:lpstr>
      <vt:lpstr>Individuals born 1970 - 1996</vt:lpstr>
      <vt:lpstr>High Profile Outbreaks</vt:lpstr>
      <vt:lpstr>Current Outbreak in West Toronto</vt:lpstr>
      <vt:lpstr>Should we be giving a second shot to all individuals born between 1970-1996?</vt:lpstr>
      <vt:lpstr>Things to Consider...</vt:lpstr>
      <vt:lpstr>Things to Consider...</vt:lpstr>
      <vt:lpstr>Public Health Agency of Canada</vt:lpstr>
      <vt:lpstr>Center for Disease Control (CDC)</vt:lpstr>
      <vt:lpstr>Recommend all should receive 2nd dose of MMR regardless of serology</vt:lpstr>
      <vt:lpstr>Take home points MMR</vt:lpstr>
      <vt:lpstr>Take home points MMR</vt:lpstr>
      <vt:lpstr>PowerPoint Presentation</vt:lpstr>
      <vt:lpstr>OVERALL SUMMARY</vt:lpstr>
      <vt:lpstr>Adult Vaccines</vt:lpstr>
      <vt:lpstr>THANK YOU!!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Tanya Denich</dc:creator>
  <cp:lastModifiedBy>Windows User</cp:lastModifiedBy>
  <cp:revision>292</cp:revision>
  <dcterms:modified xsi:type="dcterms:W3CDTF">2018-07-30T19:49:00Z</dcterms:modified>
</cp:coreProperties>
</file>