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5" r:id="rId2"/>
    <p:sldMasterId id="2147483717" r:id="rId3"/>
    <p:sldMasterId id="2147483719" r:id="rId4"/>
    <p:sldMasterId id="2147483721" r:id="rId5"/>
    <p:sldMasterId id="2147483723" r:id="rId6"/>
  </p:sldMasterIdLst>
  <p:notesMasterIdLst>
    <p:notesMasterId r:id="rId127"/>
  </p:notesMasterIdLst>
  <p:handoutMasterIdLst>
    <p:handoutMasterId r:id="rId128"/>
  </p:handoutMasterIdLst>
  <p:sldIdLst>
    <p:sldId id="256" r:id="rId7"/>
    <p:sldId id="260" r:id="rId8"/>
    <p:sldId id="257" r:id="rId9"/>
    <p:sldId id="261" r:id="rId10"/>
    <p:sldId id="275" r:id="rId11"/>
    <p:sldId id="353" r:id="rId12"/>
    <p:sldId id="270" r:id="rId13"/>
    <p:sldId id="276" r:id="rId14"/>
    <p:sldId id="320" r:id="rId15"/>
    <p:sldId id="321" r:id="rId16"/>
    <p:sldId id="271" r:id="rId17"/>
    <p:sldId id="274" r:id="rId18"/>
    <p:sldId id="272" r:id="rId19"/>
    <p:sldId id="278" r:id="rId20"/>
    <p:sldId id="273" r:id="rId21"/>
    <p:sldId id="279" r:id="rId22"/>
    <p:sldId id="375" r:id="rId23"/>
    <p:sldId id="283" r:id="rId24"/>
    <p:sldId id="281" r:id="rId25"/>
    <p:sldId id="322" r:id="rId26"/>
    <p:sldId id="282" r:id="rId27"/>
    <p:sldId id="284" r:id="rId28"/>
    <p:sldId id="285" r:id="rId29"/>
    <p:sldId id="286" r:id="rId30"/>
    <p:sldId id="325" r:id="rId31"/>
    <p:sldId id="402" r:id="rId32"/>
    <p:sldId id="292" r:id="rId33"/>
    <p:sldId id="377" r:id="rId34"/>
    <p:sldId id="318" r:id="rId35"/>
    <p:sldId id="326" r:id="rId36"/>
    <p:sldId id="354" r:id="rId37"/>
    <p:sldId id="363" r:id="rId38"/>
    <p:sldId id="355" r:id="rId39"/>
    <p:sldId id="376" r:id="rId40"/>
    <p:sldId id="359" r:id="rId41"/>
    <p:sldId id="331" r:id="rId42"/>
    <p:sldId id="403" r:id="rId43"/>
    <p:sldId id="404" r:id="rId44"/>
    <p:sldId id="405" r:id="rId45"/>
    <p:sldId id="406" r:id="rId46"/>
    <p:sldId id="407" r:id="rId47"/>
    <p:sldId id="408" r:id="rId48"/>
    <p:sldId id="409" r:id="rId49"/>
    <p:sldId id="410" r:id="rId50"/>
    <p:sldId id="411" r:id="rId51"/>
    <p:sldId id="412" r:id="rId52"/>
    <p:sldId id="413" r:id="rId53"/>
    <p:sldId id="414" r:id="rId54"/>
    <p:sldId id="415" r:id="rId55"/>
    <p:sldId id="416" r:id="rId56"/>
    <p:sldId id="417" r:id="rId57"/>
    <p:sldId id="418" r:id="rId58"/>
    <p:sldId id="419" r:id="rId59"/>
    <p:sldId id="420" r:id="rId60"/>
    <p:sldId id="421" r:id="rId61"/>
    <p:sldId id="422" r:id="rId62"/>
    <p:sldId id="423" r:id="rId63"/>
    <p:sldId id="424" r:id="rId64"/>
    <p:sldId id="425" r:id="rId65"/>
    <p:sldId id="426" r:id="rId66"/>
    <p:sldId id="427" r:id="rId67"/>
    <p:sldId id="428" r:id="rId68"/>
    <p:sldId id="429" r:id="rId69"/>
    <p:sldId id="357" r:id="rId70"/>
    <p:sldId id="362" r:id="rId71"/>
    <p:sldId id="293" r:id="rId72"/>
    <p:sldId id="291" r:id="rId73"/>
    <p:sldId id="296" r:id="rId74"/>
    <p:sldId id="297" r:id="rId75"/>
    <p:sldId id="298" r:id="rId76"/>
    <p:sldId id="347" r:id="rId77"/>
    <p:sldId id="372" r:id="rId78"/>
    <p:sldId id="361" r:id="rId79"/>
    <p:sldId id="308" r:id="rId80"/>
    <p:sldId id="299" r:id="rId81"/>
    <p:sldId id="300" r:id="rId82"/>
    <p:sldId id="302" r:id="rId83"/>
    <p:sldId id="371" r:id="rId84"/>
    <p:sldId id="332" r:id="rId85"/>
    <p:sldId id="323" r:id="rId86"/>
    <p:sldId id="306" r:id="rId87"/>
    <p:sldId id="324" r:id="rId88"/>
    <p:sldId id="309" r:id="rId89"/>
    <p:sldId id="311" r:id="rId90"/>
    <p:sldId id="316" r:id="rId91"/>
    <p:sldId id="313" r:id="rId92"/>
    <p:sldId id="314" r:id="rId93"/>
    <p:sldId id="312" r:id="rId94"/>
    <p:sldId id="303" r:id="rId95"/>
    <p:sldId id="304" r:id="rId96"/>
    <p:sldId id="373" r:id="rId97"/>
    <p:sldId id="334" r:id="rId98"/>
    <p:sldId id="335" r:id="rId99"/>
    <p:sldId id="358" r:id="rId100"/>
    <p:sldId id="339" r:id="rId101"/>
    <p:sldId id="336" r:id="rId102"/>
    <p:sldId id="345" r:id="rId103"/>
    <p:sldId id="340" r:id="rId104"/>
    <p:sldId id="374" r:id="rId105"/>
    <p:sldId id="352" r:id="rId106"/>
    <p:sldId id="277" r:id="rId107"/>
    <p:sldId id="330" r:id="rId108"/>
    <p:sldId id="287" r:id="rId109"/>
    <p:sldId id="338" r:id="rId110"/>
    <p:sldId id="294" r:id="rId111"/>
    <p:sldId id="317" r:id="rId112"/>
    <p:sldId id="342" r:id="rId113"/>
    <p:sldId id="343" r:id="rId114"/>
    <p:sldId id="350" r:id="rId115"/>
    <p:sldId id="351" r:id="rId116"/>
    <p:sldId id="360" r:id="rId117"/>
    <p:sldId id="430" r:id="rId118"/>
    <p:sldId id="431" r:id="rId119"/>
    <p:sldId id="432" r:id="rId120"/>
    <p:sldId id="433" r:id="rId121"/>
    <p:sldId id="434" r:id="rId122"/>
    <p:sldId id="435" r:id="rId123"/>
    <p:sldId id="436" r:id="rId124"/>
    <p:sldId id="437" r:id="rId125"/>
    <p:sldId id="438" r:id="rId126"/>
  </p:sldIdLst>
  <p:sldSz cx="9144000" cy="5143500" type="screen16x9"/>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9AB"/>
    <a:srgbClr val="027987"/>
    <a:srgbClr val="0008AB"/>
    <a:srgbClr val="000260"/>
    <a:srgbClr val="002060"/>
    <a:srgbClr val="FC8A18"/>
    <a:srgbClr val="FF9900"/>
    <a:srgbClr val="E775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82466" autoAdjust="0"/>
  </p:normalViewPr>
  <p:slideViewPr>
    <p:cSldViewPr>
      <p:cViewPr>
        <p:scale>
          <a:sx n="136" d="100"/>
          <a:sy n="136" d="100"/>
        </p:scale>
        <p:origin x="-870" y="-30"/>
      </p:cViewPr>
      <p:guideLst>
        <p:guide orient="horz" pos="1620"/>
        <p:guide pos="2880"/>
      </p:guideLst>
    </p:cSldViewPr>
  </p:slideViewPr>
  <p:outlineViewPr>
    <p:cViewPr>
      <p:scale>
        <a:sx n="33" d="100"/>
        <a:sy n="33" d="100"/>
      </p:scale>
      <p:origin x="48" y="59742"/>
    </p:cViewPr>
  </p:outlineViewPr>
  <p:notesTextViewPr>
    <p:cViewPr>
      <p:scale>
        <a:sx n="1" d="1"/>
        <a:sy n="1" d="1"/>
      </p:scale>
      <p:origin x="0" y="0"/>
    </p:cViewPr>
  </p:notesTextViewPr>
  <p:sorterViewPr>
    <p:cViewPr>
      <p:scale>
        <a:sx n="93" d="100"/>
        <a:sy n="93" d="100"/>
      </p:scale>
      <p:origin x="0" y="0"/>
    </p:cViewPr>
  </p:sorterViewPr>
  <p:notesViewPr>
    <p:cSldViewPr>
      <p:cViewPr varScale="1">
        <p:scale>
          <a:sx n="53" d="100"/>
          <a:sy n="53" d="100"/>
        </p:scale>
        <p:origin x="-2856" y="-90"/>
      </p:cViewPr>
      <p:guideLst>
        <p:guide orient="horz" pos="2933"/>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5614"/>
          </a:xfrm>
          <a:prstGeom prst="rect">
            <a:avLst/>
          </a:prstGeom>
        </p:spPr>
        <p:txBody>
          <a:bodyPr vert="horz" lIns="91440" tIns="45720" rIns="91440" bIns="45720" rtlCol="0"/>
          <a:lstStyle>
            <a:lvl1pPr algn="r">
              <a:defRPr sz="1200"/>
            </a:lvl1pPr>
          </a:lstStyle>
          <a:p>
            <a:fld id="{D594C9EB-461B-4417-948E-83F61EFE2623}" type="datetimeFigureOut">
              <a:rPr lang="en-CA" smtClean="0"/>
              <a:t>26/07/2018</a:t>
            </a:fld>
            <a:endParaRPr lang="en-CA"/>
          </a:p>
        </p:txBody>
      </p:sp>
      <p:sp>
        <p:nvSpPr>
          <p:cNvPr id="4" name="Footer Placeholder 3"/>
          <p:cNvSpPr>
            <a:spLocks noGrp="1"/>
          </p:cNvSpPr>
          <p:nvPr>
            <p:ph type="ftr" sz="quarter" idx="2"/>
          </p:nvPr>
        </p:nvSpPr>
        <p:spPr>
          <a:xfrm>
            <a:off x="0" y="8845045"/>
            <a:ext cx="2971800" cy="465614"/>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845045"/>
            <a:ext cx="2971800" cy="465614"/>
          </a:xfrm>
          <a:prstGeom prst="rect">
            <a:avLst/>
          </a:prstGeom>
        </p:spPr>
        <p:txBody>
          <a:bodyPr vert="horz" lIns="91440" tIns="45720" rIns="91440" bIns="45720" rtlCol="0" anchor="b"/>
          <a:lstStyle>
            <a:lvl1pPr algn="r">
              <a:defRPr sz="1200"/>
            </a:lvl1pPr>
          </a:lstStyle>
          <a:p>
            <a:fld id="{BC595055-1C15-456E-84B9-762C405984B7}" type="slidenum">
              <a:rPr lang="en-CA" smtClean="0"/>
              <a:t>‹#›</a:t>
            </a:fld>
            <a:endParaRPr lang="en-CA"/>
          </a:p>
        </p:txBody>
      </p:sp>
    </p:spTree>
    <p:extLst>
      <p:ext uri="{BB962C8B-B14F-4D97-AF65-F5344CB8AC3E}">
        <p14:creationId xmlns:p14="http://schemas.microsoft.com/office/powerpoint/2010/main" val="3901531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80D145C1-F0CA-4E9B-B77B-B1EEFE8E83A8}" type="datetimeFigureOut">
              <a:rPr lang="en-CA" smtClean="0"/>
              <a:t>26/07/2018</a:t>
            </a:fld>
            <a:endParaRPr lang="en-CA"/>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898B9C5A-A062-48BD-81A0-1D09EC182577}" type="slidenum">
              <a:rPr lang="en-CA" smtClean="0"/>
              <a:t>‹#›</a:t>
            </a:fld>
            <a:endParaRPr lang="en-CA"/>
          </a:p>
        </p:txBody>
      </p:sp>
    </p:spTree>
    <p:extLst>
      <p:ext uri="{BB962C8B-B14F-4D97-AF65-F5344CB8AC3E}">
        <p14:creationId xmlns:p14="http://schemas.microsoft.com/office/powerpoint/2010/main" val="38611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8B9C5A-A062-48BD-81A0-1D09EC182577}" type="slidenum">
              <a:rPr lang="en-CA" smtClean="0"/>
              <a:t>1</a:t>
            </a:fld>
            <a:endParaRPr lang="en-CA"/>
          </a:p>
        </p:txBody>
      </p:sp>
    </p:spTree>
    <p:extLst>
      <p:ext uri="{BB962C8B-B14F-4D97-AF65-F5344CB8AC3E}">
        <p14:creationId xmlns:p14="http://schemas.microsoft.com/office/powerpoint/2010/main" val="4041717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76C654-488E-4C9F-96CA-63CDBB05E029}" type="slidenum">
              <a:rPr lang="en-US"/>
              <a:pPr/>
              <a:t>26</a:t>
            </a:fld>
            <a:endParaRPr lang="en-US"/>
          </a:p>
        </p:txBody>
      </p:sp>
      <p:sp>
        <p:nvSpPr>
          <p:cNvPr id="103426" name="Rectangle 2"/>
          <p:cNvSpPr>
            <a:spLocks noGrp="1" noRot="1" noChangeAspect="1" noChangeArrowheads="1" noTextEdit="1"/>
          </p:cNvSpPr>
          <p:nvPr>
            <p:ph type="sldImg"/>
          </p:nvPr>
        </p:nvSpPr>
        <p:spPr>
          <a:xfrm>
            <a:off x="325438" y="698500"/>
            <a:ext cx="6207125" cy="3492500"/>
          </a:xfrm>
          <a:ln/>
        </p:spPr>
      </p:sp>
      <p:sp>
        <p:nvSpPr>
          <p:cNvPr id="103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2224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OP sat in a chair, participated in a 15-minute discussion with the HCW, had blood pressure measured, got undressed to underwear, put on a clean hospital gown, and lay on an examination couch for approximately 5 minutes, during which time the HCW examined the patient and obtained a rectal swab (while wearing gloves)</a:t>
            </a:r>
          </a:p>
          <a:p>
            <a:r>
              <a:rPr lang="en-CA" sz="1200" b="0" i="0" u="none" strike="noStrike" kern="1200" baseline="0" dirty="0" smtClean="0">
                <a:solidFill>
                  <a:schemeClr val="tx1"/>
                </a:solidFill>
                <a:latin typeface="+mn-lt"/>
                <a:ea typeface="+mn-ea"/>
                <a:cs typeface="+mn-cs"/>
              </a:rPr>
              <a:t>radiology procedure: the patient entered the study room, got undressed to underwear, put on a routine patient gown, and lay on the radiology trolley for 15 minutes, during which time the HCW measured the patient’s blood pressure. The patient then got off the trolley and got dressed, shook the HCW’s hand, and departed. The HCW then washed his or her hands with water and 4% chlorhexidine solution. The total duration of the procedure was approximately 15 minutes</a:t>
            </a:r>
            <a:endParaRPr lang="en-CA" dirty="0"/>
          </a:p>
        </p:txBody>
      </p:sp>
      <p:sp>
        <p:nvSpPr>
          <p:cNvPr id="4" name="Slide Number Placeholder 3"/>
          <p:cNvSpPr>
            <a:spLocks noGrp="1"/>
          </p:cNvSpPr>
          <p:nvPr>
            <p:ph type="sldNum" sz="quarter" idx="10"/>
          </p:nvPr>
        </p:nvSpPr>
        <p:spPr/>
        <p:txBody>
          <a:bodyPr/>
          <a:lstStyle/>
          <a:p>
            <a:fld id="{898B9C5A-A062-48BD-81A0-1D09EC182577}" type="slidenum">
              <a:rPr lang="en-CA" smtClean="0"/>
              <a:t>27</a:t>
            </a:fld>
            <a:endParaRPr lang="en-CA"/>
          </a:p>
        </p:txBody>
      </p:sp>
    </p:spTree>
    <p:extLst>
      <p:ext uri="{BB962C8B-B14F-4D97-AF65-F5344CB8AC3E}">
        <p14:creationId xmlns:p14="http://schemas.microsoft.com/office/powerpoint/2010/main" val="3629609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CA" dirty="0" err="1" smtClean="0"/>
              <a:t>Galdys</a:t>
            </a:r>
            <a:r>
              <a:rPr lang="en-CA" baseline="0" dirty="0" smtClean="0"/>
              <a:t> – no mention of diarrhea other than review articles where diarrhea is defined as 6 or more BM in 36 hours</a:t>
            </a:r>
            <a:endParaRPr lang="en-CA" dirty="0"/>
          </a:p>
        </p:txBody>
      </p:sp>
      <p:sp>
        <p:nvSpPr>
          <p:cNvPr id="4" name="Slide Number Placeholder 3"/>
          <p:cNvSpPr>
            <a:spLocks noGrp="1"/>
          </p:cNvSpPr>
          <p:nvPr>
            <p:ph type="sldNum" sz="quarter" idx="10"/>
          </p:nvPr>
        </p:nvSpPr>
        <p:spPr/>
        <p:txBody>
          <a:bodyPr/>
          <a:lstStyle/>
          <a:p>
            <a:fld id="{898B9C5A-A062-48BD-81A0-1D09EC182577}" type="slidenum">
              <a:rPr lang="en-CA" smtClean="0"/>
              <a:t>31</a:t>
            </a:fld>
            <a:endParaRPr lang="en-CA"/>
          </a:p>
        </p:txBody>
      </p:sp>
    </p:spTree>
    <p:extLst>
      <p:ext uri="{BB962C8B-B14F-4D97-AF65-F5344CB8AC3E}">
        <p14:creationId xmlns:p14="http://schemas.microsoft.com/office/powerpoint/2010/main" val="1235886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Case patients had heavy (3 to 4) and nearly pure growth of MRSA on a screening culture of a recent stool sample</a:t>
            </a:r>
          </a:p>
          <a:p>
            <a:r>
              <a:rPr lang="en-CA" sz="1200" b="0" i="0" u="none" strike="noStrike" kern="1200" baseline="0" dirty="0" smtClean="0">
                <a:solidFill>
                  <a:schemeClr val="tx1"/>
                </a:solidFill>
                <a:latin typeface="+mn-lt"/>
                <a:ea typeface="+mn-ea"/>
                <a:cs typeface="+mn-cs"/>
              </a:rPr>
              <a:t>8 case patients and 6 control patients were identified. There were 163 other patients with varying amounts of MRSA growth in their stool cultures during this period, but none of these patients had nearly pure and heavy (</a:t>
            </a:r>
            <a:r>
              <a:rPr lang="en-CA" sz="1200" b="0" i="0" u="none" strike="noStrike" kern="1200" baseline="0" dirty="0" err="1" smtClean="0">
                <a:solidFill>
                  <a:schemeClr val="tx1"/>
                </a:solidFill>
                <a:latin typeface="+mn-lt"/>
                <a:ea typeface="+mn-ea"/>
                <a:cs typeface="+mn-cs"/>
              </a:rPr>
              <a:t>ie</a:t>
            </a:r>
            <a:r>
              <a:rPr lang="en-CA" sz="1200" b="0" i="0" u="none" strike="noStrike" kern="1200" baseline="0" dirty="0" smtClean="0">
                <a:solidFill>
                  <a:schemeClr val="tx1"/>
                </a:solidFill>
                <a:latin typeface="+mn-lt"/>
                <a:ea typeface="+mn-ea"/>
                <a:cs typeface="+mn-cs"/>
              </a:rPr>
              <a:t>, 3 to 4) growth of MRSA in their stool cultures.</a:t>
            </a:r>
            <a:endParaRPr lang="en-CA" dirty="0"/>
          </a:p>
        </p:txBody>
      </p:sp>
      <p:sp>
        <p:nvSpPr>
          <p:cNvPr id="4" name="Slide Number Placeholder 3"/>
          <p:cNvSpPr>
            <a:spLocks noGrp="1"/>
          </p:cNvSpPr>
          <p:nvPr>
            <p:ph type="sldNum" sz="quarter" idx="10"/>
          </p:nvPr>
        </p:nvSpPr>
        <p:spPr/>
        <p:txBody>
          <a:bodyPr/>
          <a:lstStyle/>
          <a:p>
            <a:fld id="{898B9C5A-A062-48BD-81A0-1D09EC182577}" type="slidenum">
              <a:rPr lang="en-CA" smtClean="0"/>
              <a:t>33</a:t>
            </a:fld>
            <a:endParaRPr lang="en-CA"/>
          </a:p>
        </p:txBody>
      </p:sp>
    </p:spTree>
    <p:extLst>
      <p:ext uri="{BB962C8B-B14F-4D97-AF65-F5344CB8AC3E}">
        <p14:creationId xmlns:p14="http://schemas.microsoft.com/office/powerpoint/2010/main" val="2333268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C307D0E-7835-4D00-9BA4-19D4F81C823B}"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213041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a:t>
            </a:r>
            <a:endParaRPr lang="en-CA" dirty="0"/>
          </a:p>
        </p:txBody>
      </p:sp>
      <p:sp>
        <p:nvSpPr>
          <p:cNvPr id="4" name="Slide Number Placeholder 3"/>
          <p:cNvSpPr>
            <a:spLocks noGrp="1"/>
          </p:cNvSpPr>
          <p:nvPr>
            <p:ph type="sldNum" sz="quarter" idx="10"/>
          </p:nvPr>
        </p:nvSpPr>
        <p:spPr/>
        <p:txBody>
          <a:bodyPr/>
          <a:lstStyle/>
          <a:p>
            <a:fld id="{F6D1D385-B4D2-4EE4-9985-8053B9623342}" type="slidenum">
              <a:rPr lang="en-CA" smtClean="0"/>
              <a:t>51</a:t>
            </a:fld>
            <a:endParaRPr lang="en-CA"/>
          </a:p>
        </p:txBody>
      </p:sp>
    </p:spTree>
    <p:extLst>
      <p:ext uri="{BB962C8B-B14F-4D97-AF65-F5344CB8AC3E}">
        <p14:creationId xmlns:p14="http://schemas.microsoft.com/office/powerpoint/2010/main" val="2834677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91"/>
            <a:r>
              <a:rPr lang="en-US" dirty="0" err="1" smtClean="0"/>
              <a:t>Sergent</a:t>
            </a:r>
            <a:r>
              <a:rPr lang="en-US" dirty="0" smtClean="0"/>
              <a:t>: </a:t>
            </a:r>
            <a:r>
              <a:rPr lang="en-CA" dirty="0"/>
              <a:t>“However, other measures should be proposed even if they do not yet correspond to usual hospital practices: first, the room should be cleaned not before dressing a colonized wound, but after.”</a:t>
            </a:r>
          </a:p>
          <a:p>
            <a:endParaRPr lang="en-CA" dirty="0"/>
          </a:p>
        </p:txBody>
      </p:sp>
      <p:sp>
        <p:nvSpPr>
          <p:cNvPr id="4" name="Slide Number Placeholder 3"/>
          <p:cNvSpPr>
            <a:spLocks noGrp="1"/>
          </p:cNvSpPr>
          <p:nvPr>
            <p:ph type="sldNum" sz="quarter" idx="10"/>
          </p:nvPr>
        </p:nvSpPr>
        <p:spPr/>
        <p:txBody>
          <a:bodyPr/>
          <a:lstStyle/>
          <a:p>
            <a:fld id="{F6D1D385-B4D2-4EE4-9985-8053B9623342}" type="slidenum">
              <a:rPr lang="en-CA" smtClean="0"/>
              <a:t>59</a:t>
            </a:fld>
            <a:endParaRPr lang="en-CA"/>
          </a:p>
        </p:txBody>
      </p:sp>
    </p:spTree>
    <p:extLst>
      <p:ext uri="{BB962C8B-B14F-4D97-AF65-F5344CB8AC3E}">
        <p14:creationId xmlns:p14="http://schemas.microsoft.com/office/powerpoint/2010/main" val="2850374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CA" sz="1200" kern="1200" dirty="0" err="1" smtClean="0">
                <a:solidFill>
                  <a:schemeClr val="tx1"/>
                </a:solidFill>
                <a:effectLst/>
                <a:latin typeface="Arial" charset="0"/>
                <a:ea typeface="+mn-ea"/>
                <a:cs typeface="+mn-cs"/>
              </a:rPr>
              <a:t>PJMaziade</a:t>
            </a:r>
            <a:r>
              <a:rPr lang="en-CA" sz="1200" kern="1200" dirty="0" smtClean="0">
                <a:solidFill>
                  <a:schemeClr val="tx1"/>
                </a:solidFill>
                <a:effectLst/>
                <a:latin typeface="Arial" charset="0"/>
                <a:ea typeface="+mn-ea"/>
                <a:cs typeface="+mn-cs"/>
              </a:rPr>
              <a:t>:</a:t>
            </a:r>
            <a:r>
              <a:rPr lang="en-CA" sz="1200" kern="1200" baseline="0" dirty="0" smtClean="0">
                <a:solidFill>
                  <a:schemeClr val="tx1"/>
                </a:solidFill>
                <a:effectLst/>
                <a:latin typeface="Arial" charset="0"/>
                <a:ea typeface="+mn-ea"/>
                <a:cs typeface="+mn-cs"/>
              </a:rPr>
              <a:t> MRSA Infections: </a:t>
            </a:r>
            <a:r>
              <a:rPr lang="en-CA" sz="1200" kern="1200" dirty="0" smtClean="0">
                <a:solidFill>
                  <a:schemeClr val="tx1"/>
                </a:solidFill>
                <a:effectLst/>
                <a:latin typeface="Arial" charset="0"/>
                <a:ea typeface="+mn-ea"/>
                <a:cs typeface="+mn-cs"/>
              </a:rPr>
              <a:t>2004-2005  2,3 cases/1000 </a:t>
            </a:r>
            <a:r>
              <a:rPr lang="en-CA" sz="1200" kern="1200" dirty="0" err="1" smtClean="0">
                <a:solidFill>
                  <a:schemeClr val="tx1"/>
                </a:solidFill>
                <a:effectLst/>
                <a:latin typeface="Arial" charset="0"/>
                <a:ea typeface="+mn-ea"/>
                <a:cs typeface="+mn-cs"/>
              </a:rPr>
              <a:t>adm</a:t>
            </a:r>
            <a:r>
              <a:rPr lang="en-CA" sz="1200" kern="1200" dirty="0" smtClean="0">
                <a:solidFill>
                  <a:schemeClr val="tx1"/>
                </a:solidFill>
                <a:effectLst/>
                <a:latin typeface="Arial" charset="0"/>
                <a:ea typeface="+mn-ea"/>
                <a:cs typeface="+mn-cs"/>
              </a:rPr>
              <a:t> , 2005-2006  1,0 case /1000adm , 2006-2007 0,6 case /1000 </a:t>
            </a:r>
            <a:r>
              <a:rPr lang="en-CA" sz="1200" kern="1200" dirty="0" err="1" smtClean="0">
                <a:solidFill>
                  <a:schemeClr val="tx1"/>
                </a:solidFill>
                <a:effectLst/>
                <a:latin typeface="Arial" charset="0"/>
                <a:ea typeface="+mn-ea"/>
                <a:cs typeface="+mn-cs"/>
              </a:rPr>
              <a:t>adm</a:t>
            </a:r>
            <a:r>
              <a:rPr lang="en-CA" sz="1200" kern="1200" dirty="0" smtClean="0">
                <a:solidFill>
                  <a:schemeClr val="tx1"/>
                </a:solidFill>
                <a:effectLst/>
                <a:latin typeface="Arial" charset="0"/>
                <a:ea typeface="+mn-ea"/>
                <a:cs typeface="+mn-cs"/>
              </a:rPr>
              <a:t> , 2007-2008 0,6 case /1000adm 2008-2009 0,7 case/1000adm , 2009-2010 0,5 case/1000adm,</a:t>
            </a:r>
            <a:r>
              <a:rPr lang="en-CA" sz="1200" kern="1200" baseline="0" dirty="0" smtClean="0">
                <a:solidFill>
                  <a:schemeClr val="tx1"/>
                </a:solidFill>
                <a:effectLst/>
                <a:latin typeface="Arial" charset="0"/>
                <a:ea typeface="+mn-ea"/>
                <a:cs typeface="+mn-cs"/>
              </a:rPr>
              <a:t> </a:t>
            </a:r>
            <a:r>
              <a:rPr lang="en-CA" sz="1200" kern="1200" dirty="0" smtClean="0">
                <a:solidFill>
                  <a:schemeClr val="tx1"/>
                </a:solidFill>
                <a:effectLst/>
                <a:latin typeface="Arial" charset="0"/>
                <a:ea typeface="+mn-ea"/>
                <a:cs typeface="+mn-cs"/>
              </a:rPr>
              <a:t>2010-2011 0,3 case /1000adm , 2011-2012 0,2 case /1000 </a:t>
            </a:r>
            <a:r>
              <a:rPr lang="en-CA" sz="1200" kern="1200" dirty="0" err="1" smtClean="0">
                <a:solidFill>
                  <a:schemeClr val="tx1"/>
                </a:solidFill>
                <a:effectLst/>
                <a:latin typeface="Arial" charset="0"/>
                <a:ea typeface="+mn-ea"/>
                <a:cs typeface="+mn-cs"/>
              </a:rPr>
              <a:t>adm</a:t>
            </a:r>
            <a:r>
              <a:rPr lang="en-CA" sz="1200" kern="1200" dirty="0" smtClean="0">
                <a:solidFill>
                  <a:schemeClr val="tx1"/>
                </a:solidFill>
                <a:effectLst/>
                <a:latin typeface="Arial" charset="0"/>
                <a:ea typeface="+mn-ea"/>
                <a:cs typeface="+mn-cs"/>
              </a:rPr>
              <a:t> 2012-2013  0 case /1000 </a:t>
            </a:r>
            <a:r>
              <a:rPr lang="en-CA" sz="1200" kern="1200" dirty="0" err="1" smtClean="0">
                <a:solidFill>
                  <a:schemeClr val="tx1"/>
                </a:solidFill>
                <a:effectLst/>
                <a:latin typeface="Arial" charset="0"/>
                <a:ea typeface="+mn-ea"/>
                <a:cs typeface="+mn-cs"/>
              </a:rPr>
              <a:t>adm</a:t>
            </a:r>
            <a:r>
              <a:rPr lang="en-CA" sz="1200" kern="1200" dirty="0" smtClean="0">
                <a:solidFill>
                  <a:schemeClr val="tx1"/>
                </a:solidFill>
                <a:effectLst/>
                <a:latin typeface="Arial" charset="0"/>
                <a:ea typeface="+mn-ea"/>
                <a:cs typeface="+mn-cs"/>
              </a:rPr>
              <a:t> !!! </a:t>
            </a:r>
          </a:p>
          <a:p>
            <a:r>
              <a:rPr lang="en-CA" sz="1200" kern="1200" dirty="0" smtClean="0">
                <a:solidFill>
                  <a:schemeClr val="tx1"/>
                </a:solidFill>
                <a:effectLst/>
                <a:latin typeface="Arial" charset="0"/>
                <a:ea typeface="+mn-ea"/>
                <a:cs typeface="+mn-cs"/>
              </a:rPr>
              <a:t>We have 16138 admissions in 2011-2012 and use 3100 liters/year of hand sanitizer At time of study ~10000 admissions per year</a:t>
            </a:r>
            <a:endParaRPr lang="en-CA" dirty="0"/>
          </a:p>
        </p:txBody>
      </p:sp>
      <p:sp>
        <p:nvSpPr>
          <p:cNvPr id="4" name="Slide Number Placeholder 3"/>
          <p:cNvSpPr>
            <a:spLocks noGrp="1"/>
          </p:cNvSpPr>
          <p:nvPr>
            <p:ph type="sldNum" sz="quarter" idx="10"/>
          </p:nvPr>
        </p:nvSpPr>
        <p:spPr/>
        <p:txBody>
          <a:bodyPr/>
          <a:lstStyle/>
          <a:p>
            <a:fld id="{67C5C6D6-0881-455F-BDDA-799CC35F67FD}" type="slidenum">
              <a:rPr lang="en-US" smtClean="0"/>
              <a:pPr/>
              <a:t>69</a:t>
            </a:fld>
            <a:endParaRPr lang="en-US"/>
          </a:p>
        </p:txBody>
      </p:sp>
    </p:spTree>
    <p:extLst>
      <p:ext uri="{BB962C8B-B14F-4D97-AF65-F5344CB8AC3E}">
        <p14:creationId xmlns:p14="http://schemas.microsoft.com/office/powerpoint/2010/main" val="2609666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CA" dirty="0" smtClean="0"/>
              <a:t>Has continued</a:t>
            </a:r>
            <a:r>
              <a:rPr lang="en-CA" baseline="0" dirty="0" smtClean="0"/>
              <a:t> project as standard of care</a:t>
            </a:r>
            <a:endParaRPr lang="en-CA" dirty="0"/>
          </a:p>
        </p:txBody>
      </p:sp>
      <p:sp>
        <p:nvSpPr>
          <p:cNvPr id="4" name="Slide Number Placeholder 3"/>
          <p:cNvSpPr>
            <a:spLocks noGrp="1"/>
          </p:cNvSpPr>
          <p:nvPr>
            <p:ph type="sldNum" sz="quarter" idx="10"/>
          </p:nvPr>
        </p:nvSpPr>
        <p:spPr/>
        <p:txBody>
          <a:bodyPr/>
          <a:lstStyle/>
          <a:p>
            <a:fld id="{67C5C6D6-0881-455F-BDDA-799CC35F67FD}" type="slidenum">
              <a:rPr lang="en-US" smtClean="0"/>
              <a:pPr/>
              <a:t>70</a:t>
            </a:fld>
            <a:endParaRPr lang="en-US"/>
          </a:p>
        </p:txBody>
      </p:sp>
    </p:spTree>
    <p:extLst>
      <p:ext uri="{BB962C8B-B14F-4D97-AF65-F5344CB8AC3E}">
        <p14:creationId xmlns:p14="http://schemas.microsoft.com/office/powerpoint/2010/main" val="1558921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CA" dirty="0" smtClean="0"/>
              <a:t>Another</a:t>
            </a:r>
            <a:r>
              <a:rPr lang="en-CA" baseline="0" dirty="0" smtClean="0"/>
              <a:t> review article. </a:t>
            </a:r>
            <a:endParaRPr lang="en-CA" dirty="0"/>
          </a:p>
        </p:txBody>
      </p:sp>
      <p:sp>
        <p:nvSpPr>
          <p:cNvPr id="4" name="Slide Number Placeholder 3"/>
          <p:cNvSpPr>
            <a:spLocks noGrp="1"/>
          </p:cNvSpPr>
          <p:nvPr>
            <p:ph type="sldNum" sz="quarter" idx="10"/>
          </p:nvPr>
        </p:nvSpPr>
        <p:spPr/>
        <p:txBody>
          <a:bodyPr/>
          <a:lstStyle/>
          <a:p>
            <a:fld id="{67C5C6D6-0881-455F-BDDA-799CC35F67FD}" type="slidenum">
              <a:rPr lang="en-US" smtClean="0"/>
              <a:pPr/>
              <a:t>75</a:t>
            </a:fld>
            <a:endParaRPr lang="en-US"/>
          </a:p>
        </p:txBody>
      </p:sp>
    </p:spTree>
    <p:extLst>
      <p:ext uri="{BB962C8B-B14F-4D97-AF65-F5344CB8AC3E}">
        <p14:creationId xmlns:p14="http://schemas.microsoft.com/office/powerpoint/2010/main" val="403775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19E8B9-716A-40AE-8EED-2B42A40C4DF9}" type="slidenum">
              <a:rPr lang="en-US"/>
              <a:pPr eaLnBrk="1" hangingPunct="1"/>
              <a:t>4</a:t>
            </a:fld>
            <a:endParaRPr lang="en-US"/>
          </a:p>
        </p:txBody>
      </p:sp>
      <p:sp>
        <p:nvSpPr>
          <p:cNvPr id="69635" name="Rectangle 2"/>
          <p:cNvSpPr>
            <a:spLocks noGrp="1" noRot="1" noChangeAspect="1" noChangeArrowheads="1" noTextEdit="1"/>
          </p:cNvSpPr>
          <p:nvPr>
            <p:ph type="sldImg"/>
          </p:nvPr>
        </p:nvSpPr>
        <p:spPr>
          <a:xfrm>
            <a:off x="325438" y="698500"/>
            <a:ext cx="6207125" cy="3492500"/>
          </a:xfrm>
          <a:ln/>
        </p:spPr>
      </p:sp>
      <p:sp>
        <p:nvSpPr>
          <p:cNvPr id="69636" name="Rectangle 3"/>
          <p:cNvSpPr>
            <a:spLocks noGrp="1" noChangeArrowheads="1"/>
          </p:cNvSpPr>
          <p:nvPr>
            <p:ph type="body" idx="1"/>
          </p:nvPr>
        </p:nvSpPr>
        <p:spPr>
          <a:noFill/>
        </p:spPr>
        <p:txBody>
          <a:bodyPr/>
          <a:lstStyle/>
          <a:p>
            <a:pPr eaLnBrk="1" hangingPunct="1"/>
            <a:fld id="{BB27D52F-9883-4E85-9D21-92005CC9650E}" type="slidenum">
              <a:rPr lang="en-US" smtClean="0"/>
              <a:t>4</a:t>
            </a:fld>
            <a:endParaRPr lang="en-US" dirty="0" smtClean="0"/>
          </a:p>
        </p:txBody>
      </p:sp>
    </p:spTree>
    <p:extLst>
      <p:ext uri="{BB962C8B-B14F-4D97-AF65-F5344CB8AC3E}">
        <p14:creationId xmlns:p14="http://schemas.microsoft.com/office/powerpoint/2010/main" val="2555494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“Two pumps, 20 seconds” was used widely in our hand hygiene campaign. Patients in enhanced contact isolation can leave their rooms only for medically necessary reasons, wear gowns and gloves when leaving the room, and are accompanied by staff members. Their visitors wear gowns and gloves at all times in patient rooms. Patients receive meals on disposable trays, using disposable dishes and utensils. Monitors were trained to handle friction from monitored individuals, but they encountered occasional conflicts, particularly when patient volume and acuity were high. </a:t>
            </a:r>
          </a:p>
          <a:p>
            <a:r>
              <a:rPr lang="en-CA" sz="1200" b="0" i="0" u="none" strike="noStrike" kern="1200" baseline="0" dirty="0" smtClean="0">
                <a:solidFill>
                  <a:schemeClr val="tx1"/>
                </a:solidFill>
                <a:latin typeface="+mn-lt"/>
                <a:ea typeface="+mn-ea"/>
                <a:cs typeface="+mn-cs"/>
              </a:rPr>
              <a:t>the room was double cleaned, disinfected with bleach, and decontaminated with hydrogen peroxide vapor before use by a patient</a:t>
            </a:r>
            <a:endParaRPr lang="en-CA" dirty="0"/>
          </a:p>
        </p:txBody>
      </p:sp>
      <p:sp>
        <p:nvSpPr>
          <p:cNvPr id="4" name="Slide Number Placeholder 3"/>
          <p:cNvSpPr>
            <a:spLocks noGrp="1"/>
          </p:cNvSpPr>
          <p:nvPr>
            <p:ph type="sldNum" sz="quarter" idx="10"/>
          </p:nvPr>
        </p:nvSpPr>
        <p:spPr/>
        <p:txBody>
          <a:bodyPr/>
          <a:lstStyle/>
          <a:p>
            <a:fld id="{898B9C5A-A062-48BD-81A0-1D09EC182577}" type="slidenum">
              <a:rPr lang="en-CA" smtClean="0"/>
              <a:t>79</a:t>
            </a:fld>
            <a:endParaRPr lang="en-CA"/>
          </a:p>
        </p:txBody>
      </p:sp>
    </p:spTree>
    <p:extLst>
      <p:ext uri="{BB962C8B-B14F-4D97-AF65-F5344CB8AC3E}">
        <p14:creationId xmlns:p14="http://schemas.microsoft.com/office/powerpoint/2010/main" val="2172566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98B9C5A-A062-48BD-81A0-1D09EC182577}" type="slidenum">
              <a:rPr lang="en-CA" smtClean="0"/>
              <a:t>80</a:t>
            </a:fld>
            <a:endParaRPr lang="en-CA"/>
          </a:p>
        </p:txBody>
      </p:sp>
    </p:spTree>
    <p:extLst>
      <p:ext uri="{BB962C8B-B14F-4D97-AF65-F5344CB8AC3E}">
        <p14:creationId xmlns:p14="http://schemas.microsoft.com/office/powerpoint/2010/main" val="204924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CA" dirty="0" smtClean="0"/>
              <a:t>Systematic review of Infection Prevention and Control intervention</a:t>
            </a:r>
            <a:r>
              <a:rPr lang="en-CA" baseline="0" dirty="0" smtClean="0"/>
              <a:t> studies. 6/7 active surveillance. 2 of 7 increased cleaning, 1 of 7 deep clean</a:t>
            </a:r>
            <a:endParaRPr lang="en-CA" dirty="0"/>
          </a:p>
        </p:txBody>
      </p:sp>
      <p:sp>
        <p:nvSpPr>
          <p:cNvPr id="4" name="Slide Number Placeholder 3"/>
          <p:cNvSpPr>
            <a:spLocks noGrp="1"/>
          </p:cNvSpPr>
          <p:nvPr>
            <p:ph type="sldNum" sz="quarter" idx="10"/>
          </p:nvPr>
        </p:nvSpPr>
        <p:spPr/>
        <p:txBody>
          <a:bodyPr/>
          <a:lstStyle/>
          <a:p>
            <a:fld id="{898B9C5A-A062-48BD-81A0-1D09EC182577}" type="slidenum">
              <a:rPr lang="en-CA" smtClean="0"/>
              <a:t>81</a:t>
            </a:fld>
            <a:endParaRPr lang="en-CA"/>
          </a:p>
        </p:txBody>
      </p:sp>
    </p:spTree>
    <p:extLst>
      <p:ext uri="{BB962C8B-B14F-4D97-AF65-F5344CB8AC3E}">
        <p14:creationId xmlns:p14="http://schemas.microsoft.com/office/powerpoint/2010/main" val="2174927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CA" dirty="0" smtClean="0"/>
              <a:t>Note This!</a:t>
            </a:r>
            <a:endParaRPr lang="en-CA" dirty="0"/>
          </a:p>
        </p:txBody>
      </p:sp>
      <p:sp>
        <p:nvSpPr>
          <p:cNvPr id="4" name="Slide Number Placeholder 3"/>
          <p:cNvSpPr>
            <a:spLocks noGrp="1"/>
          </p:cNvSpPr>
          <p:nvPr>
            <p:ph type="sldNum" sz="quarter" idx="10"/>
          </p:nvPr>
        </p:nvSpPr>
        <p:spPr/>
        <p:txBody>
          <a:bodyPr/>
          <a:lstStyle/>
          <a:p>
            <a:fld id="{898B9C5A-A062-48BD-81A0-1D09EC182577}" type="slidenum">
              <a:rPr lang="en-CA" smtClean="0"/>
              <a:t>82</a:t>
            </a:fld>
            <a:endParaRPr lang="en-CA"/>
          </a:p>
        </p:txBody>
      </p:sp>
    </p:spTree>
    <p:extLst>
      <p:ext uri="{BB962C8B-B14F-4D97-AF65-F5344CB8AC3E}">
        <p14:creationId xmlns:p14="http://schemas.microsoft.com/office/powerpoint/2010/main" val="2923676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Chlorhexidine Bathing</a:t>
            </a:r>
          </a:p>
          <a:p>
            <a:r>
              <a:rPr lang="en-CA" sz="1200" b="0" i="0" u="none" strike="noStrike" kern="1200" baseline="0" dirty="0" smtClean="0">
                <a:solidFill>
                  <a:schemeClr val="tx1"/>
                </a:solidFill>
                <a:latin typeface="+mn-lt"/>
                <a:ea typeface="+mn-ea"/>
                <a:cs typeface="+mn-cs"/>
              </a:rPr>
              <a:t>Chlorhexidine bathing has been used successfully to prevent certain types of healthcare-associated infections (e.g., bloodstream infections) and to decrease colonization with specific MDROs, primarily in ICUs. For CRE, it has been used as part of a multifaceted intervention to reduce the prevalence of CRE during an outbreak in a long-term acute care facility. </a:t>
            </a:r>
            <a:endParaRPr lang="en-CA" dirty="0"/>
          </a:p>
        </p:txBody>
      </p:sp>
      <p:sp>
        <p:nvSpPr>
          <p:cNvPr id="4" name="Slide Number Placeholder 3"/>
          <p:cNvSpPr>
            <a:spLocks noGrp="1"/>
          </p:cNvSpPr>
          <p:nvPr>
            <p:ph type="sldNum" sz="quarter" idx="10"/>
          </p:nvPr>
        </p:nvSpPr>
        <p:spPr/>
        <p:txBody>
          <a:bodyPr/>
          <a:lstStyle/>
          <a:p>
            <a:fld id="{898B9C5A-A062-48BD-81A0-1D09EC182577}" type="slidenum">
              <a:rPr lang="en-CA" smtClean="0"/>
              <a:t>88</a:t>
            </a:fld>
            <a:endParaRPr lang="en-CA"/>
          </a:p>
        </p:txBody>
      </p:sp>
    </p:spTree>
    <p:extLst>
      <p:ext uri="{BB962C8B-B14F-4D97-AF65-F5344CB8AC3E}">
        <p14:creationId xmlns:p14="http://schemas.microsoft.com/office/powerpoint/2010/main" val="336215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synopsis of the CPE challenge, An assessment of the strengths and weaknesses of the available guidance and toolkits, Guidance on developing a strategy to prevent CPE outbreaks</a:t>
            </a:r>
            <a:endParaRPr lang="en-CA" dirty="0"/>
          </a:p>
        </p:txBody>
      </p:sp>
      <p:sp>
        <p:nvSpPr>
          <p:cNvPr id="4" name="Slide Number Placeholder 3"/>
          <p:cNvSpPr>
            <a:spLocks noGrp="1"/>
          </p:cNvSpPr>
          <p:nvPr>
            <p:ph type="sldNum" sz="quarter" idx="10"/>
          </p:nvPr>
        </p:nvSpPr>
        <p:spPr/>
        <p:txBody>
          <a:bodyPr/>
          <a:lstStyle/>
          <a:p>
            <a:fld id="{898B9C5A-A062-48BD-81A0-1D09EC182577}" type="slidenum">
              <a:rPr lang="en-CA" smtClean="0"/>
              <a:t>89</a:t>
            </a:fld>
            <a:endParaRPr lang="en-CA"/>
          </a:p>
        </p:txBody>
      </p:sp>
    </p:spTree>
    <p:extLst>
      <p:ext uri="{BB962C8B-B14F-4D97-AF65-F5344CB8AC3E}">
        <p14:creationId xmlns:p14="http://schemas.microsoft.com/office/powerpoint/2010/main" val="4198879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We conclude that admission to an ICU room previously occupied by a patient with MDR P. aeruginosa or A. baumannii is an independent risk factor for acquisition of these bacteria by subsequent room occupants. </a:t>
            </a:r>
            <a:r>
              <a:rPr lang="en-CA" sz="1200" b="0" i="0" u="none" strike="noStrike" kern="1200" baseline="0" smtClean="0">
                <a:solidFill>
                  <a:schemeClr val="tx1"/>
                </a:solidFill>
                <a:latin typeface="+mn-lt"/>
                <a:ea typeface="+mn-ea"/>
                <a:cs typeface="+mn-cs"/>
              </a:rPr>
              <a:t>This relationship </a:t>
            </a:r>
            <a:r>
              <a:rPr lang="en-CA" sz="1200" b="0" i="0" u="none" strike="noStrike" kern="1200" baseline="0" dirty="0" smtClean="0">
                <a:solidFill>
                  <a:schemeClr val="tx1"/>
                </a:solidFill>
                <a:latin typeface="+mn-lt"/>
                <a:ea typeface="+mn-ea"/>
                <a:cs typeface="+mn-cs"/>
              </a:rPr>
              <a:t>was not identified for ESBL-producing GNB</a:t>
            </a:r>
            <a:endParaRPr lang="en-CA" dirty="0"/>
          </a:p>
        </p:txBody>
      </p:sp>
      <p:sp>
        <p:nvSpPr>
          <p:cNvPr id="4" name="Slide Number Placeholder 3"/>
          <p:cNvSpPr>
            <a:spLocks noGrp="1"/>
          </p:cNvSpPr>
          <p:nvPr>
            <p:ph type="sldNum" sz="quarter" idx="10"/>
          </p:nvPr>
        </p:nvSpPr>
        <p:spPr/>
        <p:txBody>
          <a:bodyPr/>
          <a:lstStyle/>
          <a:p>
            <a:fld id="{898B9C5A-A062-48BD-81A0-1D09EC182577}" type="slidenum">
              <a:rPr lang="en-CA" smtClean="0"/>
              <a:t>96</a:t>
            </a:fld>
            <a:endParaRPr lang="en-CA"/>
          </a:p>
        </p:txBody>
      </p:sp>
    </p:spTree>
    <p:extLst>
      <p:ext uri="{BB962C8B-B14F-4D97-AF65-F5344CB8AC3E}">
        <p14:creationId xmlns:p14="http://schemas.microsoft.com/office/powerpoint/2010/main" val="1714154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CA" dirty="0" smtClean="0"/>
              <a:t>Barker </a:t>
            </a:r>
            <a:r>
              <a:rPr lang="en-CA" sz="1200" b="0" i="0" u="none" strike="noStrike" kern="1200" baseline="0" dirty="0" smtClean="0">
                <a:solidFill>
                  <a:schemeClr val="tx1"/>
                </a:solidFill>
                <a:latin typeface="+mn-lt"/>
                <a:ea typeface="+mn-ea"/>
                <a:cs typeface="+mn-cs"/>
              </a:rPr>
              <a:t>Although a single flush reduced the level of micro-organisms in the toilet bowl water when contaminated at concentrations reflecting pathogen shedding, large numbers of micro-organisms persisted on the toilet bowl surface and in the bowl water which were disseminated into the air by further flushes.</a:t>
            </a:r>
          </a:p>
          <a:p>
            <a:r>
              <a:rPr lang="en-CA" sz="1200" b="0" i="0" u="none" strike="noStrike" kern="1200" baseline="0" dirty="0" smtClean="0">
                <a:solidFill>
                  <a:schemeClr val="tx1"/>
                </a:solidFill>
                <a:latin typeface="+mn-lt"/>
                <a:ea typeface="+mn-ea"/>
                <a:cs typeface="+mn-cs"/>
              </a:rPr>
              <a:t>Johnson Review article Research suggests that toilet plume could play a contributory role in the transmission of infectious diseases</a:t>
            </a:r>
            <a:endParaRPr lang="en-CA" dirty="0"/>
          </a:p>
        </p:txBody>
      </p:sp>
      <p:sp>
        <p:nvSpPr>
          <p:cNvPr id="4" name="Slide Number Placeholder 3"/>
          <p:cNvSpPr>
            <a:spLocks noGrp="1"/>
          </p:cNvSpPr>
          <p:nvPr>
            <p:ph type="sldNum" sz="quarter" idx="10"/>
          </p:nvPr>
        </p:nvSpPr>
        <p:spPr/>
        <p:txBody>
          <a:bodyPr/>
          <a:lstStyle/>
          <a:p>
            <a:fld id="{898B9C5A-A062-48BD-81A0-1D09EC182577}" type="slidenum">
              <a:rPr lang="en-CA" smtClean="0"/>
              <a:t>98</a:t>
            </a:fld>
            <a:endParaRPr lang="en-CA"/>
          </a:p>
        </p:txBody>
      </p:sp>
    </p:spTree>
    <p:extLst>
      <p:ext uri="{BB962C8B-B14F-4D97-AF65-F5344CB8AC3E}">
        <p14:creationId xmlns:p14="http://schemas.microsoft.com/office/powerpoint/2010/main" val="200683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19E8B9-716A-40AE-8EED-2B42A40C4DF9}" type="slidenum">
              <a:rPr lang="en-US"/>
              <a:pPr eaLnBrk="1" hangingPunct="1"/>
              <a:t>7</a:t>
            </a:fld>
            <a:endParaRPr lang="en-US"/>
          </a:p>
        </p:txBody>
      </p:sp>
      <p:sp>
        <p:nvSpPr>
          <p:cNvPr id="69635" name="Rectangle 2"/>
          <p:cNvSpPr>
            <a:spLocks noGrp="1" noRot="1" noChangeAspect="1" noChangeArrowheads="1" noTextEdit="1"/>
          </p:cNvSpPr>
          <p:nvPr>
            <p:ph type="sldImg"/>
          </p:nvPr>
        </p:nvSpPr>
        <p:spPr>
          <a:xfrm>
            <a:off x="325438" y="698500"/>
            <a:ext cx="6207125" cy="3492500"/>
          </a:xfrm>
          <a:ln/>
        </p:spPr>
      </p:sp>
      <p:sp>
        <p:nvSpPr>
          <p:cNvPr id="69636"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 the Chain of Infection – Depends on where you come from!</a:t>
            </a:r>
          </a:p>
          <a:p>
            <a:pPr eaLnBrk="1" hangingPunct="1"/>
            <a:endParaRPr lang="en-US" dirty="0" smtClean="0"/>
          </a:p>
        </p:txBody>
      </p:sp>
    </p:spTree>
    <p:extLst>
      <p:ext uri="{BB962C8B-B14F-4D97-AF65-F5344CB8AC3E}">
        <p14:creationId xmlns:p14="http://schemas.microsoft.com/office/powerpoint/2010/main" val="302826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19E8B9-716A-40AE-8EED-2B42A40C4DF9}" type="slidenum">
              <a:rPr lang="en-US"/>
              <a:pPr eaLnBrk="1" hangingPunct="1"/>
              <a:t>11</a:t>
            </a:fld>
            <a:endParaRPr lang="en-US"/>
          </a:p>
        </p:txBody>
      </p:sp>
      <p:sp>
        <p:nvSpPr>
          <p:cNvPr id="69635" name="Rectangle 2"/>
          <p:cNvSpPr>
            <a:spLocks noGrp="1" noRot="1" noChangeAspect="1" noChangeArrowheads="1" noTextEdit="1"/>
          </p:cNvSpPr>
          <p:nvPr>
            <p:ph type="sldImg"/>
          </p:nvPr>
        </p:nvSpPr>
        <p:spPr>
          <a:xfrm>
            <a:off x="325438" y="698500"/>
            <a:ext cx="6207125" cy="3492500"/>
          </a:xfrm>
          <a:ln/>
        </p:spPr>
      </p:sp>
      <p:sp>
        <p:nvSpPr>
          <p:cNvPr id="6963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853852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19E8B9-716A-40AE-8EED-2B42A40C4DF9}" type="slidenum">
              <a:rPr lang="en-US"/>
              <a:pPr eaLnBrk="1" hangingPunct="1"/>
              <a:t>13</a:t>
            </a:fld>
            <a:endParaRPr lang="en-US"/>
          </a:p>
        </p:txBody>
      </p:sp>
      <p:sp>
        <p:nvSpPr>
          <p:cNvPr id="69635" name="Rectangle 2"/>
          <p:cNvSpPr>
            <a:spLocks noGrp="1" noRot="1" noChangeAspect="1" noChangeArrowheads="1" noTextEdit="1"/>
          </p:cNvSpPr>
          <p:nvPr>
            <p:ph type="sldImg"/>
          </p:nvPr>
        </p:nvSpPr>
        <p:spPr>
          <a:xfrm>
            <a:off x="325438" y="698500"/>
            <a:ext cx="6207125" cy="3492500"/>
          </a:xfrm>
          <a:ln/>
        </p:spPr>
      </p:sp>
      <p:sp>
        <p:nvSpPr>
          <p:cNvPr id="69636" name="Rectangle 3"/>
          <p:cNvSpPr>
            <a:spLocks noGrp="1" noChangeArrowheads="1"/>
          </p:cNvSpPr>
          <p:nvPr>
            <p:ph type="body" idx="1"/>
          </p:nvPr>
        </p:nvSpPr>
        <p:spPr>
          <a:noFill/>
        </p:spPr>
        <p:txBody>
          <a:bodyPr/>
          <a:lstStyle/>
          <a:p>
            <a:pPr eaLnBrk="1" hangingPunct="1"/>
            <a:r>
              <a:rPr lang="en-US" smtClean="0"/>
              <a:t>Or the Chain of Infection – Depends on where you come from!</a:t>
            </a:r>
          </a:p>
        </p:txBody>
      </p:sp>
    </p:spTree>
    <p:extLst>
      <p:ext uri="{BB962C8B-B14F-4D97-AF65-F5344CB8AC3E}">
        <p14:creationId xmlns:p14="http://schemas.microsoft.com/office/powerpoint/2010/main" val="3083090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CA" dirty="0" smtClean="0"/>
              <a:t>Will talk</a:t>
            </a:r>
            <a:r>
              <a:rPr lang="en-CA" baseline="0" dirty="0" smtClean="0"/>
              <a:t> about aerosols later</a:t>
            </a:r>
            <a:endParaRPr lang="en-CA" dirty="0"/>
          </a:p>
        </p:txBody>
      </p:sp>
      <p:sp>
        <p:nvSpPr>
          <p:cNvPr id="4" name="Slide Number Placeholder 3"/>
          <p:cNvSpPr>
            <a:spLocks noGrp="1"/>
          </p:cNvSpPr>
          <p:nvPr>
            <p:ph type="sldNum" sz="quarter" idx="10"/>
          </p:nvPr>
        </p:nvSpPr>
        <p:spPr/>
        <p:txBody>
          <a:bodyPr/>
          <a:lstStyle/>
          <a:p>
            <a:fld id="{898B9C5A-A062-48BD-81A0-1D09EC182577}" type="slidenum">
              <a:rPr lang="en-CA" smtClean="0"/>
              <a:t>14</a:t>
            </a:fld>
            <a:endParaRPr lang="en-CA"/>
          </a:p>
        </p:txBody>
      </p:sp>
    </p:spTree>
    <p:extLst>
      <p:ext uri="{BB962C8B-B14F-4D97-AF65-F5344CB8AC3E}">
        <p14:creationId xmlns:p14="http://schemas.microsoft.com/office/powerpoint/2010/main" val="151800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19E8B9-716A-40AE-8EED-2B42A40C4DF9}" type="slidenum">
              <a:rPr lang="en-US"/>
              <a:pPr eaLnBrk="1" hangingPunct="1"/>
              <a:t>15</a:t>
            </a:fld>
            <a:endParaRPr lang="en-US"/>
          </a:p>
        </p:txBody>
      </p:sp>
      <p:sp>
        <p:nvSpPr>
          <p:cNvPr id="69635" name="Rectangle 2"/>
          <p:cNvSpPr>
            <a:spLocks noGrp="1" noRot="1" noChangeAspect="1" noChangeArrowheads="1" noTextEdit="1"/>
          </p:cNvSpPr>
          <p:nvPr>
            <p:ph type="sldImg"/>
          </p:nvPr>
        </p:nvSpPr>
        <p:spPr>
          <a:xfrm>
            <a:off x="325438" y="698500"/>
            <a:ext cx="6207125" cy="3492500"/>
          </a:xfrm>
          <a:ln/>
        </p:spPr>
      </p:sp>
      <p:sp>
        <p:nvSpPr>
          <p:cNvPr id="6963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5398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19E8B9-716A-40AE-8EED-2B42A40C4DF9}" type="slidenum">
              <a:rPr lang="en-US"/>
              <a:pPr eaLnBrk="1" hangingPunct="1"/>
              <a:t>18</a:t>
            </a:fld>
            <a:endParaRPr lang="en-US"/>
          </a:p>
        </p:txBody>
      </p:sp>
      <p:sp>
        <p:nvSpPr>
          <p:cNvPr id="69635" name="Rectangle 2"/>
          <p:cNvSpPr>
            <a:spLocks noGrp="1" noRot="1" noChangeAspect="1" noChangeArrowheads="1" noTextEdit="1"/>
          </p:cNvSpPr>
          <p:nvPr>
            <p:ph type="sldImg"/>
          </p:nvPr>
        </p:nvSpPr>
        <p:spPr>
          <a:xfrm>
            <a:off x="325438" y="698500"/>
            <a:ext cx="6207125" cy="3492500"/>
          </a:xfrm>
          <a:ln/>
        </p:spPr>
      </p:sp>
      <p:sp>
        <p:nvSpPr>
          <p:cNvPr id="6963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895712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Borgia: 5 patient spread. “Although standard infection-control methods were able to limit the spread of this organism in the hospital setting</a:t>
            </a:r>
            <a:endParaRPr lang="en-CA" dirty="0"/>
          </a:p>
        </p:txBody>
      </p:sp>
      <p:sp>
        <p:nvSpPr>
          <p:cNvPr id="4" name="Slide Number Placeholder 3"/>
          <p:cNvSpPr>
            <a:spLocks noGrp="1"/>
          </p:cNvSpPr>
          <p:nvPr>
            <p:ph type="sldNum" sz="quarter" idx="10"/>
          </p:nvPr>
        </p:nvSpPr>
        <p:spPr/>
        <p:txBody>
          <a:bodyPr/>
          <a:lstStyle/>
          <a:p>
            <a:fld id="{898B9C5A-A062-48BD-81A0-1D09EC182577}" type="slidenum">
              <a:rPr lang="en-CA" smtClean="0"/>
              <a:t>19</a:t>
            </a:fld>
            <a:endParaRPr lang="en-CA"/>
          </a:p>
        </p:txBody>
      </p:sp>
    </p:spTree>
    <p:extLst>
      <p:ext uri="{BB962C8B-B14F-4D97-AF65-F5344CB8AC3E}">
        <p14:creationId xmlns:p14="http://schemas.microsoft.com/office/powerpoint/2010/main" val="3514046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ECCE3B3-A4C0-4A4B-B02F-66B140163183}" type="datetime1">
              <a:rPr lang="en-CA" smtClean="0"/>
              <a:t>26/07/2018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68C6FA7-AB22-4AF4-9067-30BD52CB1778}" type="slidenum">
              <a:rPr lang="en-CA" smtClean="0"/>
              <a:t>‹#›</a:t>
            </a:fld>
            <a:endParaRPr lang="en-CA"/>
          </a:p>
        </p:txBody>
      </p:sp>
      <p:sp>
        <p:nvSpPr>
          <p:cNvPr id="8" name="Title 7"/>
          <p:cNvSpPr>
            <a:spLocks noGrp="1"/>
          </p:cNvSpPr>
          <p:nvPr>
            <p:ph type="title"/>
          </p:nvPr>
        </p:nvSpPr>
        <p:spPr>
          <a:xfrm>
            <a:off x="1231591" y="3824326"/>
            <a:ext cx="8229600" cy="857250"/>
          </a:xfrm>
          <a:prstGeom prst="rect">
            <a:avLst/>
          </a:prstGeom>
        </p:spPr>
        <p:txBody>
          <a:bodyPr vert="horz"/>
          <a:lstStyle>
            <a:lvl1pPr>
              <a:defRPr sz="3600" b="1">
                <a:solidFill>
                  <a:srgbClr val="0008AB"/>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8223107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4"/>
            <a:ext cx="7772400" cy="713648"/>
          </a:xfrm>
          <a:prstGeom prst="rect">
            <a:avLst/>
          </a:prstGeom>
        </p:spPr>
        <p:txBody>
          <a:bodyPr/>
          <a:lstStyle>
            <a:lvl1pPr>
              <a:defRPr sz="3600" b="1">
                <a:solidFill>
                  <a:srgbClr val="0008A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312262"/>
            <a:ext cx="7772400" cy="649255"/>
          </a:xfrm>
          <a:prstGeom prst="rect">
            <a:avLst/>
          </a:prstGeom>
        </p:spPr>
        <p:txBody>
          <a:bodyPr/>
          <a:lstStyle>
            <a:lvl1pPr marL="0" indent="0" algn="ctr">
              <a:buNone/>
              <a:defRPr sz="2400">
                <a:solidFill>
                  <a:srgbClr val="0008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4390F704-3509-BC4D-B1A2-95B9B3603611}" type="datetimeFigureOut">
              <a:rPr lang="en-US" smtClean="0"/>
              <a:t>7/26/2018</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86A8D851-95CF-944E-989F-A71158A9CB53}" type="slidenum">
              <a:rPr lang="en-US" smtClean="0"/>
              <a:t>‹#›</a:t>
            </a:fld>
            <a:endParaRPr lang="en-US"/>
          </a:p>
        </p:txBody>
      </p:sp>
    </p:spTree>
    <p:extLst>
      <p:ext uri="{BB962C8B-B14F-4D97-AF65-F5344CB8AC3E}">
        <p14:creationId xmlns:p14="http://schemas.microsoft.com/office/powerpoint/2010/main" val="3068177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D3AA4C-8471-534E-8941-34791E978533}" type="datetimeFigureOut">
              <a:rPr lang="en-US" smtClean="0"/>
              <a:t>7/26/2018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22E6CC-CE11-854D-9231-8AEBEA8F1DEB}" type="slidenum">
              <a:rPr lang="en-US" smtClean="0"/>
              <a:t>‹#›</a:t>
            </a:fld>
            <a:endParaRPr lang="en-US"/>
          </a:p>
        </p:txBody>
      </p:sp>
      <p:sp>
        <p:nvSpPr>
          <p:cNvPr id="8" name="Text Placeholder 7"/>
          <p:cNvSpPr>
            <a:spLocks noGrp="1"/>
          </p:cNvSpPr>
          <p:nvPr>
            <p:ph type="body" sz="quarter" idx="13"/>
          </p:nvPr>
        </p:nvSpPr>
        <p:spPr>
          <a:xfrm>
            <a:off x="831850" y="1811338"/>
            <a:ext cx="7854950" cy="283527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0951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ullets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7488"/>
            <a:ext cx="8229600" cy="267344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5D3AA4C-8471-534E-8941-34791E978533}"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2E6CC-CE11-854D-9231-8AEBEA8F1DEB}" type="slidenum">
              <a:rPr lang="en-US" smtClean="0"/>
              <a:t>‹#›</a:t>
            </a:fld>
            <a:endParaRPr lang="en-US"/>
          </a:p>
        </p:txBody>
      </p:sp>
    </p:spTree>
    <p:extLst>
      <p:ext uri="{BB962C8B-B14F-4D97-AF65-F5344CB8AC3E}">
        <p14:creationId xmlns:p14="http://schemas.microsoft.com/office/powerpoint/2010/main" val="84308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solidFill>
                  <a:srgbClr val="7F7F7F"/>
                </a:solidFill>
              </a:defRPr>
            </a:lvl1pPr>
            <a:lvl2pPr>
              <a:defRPr sz="2400">
                <a:solidFill>
                  <a:srgbClr val="7F7F7F"/>
                </a:solidFill>
              </a:defRPr>
            </a:lvl2pPr>
            <a:lvl3pPr>
              <a:defRPr sz="2000">
                <a:solidFill>
                  <a:srgbClr val="7F7F7F"/>
                </a:solidFill>
              </a:defRPr>
            </a:lvl3pPr>
            <a:lvl4pPr>
              <a:defRPr sz="1800">
                <a:solidFill>
                  <a:srgbClr val="7F7F7F"/>
                </a:solidFill>
              </a:defRPr>
            </a:lvl4pPr>
            <a:lvl5pPr>
              <a:defRPr sz="1800">
                <a:solidFill>
                  <a:srgbClr val="7F7F7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D3AA4C-8471-534E-8941-34791E978533}"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2E6CC-CE11-854D-9231-8AEBEA8F1DEB}" type="slidenum">
              <a:rPr lang="en-US" smtClean="0"/>
              <a:t>‹#›</a:t>
            </a:fld>
            <a:endParaRPr lang="en-US"/>
          </a:p>
        </p:txBody>
      </p:sp>
    </p:spTree>
    <p:extLst>
      <p:ext uri="{BB962C8B-B14F-4D97-AF65-F5344CB8AC3E}">
        <p14:creationId xmlns:p14="http://schemas.microsoft.com/office/powerpoint/2010/main" val="254206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normAutofit/>
          </a:bodyPr>
          <a:lstStyle>
            <a:lvl1pPr marL="0" indent="0">
              <a:buNone/>
              <a:defRPr sz="20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a:prstGeom prst="rect">
            <a:avLst/>
          </a:prstGeom>
        </p:spPr>
        <p:txBody>
          <a:bodyPr anchor="b">
            <a:normAutofit/>
          </a:bodyPr>
          <a:lstStyle>
            <a:lvl1pPr marL="0" indent="0">
              <a:buNone/>
              <a:defRPr sz="20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solidFill>
                  <a:srgbClr val="7F7F7F"/>
                </a:solidFill>
              </a:defRPr>
            </a:lvl1pPr>
            <a:lvl2pPr>
              <a:defRPr sz="2000">
                <a:solidFill>
                  <a:srgbClr val="7F7F7F"/>
                </a:solidFill>
              </a:defRPr>
            </a:lvl2pPr>
            <a:lvl3pPr>
              <a:defRPr sz="1800">
                <a:solidFill>
                  <a:srgbClr val="7F7F7F"/>
                </a:solidFill>
              </a:defRPr>
            </a:lvl3pPr>
            <a:lvl4pPr>
              <a:defRPr sz="1600">
                <a:solidFill>
                  <a:srgbClr val="7F7F7F"/>
                </a:solidFill>
              </a:defRPr>
            </a:lvl4pPr>
            <a:lvl5pPr>
              <a:defRPr sz="1600">
                <a:solidFill>
                  <a:srgbClr val="7F7F7F"/>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D3AA4C-8471-534E-8941-34791E978533}" type="datetimeFigureOut">
              <a:rPr lang="en-US" smtClean="0"/>
              <a:t>7/26/2018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22E6CC-CE11-854D-9231-8AEBEA8F1DEB}" type="slidenum">
              <a:rPr lang="en-US" smtClean="0"/>
              <a:t>‹#›</a:t>
            </a:fld>
            <a:endParaRPr lang="en-US"/>
          </a:p>
        </p:txBody>
      </p:sp>
    </p:spTree>
    <p:extLst>
      <p:ext uri="{BB962C8B-B14F-4D97-AF65-F5344CB8AC3E}">
        <p14:creationId xmlns:p14="http://schemas.microsoft.com/office/powerpoint/2010/main" val="1407368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D3AA4C-8471-534E-8941-34791E978533}" type="datetimeFigureOut">
              <a:rPr lang="en-US" smtClean="0"/>
              <a:t>7/26/2018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22E6CC-CE11-854D-9231-8AEBEA8F1DEB}" type="slidenum">
              <a:rPr lang="en-US" smtClean="0"/>
              <a:t>‹#›</a:t>
            </a:fld>
            <a:endParaRPr lang="en-US"/>
          </a:p>
        </p:txBody>
      </p:sp>
    </p:spTree>
    <p:extLst>
      <p:ext uri="{BB962C8B-B14F-4D97-AF65-F5344CB8AC3E}">
        <p14:creationId xmlns:p14="http://schemas.microsoft.com/office/powerpoint/2010/main" val="578865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4881"/>
            <a:ext cx="3008313" cy="871538"/>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solidFill>
                  <a:schemeClr val="bg1">
                    <a:lumMod val="50000"/>
                  </a:schemeClr>
                </a:solidFill>
              </a:defRPr>
            </a:lvl1pPr>
            <a:lvl2pPr>
              <a:defRPr sz="2800">
                <a:solidFill>
                  <a:schemeClr val="bg1">
                    <a:lumMod val="50000"/>
                  </a:schemeClr>
                </a:solidFill>
              </a:defRPr>
            </a:lvl2pPr>
            <a:lvl3pPr>
              <a:defRPr sz="2400">
                <a:solidFill>
                  <a:schemeClr val="bg1">
                    <a:lumMod val="50000"/>
                  </a:schemeClr>
                </a:solidFill>
              </a:defRPr>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92342"/>
            <a:ext cx="3008313" cy="240228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3AA4C-8471-534E-8941-34791E978533}"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2E6CC-CE11-854D-9231-8AEBEA8F1DEB}" type="slidenum">
              <a:rPr lang="en-US" smtClean="0"/>
              <a:t>‹#›</a:t>
            </a:fld>
            <a:endParaRPr lang="en-US"/>
          </a:p>
        </p:txBody>
      </p:sp>
    </p:spTree>
    <p:extLst>
      <p:ext uri="{BB962C8B-B14F-4D97-AF65-F5344CB8AC3E}">
        <p14:creationId xmlns:p14="http://schemas.microsoft.com/office/powerpoint/2010/main" val="226722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35693"/>
            <a:ext cx="5486400" cy="25099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3AA4C-8471-534E-8941-34791E978533}"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2E6CC-CE11-854D-9231-8AEBEA8F1DEB}" type="slidenum">
              <a:rPr lang="en-US" smtClean="0"/>
              <a:t>‹#›</a:t>
            </a:fld>
            <a:endParaRPr lang="en-US"/>
          </a:p>
        </p:txBody>
      </p:sp>
    </p:spTree>
    <p:extLst>
      <p:ext uri="{BB962C8B-B14F-4D97-AF65-F5344CB8AC3E}">
        <p14:creationId xmlns:p14="http://schemas.microsoft.com/office/powerpoint/2010/main" val="3975573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7_CoverPg">
    <p:spTree>
      <p:nvGrpSpPr>
        <p:cNvPr id="1" name=""/>
        <p:cNvGrpSpPr/>
        <p:nvPr/>
      </p:nvGrpSpPr>
      <p:grpSpPr>
        <a:xfrm>
          <a:off x="0" y="0"/>
          <a:ext cx="0" cy="0"/>
          <a:chOff x="0" y="0"/>
          <a:chExt cx="0" cy="0"/>
        </a:xfrm>
      </p:grpSpPr>
      <p:sp>
        <p:nvSpPr>
          <p:cNvPr id="2" name="Title 1"/>
          <p:cNvSpPr>
            <a:spLocks noGrp="1"/>
          </p:cNvSpPr>
          <p:nvPr>
            <p:ph type="ctrTitle"/>
          </p:nvPr>
        </p:nvSpPr>
        <p:spPr>
          <a:xfrm>
            <a:off x="711201" y="3380760"/>
            <a:ext cx="6359525" cy="1274214"/>
          </a:xfrm>
          <a:prstGeom prst="rect">
            <a:avLst/>
          </a:prstGeom>
        </p:spPr>
        <p:txBody>
          <a:bodyPr anchor="t"/>
          <a:lstStyle>
            <a:lvl1pPr algn="l">
              <a:lnSpc>
                <a:spcPts val="4200"/>
              </a:lnSpc>
              <a:defRPr sz="5000" b="0" i="0">
                <a:solidFill>
                  <a:srgbClr val="027987"/>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400584050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F0B3198-63B2-4735-AC62-48A1E26F4CCD}" type="datetime1">
              <a:rPr lang="en-CA" smtClean="0"/>
              <a:t>26/07/2018</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B68C6FA7-AB22-4AF4-9067-30BD52CB1778}"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7_CoverPg">
    <p:spTree>
      <p:nvGrpSpPr>
        <p:cNvPr id="1" name=""/>
        <p:cNvGrpSpPr/>
        <p:nvPr/>
      </p:nvGrpSpPr>
      <p:grpSpPr>
        <a:xfrm>
          <a:off x="0" y="0"/>
          <a:ext cx="0" cy="0"/>
          <a:chOff x="0" y="0"/>
          <a:chExt cx="0" cy="0"/>
        </a:xfrm>
      </p:grpSpPr>
      <p:sp>
        <p:nvSpPr>
          <p:cNvPr id="2" name="Title 1"/>
          <p:cNvSpPr>
            <a:spLocks noGrp="1"/>
          </p:cNvSpPr>
          <p:nvPr>
            <p:ph type="ctrTitle"/>
          </p:nvPr>
        </p:nvSpPr>
        <p:spPr>
          <a:xfrm>
            <a:off x="711201" y="3380760"/>
            <a:ext cx="6359525" cy="1274214"/>
          </a:xfrm>
          <a:prstGeom prst="rect">
            <a:avLst/>
          </a:prstGeom>
        </p:spPr>
        <p:txBody>
          <a:bodyPr anchor="t"/>
          <a:lstStyle>
            <a:lvl1pPr algn="l">
              <a:lnSpc>
                <a:spcPts val="4200"/>
              </a:lnSpc>
              <a:defRPr sz="5000" b="0" i="0">
                <a:solidFill>
                  <a:srgbClr val="027987"/>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400584050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a:prstGeom prst="rect">
            <a:avLst/>
          </a:prstGeo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8906B30-3D1E-4455-81D0-FA11217E64D5}" type="datetime1">
              <a:rPr lang="en-CA" smtClean="0"/>
              <a:t>26/07/2018</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B68C6FA7-AB22-4AF4-9067-30BD52CB1778}"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8_ContentPg">
    <p:spTree>
      <p:nvGrpSpPr>
        <p:cNvPr id="1" name=""/>
        <p:cNvGrpSpPr/>
        <p:nvPr/>
      </p:nvGrpSpPr>
      <p:grpSpPr>
        <a:xfrm>
          <a:off x="0" y="0"/>
          <a:ext cx="0" cy="0"/>
          <a:chOff x="0" y="0"/>
          <a:chExt cx="0" cy="0"/>
        </a:xfrm>
      </p:grpSpPr>
      <p:sp>
        <p:nvSpPr>
          <p:cNvPr id="2" name="Title 1"/>
          <p:cNvSpPr>
            <a:spLocks noGrp="1"/>
          </p:cNvSpPr>
          <p:nvPr>
            <p:ph type="title"/>
          </p:nvPr>
        </p:nvSpPr>
        <p:spPr>
          <a:xfrm>
            <a:off x="457200" y="915458"/>
            <a:ext cx="8229600" cy="857250"/>
          </a:xfrm>
          <a:prstGeom prst="rect">
            <a:avLst/>
          </a:prstGeom>
        </p:spPr>
        <p:txBody>
          <a:bodyPr/>
          <a:lstStyle>
            <a:lvl1pPr algn="l">
              <a:defRPr b="0" i="0">
                <a:solidFill>
                  <a:srgbClr val="027987"/>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909235"/>
            <a:ext cx="8229600" cy="2927350"/>
          </a:xfrm>
          <a:prstGeom prst="rect">
            <a:avLst/>
          </a:prstGeom>
        </p:spPr>
        <p:txBody>
          <a:bodyPr/>
          <a:lstStyle>
            <a:lvl1pPr marL="0" indent="0">
              <a:buFontTx/>
              <a:buNone/>
              <a:defRPr sz="1800" b="0" i="0">
                <a:latin typeface="Arial"/>
                <a:cs typeface="Arial"/>
              </a:defRPr>
            </a:lvl1pPr>
            <a:lvl2pPr marL="169863" indent="-169863">
              <a:buClr>
                <a:srgbClr val="005C62"/>
              </a:buClr>
              <a:buSzPct val="100000"/>
              <a:buFont typeface="Arial"/>
              <a:buChar char="•"/>
              <a:defRPr sz="1800" b="0" i="0">
                <a:latin typeface="Arial"/>
                <a:cs typeface="Arial"/>
              </a:defRPr>
            </a:lvl2pPr>
            <a:lvl3pPr marL="398463" indent="-228600">
              <a:buFont typeface="Lucida Grande"/>
              <a:buChar char="−"/>
              <a:defRPr sz="1600" b="0" i="0">
                <a:latin typeface="Arial"/>
                <a:cs typeface="Arial"/>
              </a:defRPr>
            </a:lvl3pPr>
            <a:lvl4pPr marL="576263" indent="-177800">
              <a:buFont typeface="Arial"/>
              <a:buChar char="∘"/>
              <a:defRPr sz="1600" b="0" i="0">
                <a:latin typeface="Arial"/>
                <a:cs typeface="Arial"/>
              </a:defRPr>
            </a:lvl4pPr>
            <a:lvl5pPr marL="1027113" indent="-169863">
              <a:defRPr sz="1600" b="0" i="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137527" y="4706939"/>
            <a:ext cx="879475" cy="274637"/>
          </a:xfrm>
        </p:spPr>
        <p:txBody>
          <a:bodyPr/>
          <a:lstStyle>
            <a:lvl1pPr>
              <a:defRPr sz="1800" smtClean="0">
                <a:solidFill>
                  <a:srgbClr val="A6A6A6"/>
                </a:solidFill>
                <a:latin typeface="Helvetica" pitchFamily="-84" charset="0"/>
              </a:defRPr>
            </a:lvl1pPr>
          </a:lstStyle>
          <a:p>
            <a:fld id="{B68C6FA7-AB22-4AF4-9067-30BD52CB1778}" type="slidenum">
              <a:rPr lang="en-CA" smtClean="0"/>
              <a:t>‹#›</a:t>
            </a:fld>
            <a:endParaRPr lang="en-CA"/>
          </a:p>
        </p:txBody>
      </p:sp>
    </p:spTree>
    <p:extLst>
      <p:ext uri="{BB962C8B-B14F-4D97-AF65-F5344CB8AC3E}">
        <p14:creationId xmlns:p14="http://schemas.microsoft.com/office/powerpoint/2010/main" val="31784481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F0B3198-63B2-4735-AC62-48A1E26F4CCD}" type="datetime1">
              <a:rPr lang="en-CA" smtClean="0"/>
              <a:t>26/07/2018</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B68C6FA7-AB22-4AF4-9067-30BD52CB1778}"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a:prstGeom prst="rect">
            <a:avLst/>
          </a:prstGeo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8906B30-3D1E-4455-81D0-FA11217E64D5}" type="datetime1">
              <a:rPr lang="en-CA" smtClean="0"/>
              <a:t>26/07/2018</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B68C6FA7-AB22-4AF4-9067-30BD52CB1778}"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a:prstGeom prst="rect">
            <a:avLst/>
          </a:prstGeo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143000"/>
            <a:ext cx="3657600" cy="349758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143000"/>
            <a:ext cx="3657600" cy="349758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40164C-E88E-433E-BF7D-AD1AA3AE6815}" type="datetime1">
              <a:rPr lang="en-CA" smtClean="0"/>
              <a:t>26/07/2018</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B68C6FA7-AB22-4AF4-9067-30BD52CB1778}"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8613"/>
            <a:ext cx="7772400" cy="1101725"/>
          </a:xfrm>
          <a:prstGeom prst="rect">
            <a:avLst/>
          </a:prstGeom>
        </p:spPr>
        <p:txBody>
          <a:bodyPr/>
          <a:lstStyle/>
          <a:p>
            <a:r>
              <a:rPr lang="en-US" dirty="0" smtClean="0"/>
              <a:t>Click to edit title style</a:t>
            </a:r>
            <a:endParaRPr lang="en-US" dirty="0"/>
          </a:p>
        </p:txBody>
      </p:sp>
      <p:sp>
        <p:nvSpPr>
          <p:cNvPr id="3" name="Subtitle 2"/>
          <p:cNvSpPr>
            <a:spLocks noGrp="1"/>
          </p:cNvSpPr>
          <p:nvPr>
            <p:ph type="subTitle" idx="1"/>
          </p:nvPr>
        </p:nvSpPr>
        <p:spPr>
          <a:xfrm>
            <a:off x="685800" y="2861123"/>
            <a:ext cx="6400800" cy="1314450"/>
          </a:xfrm>
          <a:prstGeom prst="rect">
            <a:avLst/>
          </a:prstGeom>
        </p:spPr>
        <p:txBody>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a:defRPr>
                <a:solidFill>
                  <a:schemeClr val="bg1"/>
                </a:solidFill>
              </a:defRPr>
            </a:lvl1pPr>
          </a:lstStyle>
          <a:p>
            <a:fld id="{DF5900DC-C398-E244-8441-99E8B535C840}" type="datetimeFigureOut">
              <a:rPr lang="en-US" smtClean="0"/>
              <a:pPr/>
              <a:t>7/26/2018</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a:defRPr>
                <a:solidFill>
                  <a:srgbClr val="FFFFFF"/>
                </a:solidFill>
              </a:defRPr>
            </a:lvl1pPr>
          </a:lstStyle>
          <a:p>
            <a:fld id="{69A2ED16-9117-CA4F-8C92-C3B534AC99B3}" type="slidenum">
              <a:rPr lang="en-US" smtClean="0"/>
              <a:pPr/>
              <a:t>‹#›</a:t>
            </a:fld>
            <a:endParaRPr lang="en-US" dirty="0"/>
          </a:p>
        </p:txBody>
      </p:sp>
    </p:spTree>
    <p:extLst>
      <p:ext uri="{BB962C8B-B14F-4D97-AF65-F5344CB8AC3E}">
        <p14:creationId xmlns:p14="http://schemas.microsoft.com/office/powerpoint/2010/main" val="184074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4637"/>
          </a:xfrm>
          <a:prstGeom prst="rect">
            <a:avLst/>
          </a:prstGeom>
        </p:spPr>
        <p:txBody>
          <a:bodyPr/>
          <a:lstStyle/>
          <a:p>
            <a:fld id="{BAA1D0F6-319D-F148-BD0B-3C59FF856DA1}" type="datetimeFigureOut">
              <a:rPr lang="en-US" smtClean="0"/>
              <a:t>7/26/2018</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3F18D58E-FAC0-A448-ACDA-1915739A7B5A}" type="slidenum">
              <a:rPr lang="en-US" smtClean="0"/>
              <a:t>‹#›</a:t>
            </a:fld>
            <a:endParaRPr lang="en-US"/>
          </a:p>
        </p:txBody>
      </p:sp>
      <p:sp>
        <p:nvSpPr>
          <p:cNvPr id="9" name="Title Placeholder 6"/>
          <p:cNvSpPr>
            <a:spLocks noGrp="1"/>
          </p:cNvSpPr>
          <p:nvPr>
            <p:ph type="title"/>
          </p:nvPr>
        </p:nvSpPr>
        <p:spPr>
          <a:xfrm>
            <a:off x="3849807" y="328046"/>
            <a:ext cx="4836994" cy="857250"/>
          </a:xfrm>
          <a:prstGeom prst="rect">
            <a:avLst/>
          </a:prstGeom>
        </p:spPr>
        <p:txBody>
          <a:bodyPr vert="horz" lIns="91440" tIns="45720" rIns="91440" bIns="45720" rtlCol="0" anchor="ctr">
            <a:normAutofit/>
          </a:bodyPr>
          <a:lstStyle>
            <a:lvl1pPr>
              <a:defRPr sz="2400"/>
            </a:lvl1pPr>
          </a:lstStyle>
          <a:p>
            <a:r>
              <a:rPr lang="en-US" smtClean="0"/>
              <a:t>Click to edit Master title style</a:t>
            </a:r>
            <a:endParaRPr lang="en-US" dirty="0"/>
          </a:p>
        </p:txBody>
      </p:sp>
      <p:sp>
        <p:nvSpPr>
          <p:cNvPr id="12" name="Text Placeholder 11"/>
          <p:cNvSpPr>
            <a:spLocks noGrp="1"/>
          </p:cNvSpPr>
          <p:nvPr>
            <p:ph type="body" sz="quarter" idx="13"/>
          </p:nvPr>
        </p:nvSpPr>
        <p:spPr>
          <a:xfrm>
            <a:off x="796779" y="1622914"/>
            <a:ext cx="3890187" cy="327342"/>
          </a:xfrm>
          <a:prstGeom prst="rect">
            <a:avLst/>
          </a:prstGeom>
        </p:spPr>
        <p:txBody>
          <a:bodyPr vert="horz"/>
          <a:lstStyle>
            <a:lvl1pPr>
              <a:defRPr sz="1600">
                <a:solidFill>
                  <a:srgbClr val="0008AB"/>
                </a:solidFill>
              </a:defRPr>
            </a:lvl1pPr>
          </a:lstStyle>
          <a:p>
            <a:pPr lvl="0"/>
            <a:r>
              <a:rPr lang="en-US" smtClean="0"/>
              <a:t>Click to edit Master text styles</a:t>
            </a:r>
          </a:p>
        </p:txBody>
      </p:sp>
      <p:sp>
        <p:nvSpPr>
          <p:cNvPr id="14" name="Text Placeholder 13"/>
          <p:cNvSpPr>
            <a:spLocks noGrp="1"/>
          </p:cNvSpPr>
          <p:nvPr>
            <p:ph type="body" sz="quarter" idx="14"/>
          </p:nvPr>
        </p:nvSpPr>
        <p:spPr>
          <a:xfrm>
            <a:off x="796780" y="2076382"/>
            <a:ext cx="7890020" cy="2600621"/>
          </a:xfrm>
          <a:prstGeom prst="rect">
            <a:avLst/>
          </a:prstGeom>
        </p:spPr>
        <p:txBody>
          <a:bodyPr vert="horz"/>
          <a:lstStyle>
            <a:lvl1pPr>
              <a:defRPr sz="1600"/>
            </a:lvl1pPr>
          </a:lstStyle>
          <a:p>
            <a:pPr lvl="0"/>
            <a:r>
              <a:rPr lang="en-US" smtClean="0"/>
              <a:t>Click to edit Master text styles</a:t>
            </a:r>
          </a:p>
        </p:txBody>
      </p:sp>
    </p:spTree>
    <p:extLst>
      <p:ext uri="{BB962C8B-B14F-4D97-AF65-F5344CB8AC3E}">
        <p14:creationId xmlns:p14="http://schemas.microsoft.com/office/powerpoint/2010/main" val="87113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4637"/>
          </a:xfrm>
          <a:prstGeom prst="rect">
            <a:avLst/>
          </a:prstGeom>
        </p:spPr>
        <p:txBody>
          <a:bodyPr/>
          <a:lstStyle/>
          <a:p>
            <a:fld id="{DADB20E1-4C50-E243-A370-6D38AF167C6C}" type="datetimeFigureOut">
              <a:rPr lang="en-US" smtClean="0"/>
              <a:t>7/26/2018</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854F850D-735F-1540-B27E-AC9217CB408D}" type="slidenum">
              <a:rPr lang="en-US" smtClean="0"/>
              <a:t>‹#›</a:t>
            </a:fld>
            <a:endParaRPr lang="en-US"/>
          </a:p>
        </p:txBody>
      </p:sp>
      <p:sp>
        <p:nvSpPr>
          <p:cNvPr id="7" name="Text Placeholder 6"/>
          <p:cNvSpPr>
            <a:spLocks noGrp="1"/>
          </p:cNvSpPr>
          <p:nvPr>
            <p:ph type="body" sz="quarter" idx="13"/>
          </p:nvPr>
        </p:nvSpPr>
        <p:spPr>
          <a:xfrm>
            <a:off x="457200" y="2883100"/>
            <a:ext cx="8229600" cy="584200"/>
          </a:xfrm>
          <a:prstGeom prst="rect">
            <a:avLst/>
          </a:prstGeom>
        </p:spPr>
        <p:txBody>
          <a:bodyPr>
            <a:normAutofit/>
          </a:bodyPr>
          <a:lstStyle>
            <a:lvl1pPr>
              <a:defRPr sz="1600"/>
            </a:lvl1pPr>
          </a:lstStyle>
          <a:p>
            <a:pPr lvl="0"/>
            <a:r>
              <a:rPr lang="en-US" smtClean="0"/>
              <a:t>Click to edit Master text styles</a:t>
            </a:r>
          </a:p>
        </p:txBody>
      </p:sp>
      <p:sp>
        <p:nvSpPr>
          <p:cNvPr id="9" name="Text Placeholder 8"/>
          <p:cNvSpPr>
            <a:spLocks noGrp="1"/>
          </p:cNvSpPr>
          <p:nvPr>
            <p:ph type="body" sz="quarter" idx="14" hasCustomPrompt="1"/>
          </p:nvPr>
        </p:nvSpPr>
        <p:spPr>
          <a:xfrm>
            <a:off x="457200" y="3593687"/>
            <a:ext cx="8229600" cy="1122518"/>
          </a:xfrm>
          <a:prstGeom prst="rect">
            <a:avLst/>
          </a:prstGeom>
        </p:spPr>
        <p:txBody>
          <a:bodyPr>
            <a:normAutofit/>
          </a:bodyPr>
          <a:lstStyle>
            <a:lvl1pPr>
              <a:defRPr sz="1600">
                <a:solidFill>
                  <a:schemeClr val="bg1">
                    <a:lumMod val="50000"/>
                  </a:schemeClr>
                </a:solidFill>
              </a:defRPr>
            </a:lvl1pPr>
            <a:lvl2pPr algn="l">
              <a:buFontTx/>
              <a:buNone/>
              <a:defRPr/>
            </a:lvl2pPr>
          </a:lstStyle>
          <a:p>
            <a:pPr lvl="0"/>
            <a:r>
              <a:rPr lang="en-US" dirty="0" smtClean="0"/>
              <a:t>Second level</a:t>
            </a:r>
          </a:p>
        </p:txBody>
      </p:sp>
      <p:sp>
        <p:nvSpPr>
          <p:cNvPr id="10" name="Title 9"/>
          <p:cNvSpPr>
            <a:spLocks noGrp="1"/>
          </p:cNvSpPr>
          <p:nvPr>
            <p:ph type="title"/>
          </p:nvPr>
        </p:nvSpPr>
        <p:spPr>
          <a:xfrm>
            <a:off x="457200" y="2403671"/>
            <a:ext cx="8229600" cy="428172"/>
          </a:xfrm>
          <a:prstGeom prst="rect">
            <a:avLst/>
          </a:prstGeom>
        </p:spPr>
        <p:txBody>
          <a:bodyPr>
            <a:normAutofit/>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31872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9.xml"/><Relationship Id="rId5" Type="http://schemas.openxmlformats.org/officeDocument/2006/relationships/image" Target="../media/image3.emf"/><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10.xml"/><Relationship Id="rId4"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6.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ECCE3B3-A4C0-4A4B-B02F-66B140163183}" type="datetime1">
              <a:rPr lang="en-CA" smtClean="0"/>
              <a:t>26/07/2018</a:t>
            </a:fld>
            <a:endParaRPr lang="en-CA"/>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68C6FA7-AB22-4AF4-9067-30BD52CB1778}" type="slidenum">
              <a:rPr lang="en-CA" smtClean="0"/>
              <a:t>‹#›</a:t>
            </a:fld>
            <a:endParaRPr lang="en-CA"/>
          </a:p>
        </p:txBody>
      </p:sp>
    </p:spTree>
    <p:extLst>
      <p:ext uri="{BB962C8B-B14F-4D97-AF65-F5344CB8AC3E}">
        <p14:creationId xmlns:p14="http://schemas.microsoft.com/office/powerpoint/2010/main" val="10981954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timing>
    <p:tnLst>
      <p:par>
        <p:cTn id="1" dur="indefinite" restart="never" nodeType="tmRoot"/>
      </p:par>
    </p:tnLst>
  </p:timing>
  <p:hf hdr="0" ftr="0" dt="0"/>
  <p:txStyles>
    <p:titleStyle>
      <a:lvl1pPr algn="ctr" defTabSz="457200" rtl="0" eaLnBrk="1" latinLnBrk="0" hangingPunct="1">
        <a:spcBef>
          <a:spcPct val="0"/>
        </a:spcBef>
        <a:buNone/>
        <a:defRPr sz="3600" b="1" kern="1200">
          <a:solidFill>
            <a:srgbClr val="0008AB"/>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1048" t="10757" r="1051" b="10757"/>
          <a:stretch>
            <a:fillRect/>
          </a:stretch>
        </p:blipFill>
        <p:spPr bwMode="auto">
          <a:xfrm>
            <a:off x="-6194" y="0"/>
            <a:ext cx="91440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RGB_div_diversey_holding_shape_smal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135" y="-666450"/>
            <a:ext cx="3613685" cy="2636515"/>
          </a:xfrm>
          <a:prstGeom prst="rect">
            <a:avLst/>
          </a:prstGeom>
        </p:spPr>
      </p:pic>
    </p:spTree>
    <p:extLst>
      <p:ext uri="{BB962C8B-B14F-4D97-AF65-F5344CB8AC3E}">
        <p14:creationId xmlns:p14="http://schemas.microsoft.com/office/powerpoint/2010/main" val="884868512"/>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457200" rtl="0" eaLnBrk="1" latinLnBrk="0" hangingPunct="1">
        <a:spcBef>
          <a:spcPct val="0"/>
        </a:spcBef>
        <a:buNone/>
        <a:defRPr sz="3600" b="1"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RGB_div_diversey_holding_shape_smal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35" y="-666450"/>
            <a:ext cx="3613685" cy="2636515"/>
          </a:xfrm>
          <a:prstGeom prst="rect">
            <a:avLst/>
          </a:prstGeom>
        </p:spPr>
      </p:pic>
    </p:spTree>
    <p:extLst>
      <p:ext uri="{BB962C8B-B14F-4D97-AF65-F5344CB8AC3E}">
        <p14:creationId xmlns:p14="http://schemas.microsoft.com/office/powerpoint/2010/main" val="2135505658"/>
      </p:ext>
    </p:extLst>
  </p:cSld>
  <p:clrMap bg1="lt1" tx1="dk1" bg2="lt2" tx2="dk2" accent1="accent1" accent2="accent2" accent3="accent3" accent4="accent4" accent5="accent5" accent6="accent6" hlink="hlink" folHlink="folHlink"/>
  <p:sldLayoutIdLst>
    <p:sldLayoutId id="2147483718" r:id="rId1"/>
  </p:sldLayoutIdLst>
  <p:txStyles>
    <p:titleStyle>
      <a:lvl1pPr algn="r" defTabSz="457200" rtl="0" eaLnBrk="1" latinLnBrk="0" hangingPunct="1">
        <a:spcBef>
          <a:spcPct val="0"/>
        </a:spcBef>
        <a:buNone/>
        <a:defRPr sz="2000" b="1" kern="1200">
          <a:solidFill>
            <a:srgbClr val="0008AB"/>
          </a:solidFill>
          <a:latin typeface="+mj-lt"/>
          <a:ea typeface="+mj-ea"/>
          <a:cs typeface="+mj-cs"/>
        </a:defRPr>
      </a:lvl1pPr>
    </p:titleStyle>
    <p:bodyStyle>
      <a:lvl1pPr marL="0" indent="0" algn="l" defTabSz="457200" rtl="0" eaLnBrk="1" latinLnBrk="0" hangingPunct="1">
        <a:spcBef>
          <a:spcPct val="20000"/>
        </a:spcBef>
        <a:buFont typeface="Arial"/>
        <a:buNone/>
        <a:defRPr sz="1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9721" y="-11390"/>
            <a:ext cx="7132178" cy="415004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49" y="-19414"/>
            <a:ext cx="9359798" cy="5377990"/>
          </a:xfrm>
          <a:prstGeom prst="rect">
            <a:avLst/>
          </a:prstGeom>
        </p:spPr>
      </p:pic>
      <p:pic>
        <p:nvPicPr>
          <p:cNvPr id="8" name="Picture 7" descr="RGB_div_diversey_holding_shape_small.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135" y="-666450"/>
            <a:ext cx="3613685" cy="2636515"/>
          </a:xfrm>
          <a:prstGeom prst="rect">
            <a:avLst/>
          </a:prstGeom>
        </p:spPr>
      </p:pic>
    </p:spTree>
    <p:extLst>
      <p:ext uri="{BB962C8B-B14F-4D97-AF65-F5344CB8AC3E}">
        <p14:creationId xmlns:p14="http://schemas.microsoft.com/office/powerpoint/2010/main" val="1948842437"/>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457200" rtl="0" eaLnBrk="1" latinLnBrk="0" hangingPunct="1">
        <a:spcBef>
          <a:spcPct val="0"/>
        </a:spcBef>
        <a:buNone/>
        <a:defRPr sz="2000" b="1" kern="1200">
          <a:solidFill>
            <a:srgbClr val="0008AB"/>
          </a:solidFill>
          <a:latin typeface="+mj-lt"/>
          <a:ea typeface="+mj-ea"/>
          <a:cs typeface="+mj-cs"/>
        </a:defRPr>
      </a:lvl1pPr>
    </p:titleStyle>
    <p:bodyStyle>
      <a:lvl1pPr marL="0" indent="0" algn="l" defTabSz="457200" rtl="0" eaLnBrk="1" latinLnBrk="0" hangingPunct="1">
        <a:spcBef>
          <a:spcPct val="20000"/>
        </a:spcBef>
        <a:buFontTx/>
        <a:buNone/>
        <a:defRPr sz="1400" kern="1200">
          <a:solidFill>
            <a:srgbClr val="0008AB"/>
          </a:solidFill>
          <a:latin typeface="+mn-lt"/>
          <a:ea typeface="+mn-ea"/>
          <a:cs typeface="+mn-cs"/>
        </a:defRPr>
      </a:lvl1pPr>
      <a:lvl2pPr marL="457200" indent="0" algn="l" defTabSz="457200" rtl="0" eaLnBrk="1" latinLnBrk="0" hangingPunct="1">
        <a:spcBef>
          <a:spcPct val="20000"/>
        </a:spcBef>
        <a:buFontTx/>
        <a:buNone/>
        <a:defRPr sz="900" kern="1200">
          <a:solidFill>
            <a:schemeClr val="tx1"/>
          </a:solidFill>
          <a:latin typeface="+mn-lt"/>
          <a:ea typeface="+mn-ea"/>
          <a:cs typeface="+mn-cs"/>
        </a:defRPr>
      </a:lvl2pPr>
      <a:lvl3pPr marL="914400" indent="0" algn="l" defTabSz="457200" rtl="0" eaLnBrk="1" latinLnBrk="0" hangingPunct="1">
        <a:spcBef>
          <a:spcPct val="20000"/>
        </a:spcBef>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Tx/>
        <a:buNone/>
        <a:defRPr sz="2000" kern="1200">
          <a:solidFill>
            <a:schemeClr val="tx1"/>
          </a:solidFill>
          <a:latin typeface="+mn-lt"/>
          <a:ea typeface="+mn-ea"/>
          <a:cs typeface="+mn-cs"/>
        </a:defRPr>
      </a:lvl4pPr>
      <a:lvl5pPr marL="1828800" indent="0" algn="l"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61472" cy="5143500"/>
          </a:xfrm>
          <a:prstGeom prst="rect">
            <a:avLst/>
          </a:prstGeom>
        </p:spPr>
      </p:pic>
      <p:pic>
        <p:nvPicPr>
          <p:cNvPr id="8" name="Picture 7" descr="RGB_div_diversey_holding_shape_smal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135" y="-666450"/>
            <a:ext cx="3613685" cy="2636515"/>
          </a:xfrm>
          <a:prstGeom prst="rect">
            <a:avLst/>
          </a:prstGeom>
        </p:spPr>
      </p:pic>
    </p:spTree>
    <p:extLst>
      <p:ext uri="{BB962C8B-B14F-4D97-AF65-F5344CB8AC3E}">
        <p14:creationId xmlns:p14="http://schemas.microsoft.com/office/powerpoint/2010/main" val="2887155367"/>
      </p:ext>
    </p:extLst>
  </p:cSld>
  <p:clrMap bg1="lt1" tx1="dk1" bg2="lt2" tx2="dk2" accent1="accent1" accent2="accent2" accent3="accent3" accent4="accent4" accent5="accent5" accent6="accent6" hlink="hlink" folHlink="folHlink"/>
  <p:sldLayoutIdLst>
    <p:sldLayoutId id="214748372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61472" cy="5143500"/>
          </a:xfrm>
          <a:prstGeom prst="rect">
            <a:avLst/>
          </a:prstGeom>
        </p:spPr>
      </p:pic>
      <p:sp>
        <p:nvSpPr>
          <p:cNvPr id="2" name="Title Placeholder 1"/>
          <p:cNvSpPr>
            <a:spLocks noGrp="1"/>
          </p:cNvSpPr>
          <p:nvPr>
            <p:ph type="title"/>
          </p:nvPr>
        </p:nvSpPr>
        <p:spPr>
          <a:xfrm>
            <a:off x="2290488" y="205979"/>
            <a:ext cx="6396312"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D3AA4C-8471-534E-8941-34791E978533}" type="datetimeFigureOut">
              <a:rPr lang="en-US" smtClean="0"/>
              <a:t>7/26/2018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22E6CC-CE11-854D-9231-8AEBEA8F1DEB}" type="slidenum">
              <a:rPr lang="en-US" smtClean="0"/>
              <a:t>‹#›</a:t>
            </a:fld>
            <a:endParaRPr lang="en-US"/>
          </a:p>
        </p:txBody>
      </p:sp>
      <p:pic>
        <p:nvPicPr>
          <p:cNvPr id="9" name="Picture 8" descr="RGB_div_diversey_holding_shape_small.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3135" y="-666450"/>
            <a:ext cx="3613685" cy="2636515"/>
          </a:xfrm>
          <a:prstGeom prst="rect">
            <a:avLst/>
          </a:prstGeom>
        </p:spPr>
      </p:pic>
    </p:spTree>
    <p:extLst>
      <p:ext uri="{BB962C8B-B14F-4D97-AF65-F5344CB8AC3E}">
        <p14:creationId xmlns:p14="http://schemas.microsoft.com/office/powerpoint/2010/main" val="8649537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txStyles>
    <p:titleStyle>
      <a:lvl1pPr algn="l" defTabSz="457200" rtl="0" eaLnBrk="1" latinLnBrk="0" hangingPunct="1">
        <a:spcBef>
          <a:spcPct val="0"/>
        </a:spcBef>
        <a:buNone/>
        <a:defRPr sz="3200" b="1" kern="1200">
          <a:solidFill>
            <a:srgbClr val="0008AB"/>
          </a:solidFill>
          <a:latin typeface="+mj-lt"/>
          <a:ea typeface="+mj-ea"/>
          <a:cs typeface="+mj-cs"/>
        </a:defRPr>
      </a:lvl1pPr>
    </p:titleStyle>
    <p:bodyStyle>
      <a:lvl1pPr marL="0" indent="0" algn="l" defTabSz="457200" rtl="0" eaLnBrk="1" latinLnBrk="0" hangingPunct="1">
        <a:spcBef>
          <a:spcPct val="20000"/>
        </a:spcBef>
        <a:buClr>
          <a:srgbClr val="0008AB"/>
        </a:buClr>
        <a:buFontTx/>
        <a:buNone/>
        <a:defRPr sz="3200" kern="1200">
          <a:solidFill>
            <a:schemeClr val="bg1">
              <a:lumMod val="50000"/>
            </a:schemeClr>
          </a:solidFill>
          <a:latin typeface="+mn-lt"/>
          <a:ea typeface="+mn-ea"/>
          <a:cs typeface="+mn-cs"/>
        </a:defRPr>
      </a:lvl1pPr>
      <a:lvl2pPr marL="742950" indent="-285750" algn="l" defTabSz="457200" rtl="0" eaLnBrk="1" latinLnBrk="0" hangingPunct="1">
        <a:spcBef>
          <a:spcPct val="20000"/>
        </a:spcBef>
        <a:buClr>
          <a:srgbClr val="0008AB"/>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Clr>
          <a:srgbClr val="0008AB"/>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spcBef>
          <a:spcPct val="20000"/>
        </a:spcBef>
        <a:buClr>
          <a:srgbClr val="0008AB"/>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Clr>
          <a:srgbClr val="0008AB"/>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hyperlink" Target="http://www.apic.org/For-Media/News-Releases/Article?id=2122443e-6d22-46ae-aecc-e9512e98e1cb" TargetMode="External"/><Relationship Id="rId2" Type="http://schemas.openxmlformats.org/officeDocument/2006/relationships/hyperlink" Target="http://www.apic.org/For-Consumers/Monthly-alerts-for-consumers/Article?id=cre-the-nightmare-bacteria" TargetMode="Externa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hyperlink" Target="http://www.ncbi.nlm.nih.gov/pubmed/22997214" TargetMode="Externa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hyperlink" Target="http://www.cdc.gov/hai/organisms/cre/cre-toolkit/index.html%20Accessed%20November%2010" TargetMode="Externa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hyperlink" Target="https://www.cdc.gov/infectioncontrol/pdf/guidelines/environmental-guidelines.pdf"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ontinence.org.au/" TargetMode="Externa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3003798"/>
            <a:ext cx="7848872" cy="1274214"/>
          </a:xfrm>
        </p:spPr>
        <p:txBody>
          <a:bodyPr>
            <a:normAutofit fontScale="90000"/>
          </a:bodyPr>
          <a:lstStyle/>
          <a:p>
            <a:r>
              <a:rPr lang="en-CA" sz="4700" dirty="0" smtClean="0">
                <a:solidFill>
                  <a:srgbClr val="0009AB"/>
                </a:solidFill>
              </a:rPr>
              <a:t>The Scoop on Poop: 21</a:t>
            </a:r>
            <a:r>
              <a:rPr lang="en-CA" sz="4700" baseline="30000" dirty="0" smtClean="0">
                <a:solidFill>
                  <a:srgbClr val="0009AB"/>
                </a:solidFill>
              </a:rPr>
              <a:t>st</a:t>
            </a:r>
            <a:r>
              <a:rPr lang="en-CA" sz="4700" dirty="0" smtClean="0">
                <a:solidFill>
                  <a:srgbClr val="0009AB"/>
                </a:solidFill>
              </a:rPr>
              <a:t> Century Look at an 18</a:t>
            </a:r>
            <a:r>
              <a:rPr lang="en-CA" sz="4700" baseline="30000" dirty="0" smtClean="0">
                <a:solidFill>
                  <a:srgbClr val="0009AB"/>
                </a:solidFill>
              </a:rPr>
              <a:t>th</a:t>
            </a:r>
            <a:r>
              <a:rPr lang="en-CA" sz="4700" dirty="0" smtClean="0">
                <a:solidFill>
                  <a:srgbClr val="0009AB"/>
                </a:solidFill>
              </a:rPr>
              <a:t> Century Problem</a:t>
            </a:r>
            <a:endParaRPr lang="en-CA" sz="3200" dirty="0">
              <a:solidFill>
                <a:srgbClr val="0009AB"/>
              </a:solidFill>
            </a:endParaRPr>
          </a:p>
        </p:txBody>
      </p:sp>
      <p:sp>
        <p:nvSpPr>
          <p:cNvPr id="4" name="Slide Number Placeholder 3"/>
          <p:cNvSpPr>
            <a:spLocks noGrp="1"/>
          </p:cNvSpPr>
          <p:nvPr>
            <p:ph type="sldNum" sz="quarter" idx="4294967295"/>
          </p:nvPr>
        </p:nvSpPr>
        <p:spPr>
          <a:xfrm>
            <a:off x="8686800" y="4729163"/>
            <a:ext cx="457200" cy="357187"/>
          </a:xfrm>
        </p:spPr>
        <p:txBody>
          <a:bodyPr/>
          <a:lstStyle/>
          <a:p>
            <a:fld id="{B68C6FA7-AB22-4AF4-9067-30BD52CB1778}" type="slidenum">
              <a:rPr lang="en-CA" smtClean="0"/>
              <a:t>1</a:t>
            </a:fld>
            <a:endParaRPr lang="en-CA"/>
          </a:p>
        </p:txBody>
      </p:sp>
      <p:sp>
        <p:nvSpPr>
          <p:cNvPr id="3" name="Subtitle 2"/>
          <p:cNvSpPr>
            <a:spLocks noGrp="1"/>
          </p:cNvSpPr>
          <p:nvPr>
            <p:ph type="subTitle" idx="4294967295"/>
          </p:nvPr>
        </p:nvSpPr>
        <p:spPr>
          <a:xfrm>
            <a:off x="5543550" y="4260850"/>
            <a:ext cx="3600450" cy="1047750"/>
          </a:xfrm>
          <a:prstGeom prst="rect">
            <a:avLst/>
          </a:prstGeom>
        </p:spPr>
        <p:txBody>
          <a:bodyPr>
            <a:noAutofit/>
          </a:bodyPr>
          <a:lstStyle/>
          <a:p>
            <a:pPr marL="0" indent="0">
              <a:lnSpc>
                <a:spcPts val="1800"/>
              </a:lnSpc>
              <a:buNone/>
            </a:pPr>
            <a:r>
              <a:rPr lang="en-CA" sz="2400" dirty="0" smtClean="0">
                <a:solidFill>
                  <a:schemeClr val="tx1"/>
                </a:solidFill>
              </a:rPr>
              <a:t>Jim Gauthier MLT, CIC</a:t>
            </a:r>
          </a:p>
          <a:p>
            <a:pPr marL="0" indent="0">
              <a:lnSpc>
                <a:spcPts val="1800"/>
              </a:lnSpc>
              <a:buNone/>
            </a:pPr>
            <a:r>
              <a:rPr lang="en-CA" sz="2400" dirty="0" smtClean="0">
                <a:solidFill>
                  <a:schemeClr val="tx1"/>
                </a:solidFill>
              </a:rPr>
              <a:t>Senior Clinical Advisor</a:t>
            </a:r>
          </a:p>
          <a:p>
            <a:pPr marL="0" indent="0">
              <a:lnSpc>
                <a:spcPts val="1800"/>
              </a:lnSpc>
              <a:buNone/>
            </a:pPr>
            <a:r>
              <a:rPr lang="en-US" sz="2400" dirty="0" smtClean="0">
                <a:solidFill>
                  <a:schemeClr val="tx1"/>
                </a:solidFill>
              </a:rPr>
              <a:t>Infection Prevention</a:t>
            </a:r>
            <a:endParaRPr lang="en-CA" sz="2400" dirty="0">
              <a:solidFill>
                <a:schemeClr val="tx1"/>
              </a:solidFill>
            </a:endParaRPr>
          </a:p>
        </p:txBody>
      </p:sp>
      <p:sp>
        <p:nvSpPr>
          <p:cNvPr id="5" name="TextBox 4"/>
          <p:cNvSpPr txBox="1"/>
          <p:nvPr/>
        </p:nvSpPr>
        <p:spPr>
          <a:xfrm>
            <a:off x="4067944" y="1419622"/>
            <a:ext cx="4032448" cy="461665"/>
          </a:xfrm>
          <a:prstGeom prst="rect">
            <a:avLst/>
          </a:prstGeom>
          <a:noFill/>
        </p:spPr>
        <p:txBody>
          <a:bodyPr wrap="square" rtlCol="0">
            <a:spAutoFit/>
          </a:bodyPr>
          <a:lstStyle/>
          <a:p>
            <a:r>
              <a:rPr lang="en-US" sz="2400" dirty="0" smtClean="0"/>
              <a:t>Updated 20180412 1245!</a:t>
            </a:r>
            <a:endParaRPr lang="en-CA" sz="2400" dirty="0"/>
          </a:p>
        </p:txBody>
      </p:sp>
    </p:spTree>
    <p:extLst>
      <p:ext uri="{BB962C8B-B14F-4D97-AF65-F5344CB8AC3E}">
        <p14:creationId xmlns:p14="http://schemas.microsoft.com/office/powerpoint/2010/main" val="121384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a:t>
            </a:r>
            <a:endParaRPr lang="en-CA" dirty="0"/>
          </a:p>
        </p:txBody>
      </p:sp>
      <p:sp>
        <p:nvSpPr>
          <p:cNvPr id="3" name="Content Placeholder 2"/>
          <p:cNvSpPr>
            <a:spLocks noGrp="1"/>
          </p:cNvSpPr>
          <p:nvPr>
            <p:ph idx="1"/>
          </p:nvPr>
        </p:nvSpPr>
        <p:spPr/>
        <p:txBody>
          <a:bodyPr/>
          <a:lstStyle/>
          <a:p>
            <a:r>
              <a:rPr lang="en-CA" sz="2400" dirty="0" smtClean="0"/>
              <a:t>Sputum</a:t>
            </a:r>
          </a:p>
          <a:p>
            <a:pPr lvl="1"/>
            <a:r>
              <a:rPr lang="en-CA" sz="2000" dirty="0"/>
              <a:t>Common in </a:t>
            </a:r>
            <a:r>
              <a:rPr lang="en-CA" sz="2000" dirty="0" smtClean="0"/>
              <a:t>elderly, intubated (Garcia 2005)</a:t>
            </a:r>
            <a:endParaRPr lang="en-CA" sz="2000" dirty="0"/>
          </a:p>
          <a:p>
            <a:pPr lvl="1"/>
            <a:r>
              <a:rPr lang="en-CA" sz="2000" dirty="0" smtClean="0"/>
              <a:t>Not applicable to this presentation</a:t>
            </a:r>
          </a:p>
          <a:p>
            <a:r>
              <a:rPr lang="en-US" sz="2400" dirty="0" smtClean="0"/>
              <a:t>Sink Drains</a:t>
            </a:r>
          </a:p>
          <a:p>
            <a:pPr marL="804863" lvl="1" indent="-342900">
              <a:buFont typeface="Arial" panose="020B0604020202020204" pitchFamily="34" charset="0"/>
              <a:buChar char="•"/>
            </a:pPr>
            <a:r>
              <a:rPr lang="en-US" dirty="0" smtClean="0"/>
              <a:t>Beyond this presentation</a:t>
            </a:r>
            <a:endParaRPr lang="en-CA" sz="2000" dirty="0" smtClean="0"/>
          </a:p>
        </p:txBody>
      </p:sp>
      <p:sp>
        <p:nvSpPr>
          <p:cNvPr id="4" name="Slide Number Placeholder 3"/>
          <p:cNvSpPr>
            <a:spLocks noGrp="1"/>
          </p:cNvSpPr>
          <p:nvPr>
            <p:ph type="sldNum" sz="quarter" idx="12"/>
          </p:nvPr>
        </p:nvSpPr>
        <p:spPr/>
        <p:txBody>
          <a:bodyPr/>
          <a:lstStyle/>
          <a:p>
            <a:fld id="{B68C6FA7-AB22-4AF4-9067-30BD52CB1778}" type="slidenum">
              <a:rPr lang="en-CA" smtClean="0"/>
              <a:t>10</a:t>
            </a:fld>
            <a:endParaRPr lang="en-CA"/>
          </a:p>
        </p:txBody>
      </p:sp>
    </p:spTree>
    <p:extLst>
      <p:ext uri="{BB962C8B-B14F-4D97-AF65-F5344CB8AC3E}">
        <p14:creationId xmlns:p14="http://schemas.microsoft.com/office/powerpoint/2010/main" val="2682919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Comments? </a:t>
            </a:r>
            <a:r>
              <a:rPr lang="en-CA" smtClean="0"/>
              <a:t>Questions?</a:t>
            </a:r>
            <a:endParaRPr lang="en-CA"/>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100</a:t>
            </a:fld>
            <a:endParaRPr lang="en-CA"/>
          </a:p>
        </p:txBody>
      </p:sp>
    </p:spTree>
    <p:extLst>
      <p:ext uri="{BB962C8B-B14F-4D97-AF65-F5344CB8AC3E}">
        <p14:creationId xmlns:p14="http://schemas.microsoft.com/office/powerpoint/2010/main" val="4842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67544" y="1851670"/>
            <a:ext cx="7740352" cy="3834426"/>
          </a:xfrm>
        </p:spPr>
        <p:txBody>
          <a:bodyPr>
            <a:normAutofit/>
          </a:bodyPr>
          <a:lstStyle/>
          <a:p>
            <a:r>
              <a:rPr lang="en-CA" sz="1600" dirty="0" err="1" smtClean="0"/>
              <a:t>Alasmari</a:t>
            </a:r>
            <a:r>
              <a:rPr lang="en-CA" sz="1600" dirty="0" smtClean="0"/>
              <a:t> F, </a:t>
            </a:r>
            <a:r>
              <a:rPr lang="en-CA" sz="1600" dirty="0" err="1" smtClean="0"/>
              <a:t>Sieler</a:t>
            </a:r>
            <a:r>
              <a:rPr lang="en-CA" sz="1600" dirty="0" smtClean="0"/>
              <a:t> SM, </a:t>
            </a:r>
            <a:r>
              <a:rPr lang="en-CA" sz="1600" dirty="0" err="1" smtClean="0"/>
              <a:t>Hink</a:t>
            </a:r>
            <a:r>
              <a:rPr lang="en-CA" sz="1600" dirty="0" smtClean="0"/>
              <a:t> T, et al. </a:t>
            </a:r>
            <a:r>
              <a:rPr lang="en-CA" sz="1600" dirty="0"/>
              <a:t>P</a:t>
            </a:r>
            <a:r>
              <a:rPr lang="en-CA" sz="1600" dirty="0" smtClean="0"/>
              <a:t>revalence and risk factors for asymptomatic </a:t>
            </a:r>
            <a:r>
              <a:rPr lang="en-CA" sz="1600" i="1" dirty="0" smtClean="0"/>
              <a:t>Clostridium difficile </a:t>
            </a:r>
            <a:r>
              <a:rPr lang="en-CA" sz="1600" dirty="0" smtClean="0"/>
              <a:t>carriage. </a:t>
            </a:r>
            <a:r>
              <a:rPr lang="en-CA" sz="1600" dirty="0" err="1" smtClean="0"/>
              <a:t>Clin</a:t>
            </a:r>
            <a:r>
              <a:rPr lang="en-CA" sz="1600" dirty="0" smtClean="0"/>
              <a:t> Infect Dis 2014;59(2):216-22</a:t>
            </a:r>
          </a:p>
          <a:p>
            <a:r>
              <a:rPr lang="en-CA" sz="1600" dirty="0" smtClean="0"/>
              <a:t>American Practitioners in Infection Control and Epidemiology</a:t>
            </a:r>
            <a:r>
              <a:rPr lang="en-CA" sz="1600" dirty="0"/>
              <a:t>. </a:t>
            </a:r>
            <a:r>
              <a:rPr lang="en-CA" sz="1600" dirty="0">
                <a:hlinkClick r:id="rId2"/>
              </a:rPr>
              <a:t>http://</a:t>
            </a:r>
            <a:r>
              <a:rPr lang="en-CA" sz="1600" dirty="0" smtClean="0">
                <a:hlinkClick r:id="rId2"/>
              </a:rPr>
              <a:t>www.apic.org/For-Consumers/Monthly-alerts-for-consumers/Article?id=cre-the-nightmare-bacteria</a:t>
            </a:r>
            <a:r>
              <a:rPr lang="en-CA" sz="1600" dirty="0" smtClean="0"/>
              <a:t>.  Accessed November 2, 2014</a:t>
            </a:r>
          </a:p>
          <a:p>
            <a:r>
              <a:rPr lang="en-CA" sz="1600" dirty="0"/>
              <a:t>American Practitioners in Infection Control and Epidemiology. </a:t>
            </a:r>
            <a:r>
              <a:rPr lang="en-CA" sz="1600" dirty="0">
                <a:hlinkClick r:id="rId3"/>
              </a:rPr>
              <a:t>http://</a:t>
            </a:r>
            <a:r>
              <a:rPr lang="en-CA" sz="1600" dirty="0" smtClean="0">
                <a:hlinkClick r:id="rId3"/>
              </a:rPr>
              <a:t>www.apic.org/For-Media/News-Releases/Article?id=2122443e-6d22-46ae-aecc-e9512e98e1cb</a:t>
            </a:r>
            <a:r>
              <a:rPr lang="en-CA" sz="1600" dirty="0" smtClean="0"/>
              <a:t> Accessed November 10, 2014</a:t>
            </a:r>
          </a:p>
          <a:p>
            <a:r>
              <a:rPr lang="en-CA" sz="1600" dirty="0" smtClean="0"/>
              <a:t>Barker J, Jones MV.</a:t>
            </a:r>
            <a:r>
              <a:rPr lang="en-CA" sz="1600" dirty="0"/>
              <a:t> The potential spread of infection caused by aerosol contamination of surfaces after flushing a domestic </a:t>
            </a:r>
            <a:r>
              <a:rPr lang="en-CA" sz="1600" dirty="0" smtClean="0"/>
              <a:t>toilet. J </a:t>
            </a:r>
            <a:r>
              <a:rPr lang="en-CA" sz="1600" dirty="0" err="1" smtClean="0"/>
              <a:t>Appl</a:t>
            </a:r>
            <a:r>
              <a:rPr lang="en-CA" sz="1600" dirty="0" smtClean="0"/>
              <a:t> </a:t>
            </a:r>
            <a:r>
              <a:rPr lang="en-CA" sz="1600" dirty="0" err="1" smtClean="0"/>
              <a:t>Microbiol</a:t>
            </a:r>
            <a:r>
              <a:rPr lang="en-CA" sz="1600" dirty="0" smtClean="0"/>
              <a:t> 2005;99:339-347</a:t>
            </a:r>
          </a:p>
        </p:txBody>
      </p:sp>
      <p:sp>
        <p:nvSpPr>
          <p:cNvPr id="4" name="Slide Number Placeholder 3"/>
          <p:cNvSpPr>
            <a:spLocks noGrp="1"/>
          </p:cNvSpPr>
          <p:nvPr>
            <p:ph type="sldNum" sz="quarter" idx="12"/>
          </p:nvPr>
        </p:nvSpPr>
        <p:spPr/>
        <p:txBody>
          <a:bodyPr/>
          <a:lstStyle/>
          <a:p>
            <a:fld id="{B68C6FA7-AB22-4AF4-9067-30BD52CB1778}" type="slidenum">
              <a:rPr lang="en-CA" smtClean="0"/>
              <a:t>101</a:t>
            </a:fld>
            <a:endParaRPr lang="en-CA" dirty="0"/>
          </a:p>
        </p:txBody>
      </p:sp>
    </p:spTree>
    <p:extLst>
      <p:ext uri="{BB962C8B-B14F-4D97-AF65-F5344CB8AC3E}">
        <p14:creationId xmlns:p14="http://schemas.microsoft.com/office/powerpoint/2010/main" val="366272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67544" y="1923678"/>
            <a:ext cx="8496944" cy="3975906"/>
          </a:xfrm>
        </p:spPr>
        <p:txBody>
          <a:bodyPr>
            <a:noAutofit/>
          </a:bodyPr>
          <a:lstStyle/>
          <a:p>
            <a:r>
              <a:rPr lang="en-CA" sz="1600" dirty="0"/>
              <a:t>Benjamin A, Rogers BA, </a:t>
            </a:r>
            <a:r>
              <a:rPr lang="en-CA" sz="1600" dirty="0" err="1"/>
              <a:t>Havers</a:t>
            </a:r>
            <a:r>
              <a:rPr lang="en-CA" sz="1600" dirty="0"/>
              <a:t> SM, Harris-Brown TM, Paterson DL. Predictors of use of infection control precautions for </a:t>
            </a:r>
            <a:r>
              <a:rPr lang="en-CA" sz="1600" dirty="0" err="1"/>
              <a:t>multiresistant</a:t>
            </a:r>
            <a:r>
              <a:rPr lang="en-CA" sz="1600" dirty="0"/>
              <a:t> gram-negative bacilli in Australian hospitals: Analysis of a national survey. AJIC 2014;42:963-9</a:t>
            </a:r>
          </a:p>
          <a:p>
            <a:r>
              <a:rPr lang="en-CA" sz="1600" dirty="0" smtClean="0"/>
              <a:t>Best </a:t>
            </a:r>
            <a:r>
              <a:rPr lang="en-CA" sz="1600" dirty="0"/>
              <a:t>EL, </a:t>
            </a:r>
            <a:r>
              <a:rPr lang="en-CA" sz="1600" dirty="0" err="1"/>
              <a:t>Sandoe</a:t>
            </a:r>
            <a:r>
              <a:rPr lang="en-CA" sz="1600" dirty="0"/>
              <a:t> JAT, Wilcox MH. Potential for </a:t>
            </a:r>
            <a:r>
              <a:rPr lang="en-CA" sz="1600" dirty="0" err="1"/>
              <a:t>aerosolization</a:t>
            </a:r>
            <a:r>
              <a:rPr lang="en-CA" sz="1600" dirty="0"/>
              <a:t> of </a:t>
            </a:r>
            <a:r>
              <a:rPr lang="en-CA" sz="1600" i="1" dirty="0"/>
              <a:t>Clostridium difficile</a:t>
            </a:r>
            <a:r>
              <a:rPr lang="en-CA" sz="1600" dirty="0"/>
              <a:t> after flushing toilets: the role of toilet lids in reducing environmental contamination risk. J </a:t>
            </a:r>
            <a:r>
              <a:rPr lang="en-CA" sz="1600" dirty="0" err="1"/>
              <a:t>Hosp</a:t>
            </a:r>
            <a:r>
              <a:rPr lang="en-CA" sz="1600" dirty="0"/>
              <a:t> Infect 2012;80:1-5</a:t>
            </a:r>
          </a:p>
          <a:p>
            <a:r>
              <a:rPr lang="en-CA" sz="1600" dirty="0" err="1" smtClean="0"/>
              <a:t>Bengualid</a:t>
            </a:r>
            <a:r>
              <a:rPr lang="en-CA" sz="1600" dirty="0" smtClean="0"/>
              <a:t> </a:t>
            </a:r>
            <a:r>
              <a:rPr lang="en-CA" sz="1600" dirty="0"/>
              <a:t>V,  </a:t>
            </a:r>
            <a:r>
              <a:rPr lang="en-CA" sz="1600" dirty="0" err="1"/>
              <a:t>Umesh</a:t>
            </a:r>
            <a:r>
              <a:rPr lang="en-CA" sz="1600" dirty="0"/>
              <a:t> </a:t>
            </a:r>
            <a:r>
              <a:rPr lang="en-CA" sz="1600" dirty="0" smtClean="0"/>
              <a:t>KC, </a:t>
            </a:r>
            <a:r>
              <a:rPr lang="en-CA" sz="1600" dirty="0" err="1" smtClean="0"/>
              <a:t>Alapati</a:t>
            </a:r>
            <a:r>
              <a:rPr lang="en-CA" sz="1600" dirty="0" smtClean="0"/>
              <a:t> </a:t>
            </a:r>
            <a:r>
              <a:rPr lang="en-CA" sz="1600" dirty="0"/>
              <a:t>J,  Berger J. </a:t>
            </a:r>
            <a:r>
              <a:rPr lang="en-CA" sz="1600" i="1" dirty="0"/>
              <a:t>Clostridium difficile </a:t>
            </a:r>
            <a:r>
              <a:rPr lang="en-CA" sz="1600" dirty="0"/>
              <a:t>at a community hospital in the Bronx, New York: Incidence prevalence and risk factors from 2006 to </a:t>
            </a:r>
            <a:r>
              <a:rPr lang="en-CA" sz="1600" dirty="0" smtClean="0"/>
              <a:t>2008. AJIC </a:t>
            </a:r>
            <a:r>
              <a:rPr lang="en-CA" sz="1600" dirty="0"/>
              <a:t>2011;39:183-7</a:t>
            </a:r>
          </a:p>
          <a:p>
            <a:r>
              <a:rPr lang="en-CA" sz="1600" dirty="0" smtClean="0"/>
              <a:t>Borgia </a:t>
            </a:r>
            <a:r>
              <a:rPr lang="en-CA" sz="1600" dirty="0"/>
              <a:t>S, </a:t>
            </a:r>
            <a:r>
              <a:rPr lang="en-CA" sz="1600" dirty="0" err="1"/>
              <a:t>Lastovetska</a:t>
            </a:r>
            <a:r>
              <a:rPr lang="en-CA" sz="1600" dirty="0"/>
              <a:t> O, Richardson D, </a:t>
            </a:r>
            <a:r>
              <a:rPr lang="en-CA" sz="1600" dirty="0" err="1"/>
              <a:t>Eshaghi</a:t>
            </a:r>
            <a:r>
              <a:rPr lang="en-CA" sz="1600" dirty="0"/>
              <a:t> </a:t>
            </a:r>
            <a:r>
              <a:rPr lang="en-CA" sz="1600" dirty="0" smtClean="0"/>
              <a:t>A, </a:t>
            </a:r>
            <a:r>
              <a:rPr lang="en-CA" sz="1600" dirty="0"/>
              <a:t>et al. Outbreak of carbapenem-resistant </a:t>
            </a:r>
            <a:r>
              <a:rPr lang="en-CA" sz="1600" dirty="0" smtClean="0"/>
              <a:t>Enterobacteriaceae </a:t>
            </a:r>
            <a:r>
              <a:rPr lang="en-CA" sz="1600" dirty="0"/>
              <a:t>containing blaNDM-1, Ontario, Canada. </a:t>
            </a:r>
            <a:r>
              <a:rPr lang="en-CA" sz="1600" dirty="0" err="1"/>
              <a:t>Clin</a:t>
            </a:r>
            <a:r>
              <a:rPr lang="en-CA" sz="1600" dirty="0"/>
              <a:t> Infect Dis</a:t>
            </a:r>
            <a:r>
              <a:rPr lang="en-CA" sz="1600" dirty="0">
                <a:hlinkClick r:id="rId2" tooltip="Clinical infectious diseases : an official publication of the Infectious Diseases Society of America."/>
              </a:rPr>
              <a:t>.</a:t>
            </a:r>
            <a:r>
              <a:rPr lang="en-CA" sz="1600" dirty="0"/>
              <a:t> 2012 Dec;55(11):e109-17. </a:t>
            </a:r>
            <a:r>
              <a:rPr lang="en-CA" sz="1600" dirty="0" err="1"/>
              <a:t>doi</a:t>
            </a:r>
            <a:r>
              <a:rPr lang="en-CA" sz="1600" dirty="0"/>
              <a:t>: 10.1093/</a:t>
            </a:r>
            <a:r>
              <a:rPr lang="en-CA" sz="1600" dirty="0" err="1"/>
              <a:t>cid</a:t>
            </a:r>
            <a:r>
              <a:rPr lang="en-CA" sz="1600" dirty="0"/>
              <a:t>/cis737. </a:t>
            </a:r>
            <a:r>
              <a:rPr lang="en-CA" sz="1600" dirty="0" err="1"/>
              <a:t>Epub</a:t>
            </a:r>
            <a:r>
              <a:rPr lang="en-CA" sz="1600" dirty="0"/>
              <a:t> 2012 Sep 20</a:t>
            </a:r>
            <a:r>
              <a:rPr lang="en-CA" sz="1600" dirty="0" smtClean="0"/>
              <a:t>.</a:t>
            </a:r>
            <a:endParaRPr lang="en-CA" sz="900" dirty="0"/>
          </a:p>
        </p:txBody>
      </p:sp>
      <p:sp>
        <p:nvSpPr>
          <p:cNvPr id="4" name="Slide Number Placeholder 3"/>
          <p:cNvSpPr>
            <a:spLocks noGrp="1"/>
          </p:cNvSpPr>
          <p:nvPr>
            <p:ph type="sldNum" sz="quarter" idx="12"/>
          </p:nvPr>
        </p:nvSpPr>
        <p:spPr/>
        <p:txBody>
          <a:bodyPr/>
          <a:lstStyle/>
          <a:p>
            <a:fld id="{B68C6FA7-AB22-4AF4-9067-30BD52CB1778}" type="slidenum">
              <a:rPr lang="en-CA" smtClean="0"/>
              <a:t>102</a:t>
            </a:fld>
            <a:endParaRPr lang="en-CA"/>
          </a:p>
        </p:txBody>
      </p:sp>
    </p:spTree>
    <p:extLst>
      <p:ext uri="{BB962C8B-B14F-4D97-AF65-F5344CB8AC3E}">
        <p14:creationId xmlns:p14="http://schemas.microsoft.com/office/powerpoint/2010/main" val="2625782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67544" y="1851670"/>
            <a:ext cx="8424936" cy="3888432"/>
          </a:xfrm>
        </p:spPr>
        <p:txBody>
          <a:bodyPr>
            <a:normAutofit/>
          </a:bodyPr>
          <a:lstStyle/>
          <a:p>
            <a:r>
              <a:rPr lang="en-US" altLang="en-US" sz="1600" dirty="0"/>
              <a:t>Boyce JM, </a:t>
            </a:r>
            <a:r>
              <a:rPr lang="en-US" altLang="en-US" sz="1600" dirty="0" err="1"/>
              <a:t>Havill</a:t>
            </a:r>
            <a:r>
              <a:rPr lang="en-US" altLang="en-US" sz="1600" dirty="0"/>
              <a:t> NL, Otter JA, Adams NMT. </a:t>
            </a:r>
            <a:r>
              <a:rPr lang="en-CA" sz="1600" dirty="0"/>
              <a:t>Widespread environmental contamination associated with patients with diarrhea and methicillin-resistant </a:t>
            </a:r>
            <a:r>
              <a:rPr lang="en-CA" sz="1600" i="1" dirty="0"/>
              <a:t>Staphylococcus aureus </a:t>
            </a:r>
            <a:r>
              <a:rPr lang="en-CA" sz="1600" dirty="0"/>
              <a:t>colonization of the gastrointestinal tract. ICHE2007;28(10):1142-7</a:t>
            </a:r>
          </a:p>
          <a:p>
            <a:r>
              <a:rPr lang="en-US" altLang="en-US" sz="1600" dirty="0" err="1" smtClean="0"/>
              <a:t>Cartmill</a:t>
            </a:r>
            <a:r>
              <a:rPr lang="en-US" altLang="en-US" sz="1600" dirty="0" smtClean="0"/>
              <a:t> </a:t>
            </a:r>
            <a:r>
              <a:rPr lang="en-US" altLang="en-US" sz="1600" dirty="0"/>
              <a:t>TDI, et al. Management and control of a large outbreak of </a:t>
            </a:r>
            <a:r>
              <a:rPr lang="en-US" altLang="en-US" sz="1600" dirty="0" err="1"/>
              <a:t>diarrhoea</a:t>
            </a:r>
            <a:r>
              <a:rPr lang="en-US" altLang="en-US" sz="1600" dirty="0"/>
              <a:t> due to Clostridium difficile. J </a:t>
            </a:r>
            <a:r>
              <a:rPr lang="en-US" altLang="en-US" sz="1600" dirty="0" err="1"/>
              <a:t>Hosp</a:t>
            </a:r>
            <a:r>
              <a:rPr lang="en-US" altLang="en-US" sz="1600" dirty="0"/>
              <a:t> Infect 1994;27:1-15</a:t>
            </a:r>
          </a:p>
          <a:p>
            <a:r>
              <a:rPr lang="en-CA" sz="1600" dirty="0" smtClean="0"/>
              <a:t>Center </a:t>
            </a:r>
            <a:r>
              <a:rPr lang="en-CA" sz="1600" dirty="0"/>
              <a:t>for Disease Control and Prevention. Guidance for control of carbapenem-resistant Enterobacteriaceae (CRE). 2012 </a:t>
            </a:r>
            <a:r>
              <a:rPr lang="en-CA" sz="1600" dirty="0">
                <a:hlinkClick r:id="rId2"/>
              </a:rPr>
              <a:t>http://www.cdc.gov/hai/organisms/cre/cre-toolkit/index.html </a:t>
            </a:r>
            <a:r>
              <a:rPr lang="en-CA" sz="1600" dirty="0" smtClean="0"/>
              <a:t> Accessed </a:t>
            </a:r>
            <a:r>
              <a:rPr lang="en-CA" sz="1600" dirty="0"/>
              <a:t>November 10, 2014</a:t>
            </a:r>
          </a:p>
          <a:p>
            <a:r>
              <a:rPr lang="en-CA" sz="1600" dirty="0" err="1" smtClean="0"/>
              <a:t>Chertow</a:t>
            </a:r>
            <a:r>
              <a:rPr lang="en-CA" sz="1600" dirty="0" smtClean="0"/>
              <a:t> </a:t>
            </a:r>
            <a:r>
              <a:rPr lang="en-CA" sz="1600" dirty="0"/>
              <a:t>DS, </a:t>
            </a:r>
            <a:r>
              <a:rPr lang="en-CA" sz="1600" dirty="0" err="1"/>
              <a:t>Kleine</a:t>
            </a:r>
            <a:r>
              <a:rPr lang="en-CA" sz="1600" dirty="0"/>
              <a:t> C, Edwards JK, </a:t>
            </a:r>
            <a:r>
              <a:rPr lang="en-CA" sz="1600" dirty="0" err="1"/>
              <a:t>Scaini</a:t>
            </a:r>
            <a:r>
              <a:rPr lang="en-CA" sz="1600" dirty="0"/>
              <a:t> R, et al. Ebola virus disease in West Africa – clinical manifestations and management. NEJM 2014 Nov 5, </a:t>
            </a:r>
            <a:r>
              <a:rPr lang="en-CA" sz="1600" dirty="0" smtClean="0"/>
              <a:t>2014</a:t>
            </a:r>
          </a:p>
        </p:txBody>
      </p:sp>
      <p:sp>
        <p:nvSpPr>
          <p:cNvPr id="4" name="Slide Number Placeholder 3"/>
          <p:cNvSpPr>
            <a:spLocks noGrp="1"/>
          </p:cNvSpPr>
          <p:nvPr>
            <p:ph type="sldNum" sz="quarter" idx="12"/>
          </p:nvPr>
        </p:nvSpPr>
        <p:spPr/>
        <p:txBody>
          <a:bodyPr/>
          <a:lstStyle/>
          <a:p>
            <a:fld id="{B68C6FA7-AB22-4AF4-9067-30BD52CB1778}" type="slidenum">
              <a:rPr lang="en-CA" smtClean="0"/>
              <a:t>103</a:t>
            </a:fld>
            <a:endParaRPr lang="en-CA" dirty="0"/>
          </a:p>
        </p:txBody>
      </p:sp>
    </p:spTree>
    <p:extLst>
      <p:ext uri="{BB962C8B-B14F-4D97-AF65-F5344CB8AC3E}">
        <p14:creationId xmlns:p14="http://schemas.microsoft.com/office/powerpoint/2010/main" val="817807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67544" y="1923678"/>
            <a:ext cx="8568952" cy="3975906"/>
          </a:xfrm>
        </p:spPr>
        <p:txBody>
          <a:bodyPr>
            <a:normAutofit/>
          </a:bodyPr>
          <a:lstStyle/>
          <a:p>
            <a:r>
              <a:rPr lang="en-CA" sz="1600" dirty="0" err="1"/>
              <a:t>Cochard</a:t>
            </a:r>
            <a:r>
              <a:rPr lang="en-CA" sz="1600" dirty="0"/>
              <a:t> H, </a:t>
            </a:r>
            <a:r>
              <a:rPr lang="en-CA" sz="1600" dirty="0" err="1"/>
              <a:t>Aubier</a:t>
            </a:r>
            <a:r>
              <a:rPr lang="en-CA" sz="1600" dirty="0"/>
              <a:t> B, Quentin R, van der </a:t>
            </a:r>
            <a:r>
              <a:rPr lang="en-CA" sz="1600" dirty="0" err="1"/>
              <a:t>Mee-Marquet</a:t>
            </a:r>
            <a:r>
              <a:rPr lang="en-CA" sz="1600" dirty="0"/>
              <a:t> N. Extended-spectrum beta lactamase-producing Enterobacteriaceae in French nursing homes: an association between high carriage rate among residents, environmental contamination, poor conformity with good hygiene practice, and putative resident-to-resident transmission. ICHE 2014;35(4):384-9</a:t>
            </a:r>
          </a:p>
          <a:p>
            <a:r>
              <a:rPr lang="en-CA" sz="1600" dirty="0" smtClean="0"/>
              <a:t>Curran </a:t>
            </a:r>
            <a:r>
              <a:rPr lang="en-CA" sz="1600" dirty="0"/>
              <a:t>ET, Otter JA. Outbreak column 15: Carbapenemase-producing Enterobacteriaceae. J Infect Prevent 2014;15:193-198</a:t>
            </a:r>
          </a:p>
          <a:p>
            <a:r>
              <a:rPr lang="en-CA" sz="1600" dirty="0" err="1" smtClean="0"/>
              <a:t>Donskey</a:t>
            </a:r>
            <a:r>
              <a:rPr lang="en-CA" sz="1600" dirty="0" smtClean="0"/>
              <a:t> CJ, </a:t>
            </a:r>
            <a:r>
              <a:rPr lang="en-CA" sz="1600" dirty="0" err="1" smtClean="0"/>
              <a:t>Kundrapu</a:t>
            </a:r>
            <a:r>
              <a:rPr lang="en-CA" sz="1600" dirty="0" smtClean="0"/>
              <a:t> S, Deshpande A. Colonization versus carriage of </a:t>
            </a:r>
            <a:r>
              <a:rPr lang="en-CA" sz="1600" i="1" dirty="0" smtClean="0"/>
              <a:t>Clostridium difficile</a:t>
            </a:r>
            <a:r>
              <a:rPr lang="en-CA" sz="1600" dirty="0" smtClean="0"/>
              <a:t>. </a:t>
            </a:r>
            <a:r>
              <a:rPr lang="en-CA" sz="1600" dirty="0"/>
              <a:t>Infect Dis </a:t>
            </a:r>
            <a:r>
              <a:rPr lang="en-CA" sz="1600" dirty="0" err="1"/>
              <a:t>Clin</a:t>
            </a:r>
            <a:r>
              <a:rPr lang="en-CA" sz="1600" dirty="0"/>
              <a:t> N Am </a:t>
            </a:r>
            <a:r>
              <a:rPr lang="en-CA" sz="1600" dirty="0" smtClean="0"/>
              <a:t>2015;29:13–28</a:t>
            </a:r>
          </a:p>
          <a:p>
            <a:r>
              <a:rPr lang="en-CA" sz="1600" dirty="0" smtClean="0"/>
              <a:t>European </a:t>
            </a:r>
            <a:r>
              <a:rPr lang="en-CA" sz="1600" dirty="0"/>
              <a:t>Centre for Disease Prevention and Control. Risk assessment on the spread of carbapenemase-producing Enterobacteriaceae (CPE) through patient transfer between healthcare facilities, with special emphasis on cross-border transfer. Stockholm: </a:t>
            </a:r>
            <a:r>
              <a:rPr lang="en-CA" sz="1600" dirty="0" smtClean="0"/>
              <a:t>ECDC;2011</a:t>
            </a:r>
            <a:endParaRPr lang="en-CA" sz="1600" dirty="0"/>
          </a:p>
        </p:txBody>
      </p:sp>
      <p:sp>
        <p:nvSpPr>
          <p:cNvPr id="4" name="Slide Number Placeholder 3"/>
          <p:cNvSpPr>
            <a:spLocks noGrp="1"/>
          </p:cNvSpPr>
          <p:nvPr>
            <p:ph type="sldNum" sz="quarter" idx="12"/>
          </p:nvPr>
        </p:nvSpPr>
        <p:spPr/>
        <p:txBody>
          <a:bodyPr/>
          <a:lstStyle/>
          <a:p>
            <a:fld id="{B68C6FA7-AB22-4AF4-9067-30BD52CB1778}" type="slidenum">
              <a:rPr lang="en-CA" smtClean="0"/>
              <a:t>104</a:t>
            </a:fld>
            <a:endParaRPr lang="en-CA"/>
          </a:p>
        </p:txBody>
      </p:sp>
    </p:spTree>
    <p:extLst>
      <p:ext uri="{BB962C8B-B14F-4D97-AF65-F5344CB8AC3E}">
        <p14:creationId xmlns:p14="http://schemas.microsoft.com/office/powerpoint/2010/main" val="2894463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67544" y="1923678"/>
            <a:ext cx="8496944" cy="3726414"/>
          </a:xfrm>
        </p:spPr>
        <p:txBody>
          <a:bodyPr>
            <a:normAutofit/>
          </a:bodyPr>
          <a:lstStyle/>
          <a:p>
            <a:r>
              <a:rPr lang="en-US" altLang="en-US" sz="1600" dirty="0" err="1"/>
              <a:t>Fekety</a:t>
            </a:r>
            <a:r>
              <a:rPr lang="en-US" altLang="en-US" sz="1600" dirty="0"/>
              <a:t> R, et al. Studies on the epidemiology of antibiotic-associated </a:t>
            </a:r>
            <a:r>
              <a:rPr lang="en-US" altLang="en-US" sz="1600" i="1" dirty="0"/>
              <a:t>Clostridium difficile </a:t>
            </a:r>
            <a:r>
              <a:rPr lang="en-US" altLang="en-US" sz="1600" dirty="0"/>
              <a:t>colitis. Am J </a:t>
            </a:r>
            <a:r>
              <a:rPr lang="en-US" altLang="en-US" sz="1600" dirty="0" err="1"/>
              <a:t>Clin</a:t>
            </a:r>
            <a:r>
              <a:rPr lang="en-US" altLang="en-US" sz="1600" dirty="0"/>
              <a:t> </a:t>
            </a:r>
            <a:r>
              <a:rPr lang="en-US" altLang="en-US" sz="1600" dirty="0" err="1"/>
              <a:t>Nutr</a:t>
            </a:r>
            <a:r>
              <a:rPr lang="en-US" altLang="en-US" sz="1600" dirty="0"/>
              <a:t> 1980;33:2527-32</a:t>
            </a:r>
          </a:p>
          <a:p>
            <a:r>
              <a:rPr lang="en-CA" sz="1600" dirty="0" err="1" smtClean="0"/>
              <a:t>Gagné</a:t>
            </a:r>
            <a:r>
              <a:rPr lang="en-CA" sz="1600" dirty="0" smtClean="0"/>
              <a:t> </a:t>
            </a:r>
            <a:r>
              <a:rPr lang="en-CA" sz="1600" dirty="0"/>
              <a:t>D, </a:t>
            </a:r>
            <a:r>
              <a:rPr lang="en-CA" sz="1600" dirty="0" err="1"/>
              <a:t>Bédard</a:t>
            </a:r>
            <a:r>
              <a:rPr lang="en-CA" sz="1600" dirty="0"/>
              <a:t> G, </a:t>
            </a:r>
            <a:r>
              <a:rPr lang="en-CA" sz="1600" dirty="0" err="1"/>
              <a:t>Maziade</a:t>
            </a:r>
            <a:r>
              <a:rPr lang="en-CA" sz="1600" dirty="0"/>
              <a:t> PJ. Systematic patients’ hand disinfection: impact on </a:t>
            </a:r>
            <a:r>
              <a:rPr lang="en-CA" sz="1600" dirty="0" err="1"/>
              <a:t>meticillin</a:t>
            </a:r>
            <a:r>
              <a:rPr lang="en-CA" sz="1600" dirty="0"/>
              <a:t> resistant </a:t>
            </a:r>
            <a:r>
              <a:rPr lang="en-CA" sz="1600" i="1" dirty="0"/>
              <a:t>Staphylococcus aureus </a:t>
            </a:r>
            <a:r>
              <a:rPr lang="en-CA" sz="1600" dirty="0"/>
              <a:t>infection rates in a community hospital. J </a:t>
            </a:r>
            <a:r>
              <a:rPr lang="en-CA" sz="1600" dirty="0" err="1"/>
              <a:t>Hosp</a:t>
            </a:r>
            <a:r>
              <a:rPr lang="en-CA" sz="1600" dirty="0"/>
              <a:t> Infect 2010;75:269-72</a:t>
            </a:r>
          </a:p>
          <a:p>
            <a:r>
              <a:rPr lang="en-CA" sz="1600" dirty="0" err="1"/>
              <a:t>Galdys</a:t>
            </a:r>
            <a:r>
              <a:rPr lang="en-CA" sz="1600" dirty="0"/>
              <a:t> AL, Curry SR, Harrison LH.  Asymptomatic </a:t>
            </a:r>
            <a:r>
              <a:rPr lang="en-CA" sz="1600" i="1" dirty="0"/>
              <a:t>Clostridium difficile </a:t>
            </a:r>
            <a:r>
              <a:rPr lang="en-CA" sz="1600" dirty="0"/>
              <a:t>colonization as a reservoir for </a:t>
            </a:r>
            <a:r>
              <a:rPr lang="en-CA" sz="1600" i="1" dirty="0"/>
              <a:t>Clostridium difficile </a:t>
            </a:r>
            <a:r>
              <a:rPr lang="en-CA" sz="1600" dirty="0"/>
              <a:t>infection. Expert Rev Anti Infect </a:t>
            </a:r>
            <a:r>
              <a:rPr lang="en-CA" sz="1600" dirty="0" err="1"/>
              <a:t>Ther</a:t>
            </a:r>
            <a:r>
              <a:rPr lang="en-CA" sz="1600" dirty="0"/>
              <a:t> 2014;12:967–80</a:t>
            </a:r>
          </a:p>
          <a:p>
            <a:r>
              <a:rPr lang="en-US" altLang="en-US" sz="1600" dirty="0" smtClean="0"/>
              <a:t>Garcia </a:t>
            </a:r>
            <a:r>
              <a:rPr lang="en-US" altLang="en-US" sz="1600" dirty="0"/>
              <a:t>R. A review of the possible role of oral and dental colonization of the occurrence of health care-associated pneumonia: underappreciated risk and a call for interventions. Am J Infect Control 2005;33(9):</a:t>
            </a:r>
            <a:r>
              <a:rPr lang="en-US" altLang="en-US" sz="1600" dirty="0" smtClean="0"/>
              <a:t>527-40</a:t>
            </a:r>
            <a:endParaRPr lang="en-US" altLang="en-US" sz="1600" dirty="0"/>
          </a:p>
        </p:txBody>
      </p:sp>
      <p:sp>
        <p:nvSpPr>
          <p:cNvPr id="4" name="Slide Number Placeholder 3"/>
          <p:cNvSpPr>
            <a:spLocks noGrp="1"/>
          </p:cNvSpPr>
          <p:nvPr>
            <p:ph type="sldNum" sz="quarter" idx="12"/>
          </p:nvPr>
        </p:nvSpPr>
        <p:spPr/>
        <p:txBody>
          <a:bodyPr/>
          <a:lstStyle/>
          <a:p>
            <a:fld id="{B68C6FA7-AB22-4AF4-9067-30BD52CB1778}" type="slidenum">
              <a:rPr lang="en-CA" smtClean="0"/>
              <a:t>105</a:t>
            </a:fld>
            <a:endParaRPr lang="en-CA"/>
          </a:p>
        </p:txBody>
      </p:sp>
    </p:spTree>
    <p:extLst>
      <p:ext uri="{BB962C8B-B14F-4D97-AF65-F5344CB8AC3E}">
        <p14:creationId xmlns:p14="http://schemas.microsoft.com/office/powerpoint/2010/main" val="133573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67544" y="1851670"/>
            <a:ext cx="8676456" cy="3808158"/>
          </a:xfrm>
        </p:spPr>
        <p:txBody>
          <a:bodyPr>
            <a:noAutofit/>
          </a:bodyPr>
          <a:lstStyle/>
          <a:p>
            <a:r>
              <a:rPr lang="en-CA" sz="1600" dirty="0" err="1"/>
              <a:t>Gerba</a:t>
            </a:r>
            <a:r>
              <a:rPr lang="en-CA" sz="1600" dirty="0"/>
              <a:t> CP, Wallis C, </a:t>
            </a:r>
            <a:r>
              <a:rPr lang="en-CA" sz="1600" dirty="0" err="1"/>
              <a:t>Melnick</a:t>
            </a:r>
            <a:r>
              <a:rPr lang="en-CA" sz="1600" dirty="0"/>
              <a:t> JL. Microbiological hazards of household toilets: droplet production and the fate of residual organisms. </a:t>
            </a:r>
            <a:r>
              <a:rPr lang="en-CA" sz="1600" dirty="0" err="1"/>
              <a:t>Appl</a:t>
            </a:r>
            <a:r>
              <a:rPr lang="en-CA" sz="1600" dirty="0"/>
              <a:t> </a:t>
            </a:r>
            <a:r>
              <a:rPr lang="en-CA" sz="1600" dirty="0" err="1"/>
              <a:t>Microbiol</a:t>
            </a:r>
            <a:r>
              <a:rPr lang="en-CA" sz="1600" dirty="0"/>
              <a:t> 1975;30(2):229-237</a:t>
            </a:r>
          </a:p>
          <a:p>
            <a:r>
              <a:rPr lang="en-CA" sz="1600" dirty="0" err="1" smtClean="0"/>
              <a:t>Grabsch</a:t>
            </a:r>
            <a:r>
              <a:rPr lang="en-CA" sz="1600" dirty="0" smtClean="0"/>
              <a:t> </a:t>
            </a:r>
            <a:r>
              <a:rPr lang="en-CA" sz="1600" dirty="0"/>
              <a:t>EA, Burrell LJ, </a:t>
            </a:r>
            <a:r>
              <a:rPr lang="en-CA" sz="1600" dirty="0" err="1"/>
              <a:t>Padiglione</a:t>
            </a:r>
            <a:r>
              <a:rPr lang="en-CA" sz="1600" dirty="0"/>
              <a:t> A, O’Keefe JM, et al. Risk of environmental and healthcare worker contamination with vancomycin resistant enterococci during outpatient procedures and hemodialysis. Infect Control </a:t>
            </a:r>
            <a:r>
              <a:rPr lang="en-CA" sz="1600" dirty="0" err="1"/>
              <a:t>Hosp</a:t>
            </a:r>
            <a:r>
              <a:rPr lang="en-CA" sz="1600" dirty="0"/>
              <a:t> </a:t>
            </a:r>
            <a:r>
              <a:rPr lang="en-CA" sz="1600" dirty="0" err="1"/>
              <a:t>Epidemiol</a:t>
            </a:r>
            <a:r>
              <a:rPr lang="en-CA" sz="1600" dirty="0"/>
              <a:t> 2006;27:287-93</a:t>
            </a:r>
          </a:p>
          <a:p>
            <a:r>
              <a:rPr lang="en-CA" sz="1600" dirty="0" err="1" smtClean="0"/>
              <a:t>Havill</a:t>
            </a:r>
            <a:r>
              <a:rPr lang="en-CA" sz="1600" dirty="0" smtClean="0"/>
              <a:t> </a:t>
            </a:r>
            <a:r>
              <a:rPr lang="en-CA" sz="1600" dirty="0"/>
              <a:t>NL, Boyce JM, Otter JA. Extended survival of carbapenem-resistant Enterobacteriaceae on dry surfaces. ICHE 2014;35(4)445-7</a:t>
            </a:r>
          </a:p>
          <a:p>
            <a:r>
              <a:rPr lang="en-CA" sz="1600" dirty="0"/>
              <a:t>Johnson DL, Mead KR, Lynch RA, </a:t>
            </a:r>
            <a:r>
              <a:rPr lang="en-CA" sz="1600" dirty="0" err="1"/>
              <a:t>Hirst</a:t>
            </a:r>
            <a:r>
              <a:rPr lang="en-CA" sz="1600" dirty="0"/>
              <a:t> DVL. Lifting the lid on toilet plume aerosol: A literature review with suggestions for future research. AJIC 2013;41:254-8</a:t>
            </a:r>
          </a:p>
          <a:p>
            <a:r>
              <a:rPr lang="en-CA" sz="1600" dirty="0" smtClean="0"/>
              <a:t>Landers </a:t>
            </a:r>
            <a:r>
              <a:rPr lang="en-CA" sz="1600" dirty="0"/>
              <a:t>T, </a:t>
            </a:r>
            <a:r>
              <a:rPr lang="en-CA" sz="1600" dirty="0" err="1"/>
              <a:t>Abusalem</a:t>
            </a:r>
            <a:r>
              <a:rPr lang="en-CA" sz="1600" dirty="0"/>
              <a:t> S, Coty MB, Bingham J. Patient-centered hand hygiene: the next step in infection prevention. AJIC </a:t>
            </a:r>
            <a:r>
              <a:rPr lang="en-CA" sz="1600" dirty="0" smtClean="0"/>
              <a:t>2012;40:S11-S17</a:t>
            </a:r>
            <a:endParaRPr lang="en-US" altLang="en-US" sz="1600" dirty="0" smtClean="0"/>
          </a:p>
        </p:txBody>
      </p:sp>
      <p:sp>
        <p:nvSpPr>
          <p:cNvPr id="4" name="Slide Number Placeholder 3"/>
          <p:cNvSpPr>
            <a:spLocks noGrp="1"/>
          </p:cNvSpPr>
          <p:nvPr>
            <p:ph type="sldNum" sz="quarter" idx="12"/>
          </p:nvPr>
        </p:nvSpPr>
        <p:spPr/>
        <p:txBody>
          <a:bodyPr/>
          <a:lstStyle/>
          <a:p>
            <a:fld id="{B68C6FA7-AB22-4AF4-9067-30BD52CB1778}" type="slidenum">
              <a:rPr lang="en-CA" smtClean="0"/>
              <a:t>106</a:t>
            </a:fld>
            <a:endParaRPr lang="en-CA" dirty="0"/>
          </a:p>
        </p:txBody>
      </p:sp>
    </p:spTree>
    <p:extLst>
      <p:ext uri="{BB962C8B-B14F-4D97-AF65-F5344CB8AC3E}">
        <p14:creationId xmlns:p14="http://schemas.microsoft.com/office/powerpoint/2010/main" val="4208999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395536" y="1851670"/>
            <a:ext cx="8496944" cy="3096344"/>
          </a:xfrm>
        </p:spPr>
        <p:txBody>
          <a:bodyPr>
            <a:noAutofit/>
          </a:bodyPr>
          <a:lstStyle/>
          <a:p>
            <a:r>
              <a:rPr lang="en-US" altLang="en-US" sz="1600" dirty="0"/>
              <a:t>Loo VG. Environmental interventions to control </a:t>
            </a:r>
            <a:r>
              <a:rPr lang="en-US" altLang="en-US" sz="1600" i="1" dirty="0"/>
              <a:t>Clostridium difficile. </a:t>
            </a:r>
            <a:r>
              <a:rPr lang="en-CA" sz="1600" dirty="0"/>
              <a:t>Infect Dis </a:t>
            </a:r>
            <a:r>
              <a:rPr lang="en-CA" sz="1600" dirty="0" err="1"/>
              <a:t>Clin</a:t>
            </a:r>
            <a:r>
              <a:rPr lang="en-CA" sz="1600" dirty="0"/>
              <a:t> N Am </a:t>
            </a:r>
            <a:r>
              <a:rPr lang="en-CA" sz="1600" dirty="0" smtClean="0"/>
              <a:t>2015;29:83–91</a:t>
            </a:r>
          </a:p>
          <a:p>
            <a:r>
              <a:rPr lang="en-US" sz="1600" dirty="0" err="1"/>
              <a:t>Longtin</a:t>
            </a:r>
            <a:r>
              <a:rPr lang="en-US" sz="1600" dirty="0"/>
              <a:t> Y, et al. </a:t>
            </a:r>
            <a:r>
              <a:rPr lang="en-CA" sz="1600" dirty="0"/>
              <a:t>Effect of Detecting and Isolating </a:t>
            </a:r>
            <a:r>
              <a:rPr lang="en-CA" sz="1600" i="1" dirty="0"/>
              <a:t>Clostridium difficile </a:t>
            </a:r>
            <a:r>
              <a:rPr lang="en-CA" sz="1600" dirty="0" smtClean="0"/>
              <a:t>Carriers at </a:t>
            </a:r>
            <a:r>
              <a:rPr lang="en-CA" sz="1600" dirty="0"/>
              <a:t>Hospital Admission on the Incidence of </a:t>
            </a:r>
            <a:r>
              <a:rPr lang="en-CA" sz="1600" i="1" dirty="0"/>
              <a:t>C difficile </a:t>
            </a:r>
            <a:r>
              <a:rPr lang="en-CA" sz="1600" dirty="0"/>
              <a:t>Infections. A Quasi-Experimental Controlled Study. </a:t>
            </a:r>
            <a:r>
              <a:rPr lang="en-CA" sz="1600" i="1" dirty="0"/>
              <a:t>JAMA Intern Med</a:t>
            </a:r>
            <a:r>
              <a:rPr lang="en-CA" sz="1600" dirty="0"/>
              <a:t>. doi:10.1001/jamainternmed.2016.0177. Published online April 25, 2016.</a:t>
            </a:r>
          </a:p>
          <a:p>
            <a:r>
              <a:rPr lang="en-US" altLang="en-US" sz="1600" dirty="0" smtClean="0"/>
              <a:t>Lyon </a:t>
            </a:r>
            <a:r>
              <a:rPr lang="en-US" altLang="en-US" sz="1600" dirty="0"/>
              <a:t>GM, Mehta AK, </a:t>
            </a:r>
            <a:r>
              <a:rPr lang="en-US" altLang="en-US" sz="1600" dirty="0" err="1"/>
              <a:t>Varkey</a:t>
            </a:r>
            <a:r>
              <a:rPr lang="en-US" altLang="en-US" sz="1600" dirty="0"/>
              <a:t> JB, </a:t>
            </a:r>
            <a:r>
              <a:rPr lang="en-US" altLang="en-US" sz="1600" dirty="0" err="1"/>
              <a:t>Brantly</a:t>
            </a:r>
            <a:r>
              <a:rPr lang="en-US" altLang="en-US" sz="1600" dirty="0"/>
              <a:t> K, et al. Clinical care of two patients with Ebola virus disease in the United States. NEJM 2014 </a:t>
            </a:r>
            <a:r>
              <a:rPr lang="en-CA" sz="1600" dirty="0"/>
              <a:t>DOI: 10.1056/NEJMoa1409838 </a:t>
            </a:r>
            <a:endParaRPr lang="en-CA" sz="1600" dirty="0" smtClean="0"/>
          </a:p>
          <a:p>
            <a:r>
              <a:rPr lang="en-US" altLang="en-US" sz="1600" dirty="0"/>
              <a:t>Mayer</a:t>
            </a:r>
            <a:r>
              <a:rPr lang="en-CA" sz="1600" dirty="0"/>
              <a:t> RA, et al. Role of fecal incontinence in contamination of the environment with vancomycin-resistant enterococci. </a:t>
            </a:r>
            <a:r>
              <a:rPr lang="en-CA" sz="1600" i="1" dirty="0"/>
              <a:t>Am J Infect Control </a:t>
            </a:r>
            <a:r>
              <a:rPr lang="en-CA" sz="1600" dirty="0"/>
              <a:t>2003; </a:t>
            </a:r>
            <a:r>
              <a:rPr lang="en-CA" sz="1600" dirty="0" smtClean="0"/>
              <a:t>31:221-225.</a:t>
            </a:r>
            <a:endParaRPr lang="en-US" altLang="en-US" sz="1600" dirty="0"/>
          </a:p>
          <a:p>
            <a:r>
              <a:rPr lang="en-US" altLang="en-US" sz="1600" dirty="0" err="1" smtClean="0"/>
              <a:t>McCoubrey</a:t>
            </a:r>
            <a:r>
              <a:rPr lang="en-US" altLang="en-US" sz="1600" dirty="0" smtClean="0"/>
              <a:t> </a:t>
            </a:r>
            <a:r>
              <a:rPr lang="en-US" altLang="en-US" sz="1600" dirty="0"/>
              <a:t>J, et al. Clostridium difficile in a geriatric unit: a prospective epidemiological study employing a novel S-layer typing method. </a:t>
            </a:r>
            <a:r>
              <a:rPr lang="en-US" altLang="en-US" sz="1600" dirty="0" err="1"/>
              <a:t>J.Med</a:t>
            </a:r>
            <a:r>
              <a:rPr lang="en-US" altLang="en-US" sz="1600" dirty="0"/>
              <a:t> Micro </a:t>
            </a:r>
            <a:r>
              <a:rPr lang="en-US" altLang="en-US" sz="1600" dirty="0" smtClean="0"/>
              <a:t>2003;52:573-8</a:t>
            </a:r>
          </a:p>
          <a:p>
            <a:endParaRPr lang="en-CA" sz="1600" dirty="0" smtClean="0"/>
          </a:p>
        </p:txBody>
      </p:sp>
      <p:sp>
        <p:nvSpPr>
          <p:cNvPr id="4" name="Slide Number Placeholder 3"/>
          <p:cNvSpPr>
            <a:spLocks noGrp="1"/>
          </p:cNvSpPr>
          <p:nvPr>
            <p:ph type="sldNum" sz="quarter" idx="12"/>
          </p:nvPr>
        </p:nvSpPr>
        <p:spPr/>
        <p:txBody>
          <a:bodyPr/>
          <a:lstStyle/>
          <a:p>
            <a:fld id="{B68C6FA7-AB22-4AF4-9067-30BD52CB1778}" type="slidenum">
              <a:rPr lang="en-CA" smtClean="0"/>
              <a:t>107</a:t>
            </a:fld>
            <a:endParaRPr lang="en-CA" dirty="0"/>
          </a:p>
        </p:txBody>
      </p:sp>
    </p:spTree>
    <p:extLst>
      <p:ext uri="{BB962C8B-B14F-4D97-AF65-F5344CB8AC3E}">
        <p14:creationId xmlns:p14="http://schemas.microsoft.com/office/powerpoint/2010/main" val="71663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909234"/>
            <a:ext cx="8435280" cy="3234265"/>
          </a:xfrm>
        </p:spPr>
        <p:txBody>
          <a:bodyPr>
            <a:normAutofit fontScale="70000" lnSpcReduction="20000"/>
          </a:bodyPr>
          <a:lstStyle/>
          <a:p>
            <a:r>
              <a:rPr lang="en-CA" sz="2300" dirty="0" smtClean="0"/>
              <a:t>National </a:t>
            </a:r>
            <a:r>
              <a:rPr lang="en-CA" sz="2300" dirty="0"/>
              <a:t>Audit Office. Reducing healthcare associated infections in hospitals in England. Report by the Comptroller and Auditor General. HC 560 Session 2008-2009; 2009. National Audit office; London, UK</a:t>
            </a:r>
          </a:p>
          <a:p>
            <a:r>
              <a:rPr lang="en-CA" sz="2300" dirty="0" err="1" smtClean="0"/>
              <a:t>Nseir</a:t>
            </a:r>
            <a:r>
              <a:rPr lang="en-CA" sz="2300" dirty="0" smtClean="0"/>
              <a:t> </a:t>
            </a:r>
            <a:r>
              <a:rPr lang="en-CA" sz="2300" dirty="0"/>
              <a:t>S, </a:t>
            </a:r>
            <a:r>
              <a:rPr lang="en-CA" sz="2300" dirty="0" err="1"/>
              <a:t>Blazejewski</a:t>
            </a:r>
            <a:r>
              <a:rPr lang="en-CA" sz="2300" dirty="0"/>
              <a:t> C, </a:t>
            </a:r>
            <a:r>
              <a:rPr lang="en-CA" sz="2300" dirty="0" err="1"/>
              <a:t>Lubret</a:t>
            </a:r>
            <a:r>
              <a:rPr lang="en-CA" sz="2300" dirty="0"/>
              <a:t> R, Wallet F, et al. Risk of acquiring multidrug-resistant gram-negative bacilli from prior room occupants in the intensive care unit. </a:t>
            </a:r>
            <a:r>
              <a:rPr lang="en-CA" sz="2300" dirty="0" err="1"/>
              <a:t>Clin</a:t>
            </a:r>
            <a:r>
              <a:rPr lang="en-CA" sz="2300" dirty="0"/>
              <a:t> </a:t>
            </a:r>
            <a:r>
              <a:rPr lang="en-CA" sz="2300" dirty="0" err="1"/>
              <a:t>Microbiol</a:t>
            </a:r>
            <a:r>
              <a:rPr lang="en-CA" sz="2300" dirty="0"/>
              <a:t> Infect 2011;17:1201–1208</a:t>
            </a:r>
          </a:p>
          <a:p>
            <a:r>
              <a:rPr lang="en-CA" sz="2300" dirty="0"/>
              <a:t>O’Donnell LJD, </a:t>
            </a:r>
            <a:r>
              <a:rPr lang="en-CA" sz="2300" dirty="0" err="1"/>
              <a:t>Virjee</a:t>
            </a:r>
            <a:r>
              <a:rPr lang="en-CA" sz="2300" dirty="0"/>
              <a:t> J, Heaton KW. Detection of pseudodiarrhea by simple clinical assessment of intestinal transit rate. BMJ 1990; 300(6772):439-40</a:t>
            </a:r>
          </a:p>
          <a:p>
            <a:r>
              <a:rPr lang="en-CA" sz="2300" dirty="0" smtClean="0"/>
              <a:t>Palmore TN, Henderson DK. Managing transmission for carbapenem-resistant Enterobacteriaceae in healthcare settings: a view from the trenches. </a:t>
            </a:r>
            <a:r>
              <a:rPr lang="en-CA" sz="2300" dirty="0" err="1" smtClean="0"/>
              <a:t>Clin</a:t>
            </a:r>
            <a:r>
              <a:rPr lang="en-CA" sz="2300" dirty="0" smtClean="0"/>
              <a:t> Infect Disease </a:t>
            </a:r>
            <a:r>
              <a:rPr lang="en-CA" sz="2300" dirty="0"/>
              <a:t>2013;57(11):</a:t>
            </a:r>
            <a:r>
              <a:rPr lang="en-CA" sz="2300" dirty="0" smtClean="0"/>
              <a:t>1593-9</a:t>
            </a:r>
          </a:p>
          <a:p>
            <a:r>
              <a:rPr lang="en-CA" sz="2300" dirty="0"/>
              <a:t>Public Health England Working Group.  Acute trust </a:t>
            </a:r>
            <a:r>
              <a:rPr lang="en-CA" sz="2300" dirty="0" err="1"/>
              <a:t>tooklit</a:t>
            </a:r>
            <a:r>
              <a:rPr lang="en-CA" sz="2300" dirty="0"/>
              <a:t> for the early detection, management and control of carbapenemase producing Enterobacteriaceae. 2013 PHE: London.</a:t>
            </a:r>
          </a:p>
          <a:p>
            <a:endParaRPr lang="en-CA" sz="2300" dirty="0" smtClean="0"/>
          </a:p>
          <a:p>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108</a:t>
            </a:fld>
            <a:endParaRPr lang="en-CA" dirty="0"/>
          </a:p>
        </p:txBody>
      </p:sp>
    </p:spTree>
    <p:extLst>
      <p:ext uri="{BB962C8B-B14F-4D97-AF65-F5344CB8AC3E}">
        <p14:creationId xmlns:p14="http://schemas.microsoft.com/office/powerpoint/2010/main" val="1908567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909235"/>
            <a:ext cx="8435280" cy="2927350"/>
          </a:xfrm>
        </p:spPr>
        <p:txBody>
          <a:bodyPr>
            <a:normAutofit lnSpcReduction="10000"/>
          </a:bodyPr>
          <a:lstStyle/>
          <a:p>
            <a:r>
              <a:rPr lang="en-CA" sz="1600" dirty="0"/>
              <a:t>Ray AJ, </a:t>
            </a:r>
            <a:r>
              <a:rPr lang="en-CA" sz="1600" dirty="0" smtClean="0"/>
              <a:t>et al. </a:t>
            </a:r>
            <a:r>
              <a:rPr lang="en-CA" sz="1600" dirty="0"/>
              <a:t>Nosocomial transmission of vancomycin-resistant enterococci from surfaces. </a:t>
            </a:r>
            <a:r>
              <a:rPr lang="en-CA" sz="1600" i="1" dirty="0"/>
              <a:t>J Am Med </a:t>
            </a:r>
            <a:r>
              <a:rPr lang="en-CA" sz="1600" i="1" dirty="0" err="1"/>
              <a:t>Assoc</a:t>
            </a:r>
            <a:r>
              <a:rPr lang="en-CA" sz="1600" i="1" dirty="0"/>
              <a:t> </a:t>
            </a:r>
            <a:r>
              <a:rPr lang="en-CA" sz="1600" dirty="0"/>
              <a:t>2002;287:1400-1401</a:t>
            </a:r>
            <a:endParaRPr lang="en-CA" sz="1600" dirty="0" smtClean="0"/>
          </a:p>
          <a:p>
            <a:r>
              <a:rPr lang="en-CA" sz="1600" dirty="0" smtClean="0"/>
              <a:t>Roberts </a:t>
            </a:r>
            <a:r>
              <a:rPr lang="en-CA" sz="1600" dirty="0"/>
              <a:t>K, Smith FC, Snelling AM, Kerr KG, et al. Aerial dissemination of </a:t>
            </a:r>
            <a:r>
              <a:rPr lang="en-CA" sz="1600" i="1" dirty="0"/>
              <a:t>Clostridium difficile </a:t>
            </a:r>
            <a:r>
              <a:rPr lang="en-CA" sz="1600" dirty="0"/>
              <a:t>spores. BMC Infect Dis 2008;8:7</a:t>
            </a:r>
          </a:p>
          <a:p>
            <a:r>
              <a:rPr lang="en-CA" sz="1600" dirty="0" err="1"/>
              <a:t>Sattar</a:t>
            </a:r>
            <a:r>
              <a:rPr lang="en-CA" sz="1600" dirty="0"/>
              <a:t> S, </a:t>
            </a:r>
            <a:r>
              <a:rPr lang="en-CA" sz="1600" dirty="0" err="1"/>
              <a:t>Maillard</a:t>
            </a:r>
            <a:r>
              <a:rPr lang="en-CA" sz="1600" dirty="0"/>
              <a:t> JY. The crucial role of wiping in decontamination of high-touch environmental surfaces: Review of current status and directions for the future. Am J Infect Control 2013;41:S97-S104</a:t>
            </a:r>
          </a:p>
          <a:p>
            <a:r>
              <a:rPr lang="en-CA" sz="1600" dirty="0" smtClean="0"/>
              <a:t>Savage </a:t>
            </a:r>
            <a:r>
              <a:rPr lang="en-CA" sz="1600" dirty="0"/>
              <a:t>J, Fuller C, </a:t>
            </a:r>
            <a:r>
              <a:rPr lang="en-CA" sz="1600" dirty="0" err="1"/>
              <a:t>Besser</a:t>
            </a:r>
            <a:r>
              <a:rPr lang="en-CA" sz="1600" dirty="0"/>
              <a:t> S, Stone S. Use of alcohol hand rub (AHR) at ward entrances and use of soap and AHR by patients and visitors: a study in 27 wards in 9 acute NHS trusts. J Infect </a:t>
            </a:r>
            <a:r>
              <a:rPr lang="en-CA" sz="1600" dirty="0" err="1"/>
              <a:t>Prev</a:t>
            </a:r>
            <a:r>
              <a:rPr lang="en-CA" sz="1600" dirty="0"/>
              <a:t> </a:t>
            </a:r>
            <a:r>
              <a:rPr lang="en-CA" sz="1600" dirty="0" smtClean="0"/>
              <a:t>2011;12:54-8</a:t>
            </a:r>
          </a:p>
          <a:p>
            <a:r>
              <a:rPr lang="en-CA" sz="1600" dirty="0" err="1"/>
              <a:t>Schieffelin</a:t>
            </a:r>
            <a:r>
              <a:rPr lang="en-CA" sz="1600" dirty="0"/>
              <a:t> JS, Shaffer JG, </a:t>
            </a:r>
            <a:r>
              <a:rPr lang="en-CA" sz="1600" dirty="0" err="1"/>
              <a:t>Gova</a:t>
            </a:r>
            <a:r>
              <a:rPr lang="en-CA" sz="1600" dirty="0"/>
              <a:t> A, </a:t>
            </a:r>
            <a:r>
              <a:rPr lang="en-CA" sz="1600" dirty="0" err="1"/>
              <a:t>Gbaki</a:t>
            </a:r>
            <a:r>
              <a:rPr lang="en-CA" sz="1600" dirty="0"/>
              <a:t> M, et al. Clinical illness and outcomes in patients with Ebola in Sierra Leone. NEJM.org Oct 29 2014. DOI: 10.1056/NEJMoa1411680</a:t>
            </a:r>
          </a:p>
          <a:p>
            <a:endParaRPr lang="en-CA" sz="1600" dirty="0"/>
          </a:p>
        </p:txBody>
      </p:sp>
      <p:sp>
        <p:nvSpPr>
          <p:cNvPr id="4" name="Slide Number Placeholder 3"/>
          <p:cNvSpPr>
            <a:spLocks noGrp="1"/>
          </p:cNvSpPr>
          <p:nvPr>
            <p:ph type="sldNum" sz="quarter" idx="12"/>
          </p:nvPr>
        </p:nvSpPr>
        <p:spPr/>
        <p:txBody>
          <a:bodyPr/>
          <a:lstStyle/>
          <a:p>
            <a:fld id="{B68C6FA7-AB22-4AF4-9067-30BD52CB1778}" type="slidenum">
              <a:rPr lang="en-CA" smtClean="0"/>
              <a:t>109</a:t>
            </a:fld>
            <a:endParaRPr lang="en-CA" dirty="0"/>
          </a:p>
        </p:txBody>
      </p:sp>
    </p:spTree>
    <p:extLst>
      <p:ext uri="{BB962C8B-B14F-4D97-AF65-F5344CB8AC3E}">
        <p14:creationId xmlns:p14="http://schemas.microsoft.com/office/powerpoint/2010/main" val="345804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3275856" y="4891087"/>
            <a:ext cx="58681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t>http://diseasedetectives.wikia.com/wiki/Chain_of_Transmission</a:t>
            </a:r>
          </a:p>
        </p:txBody>
      </p:sp>
      <p:sp>
        <p:nvSpPr>
          <p:cNvPr id="1024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5EE6AE-B78F-41AE-A01D-4EC8844D5F53}" type="slidenum">
              <a:rPr lang="en-US"/>
              <a:pPr eaLnBrk="1" hangingPunct="1"/>
              <a:t>11</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310"/>
            <a:ext cx="9116341" cy="485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3"/>
          <p:cNvSpPr>
            <a:spLocks noChangeArrowheads="1"/>
          </p:cNvSpPr>
          <p:nvPr/>
        </p:nvSpPr>
        <p:spPr bwMode="auto">
          <a:xfrm>
            <a:off x="5724128" y="3219822"/>
            <a:ext cx="2376264" cy="70207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3980672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r>
              <a:rPr lang="en-CA" sz="1600" dirty="0" err="1" smtClean="0"/>
              <a:t>Siani</a:t>
            </a:r>
            <a:r>
              <a:rPr lang="en-CA" sz="1600" dirty="0" smtClean="0"/>
              <a:t> </a:t>
            </a:r>
            <a:r>
              <a:rPr lang="en-CA" sz="1600" dirty="0"/>
              <a:t>G, Cooper C, </a:t>
            </a:r>
            <a:r>
              <a:rPr lang="en-CA" sz="1600" dirty="0" err="1"/>
              <a:t>Maillard</a:t>
            </a:r>
            <a:r>
              <a:rPr lang="en-CA" sz="1600" dirty="0"/>
              <a:t> JY. Efficacy of “sporicidal” wipes against </a:t>
            </a:r>
            <a:r>
              <a:rPr lang="en-CA" sz="1600" i="1" dirty="0"/>
              <a:t>Clostridium difficile</a:t>
            </a:r>
            <a:r>
              <a:rPr lang="en-CA" sz="1600" dirty="0"/>
              <a:t>. Am J Infect Control 2011;39:212-8</a:t>
            </a:r>
          </a:p>
          <a:p>
            <a:r>
              <a:rPr lang="en-CA" sz="1600" dirty="0" err="1"/>
              <a:t>Tängdén</a:t>
            </a:r>
            <a:r>
              <a:rPr lang="en-CA" sz="1600" dirty="0"/>
              <a:t> T, Cars O, </a:t>
            </a:r>
            <a:r>
              <a:rPr lang="en-CA" sz="1600" dirty="0" err="1"/>
              <a:t>Melhus</a:t>
            </a:r>
            <a:r>
              <a:rPr lang="en-CA" sz="1600" dirty="0"/>
              <a:t> A, </a:t>
            </a:r>
            <a:r>
              <a:rPr lang="en-CA" sz="1600" dirty="0" err="1"/>
              <a:t>Löwdin</a:t>
            </a:r>
            <a:r>
              <a:rPr lang="en-CA" sz="1600" dirty="0"/>
              <a:t> E. Foreign travel is a major risk factor for colonization with Escherichia coli producing CTX-M-type extended-spectrum beta-lactamases: a prospective study with Swedish volunteers. </a:t>
            </a:r>
            <a:r>
              <a:rPr lang="en-CA" sz="1600" dirty="0" err="1"/>
              <a:t>Antimicrob</a:t>
            </a:r>
            <a:r>
              <a:rPr lang="en-CA" sz="1600" dirty="0"/>
              <a:t> Agents </a:t>
            </a:r>
            <a:r>
              <a:rPr lang="en-CA" sz="1600" dirty="0" err="1"/>
              <a:t>Chemother</a:t>
            </a:r>
            <a:r>
              <a:rPr lang="en-CA" sz="1600" dirty="0"/>
              <a:t> 2010; 54:3564–8 </a:t>
            </a:r>
            <a:r>
              <a:rPr lang="it-IT" sz="1600" dirty="0" smtClean="0"/>
              <a:t>Verani </a:t>
            </a:r>
            <a:r>
              <a:rPr lang="it-IT" sz="1600" dirty="0"/>
              <a:t>M, Bigazzi R, Carducci A.</a:t>
            </a:r>
            <a:r>
              <a:rPr lang="en-CA" sz="1600" dirty="0"/>
              <a:t> Viral contamination of aerosol and surfaces through toilet use in health care and other settings. AJIC </a:t>
            </a:r>
            <a:r>
              <a:rPr lang="en-CA" sz="1600" dirty="0" smtClean="0"/>
              <a:t>2014;42:758-62</a:t>
            </a:r>
          </a:p>
          <a:p>
            <a:r>
              <a:rPr lang="en-CA" sz="1600" dirty="0"/>
              <a:t>Walsh TR, Weeks J, Livermore DM,  </a:t>
            </a:r>
            <a:r>
              <a:rPr lang="en-CA" sz="1600" dirty="0" err="1"/>
              <a:t>Toleman</a:t>
            </a:r>
            <a:r>
              <a:rPr lang="en-CA" sz="1600" dirty="0"/>
              <a:t> MA. Dissemination of NDM-1 positive bacteria in the New Delhi environment and its implications for human health: an environmental point prevalence study. The Lancet Infect Dis 2011;11:355-62</a:t>
            </a:r>
          </a:p>
          <a:p>
            <a:endParaRPr lang="it-IT" sz="1600" dirty="0"/>
          </a:p>
          <a:p>
            <a:endParaRPr lang="en-CA" sz="1200" dirty="0"/>
          </a:p>
        </p:txBody>
      </p:sp>
      <p:sp>
        <p:nvSpPr>
          <p:cNvPr id="4" name="Slide Number Placeholder 3"/>
          <p:cNvSpPr>
            <a:spLocks noGrp="1"/>
          </p:cNvSpPr>
          <p:nvPr>
            <p:ph type="sldNum" sz="quarter" idx="12"/>
          </p:nvPr>
        </p:nvSpPr>
        <p:spPr/>
        <p:txBody>
          <a:bodyPr/>
          <a:lstStyle/>
          <a:p>
            <a:fld id="{B68C6FA7-AB22-4AF4-9067-30BD52CB1778}" type="slidenum">
              <a:rPr lang="en-CA" smtClean="0"/>
              <a:t>110</a:t>
            </a:fld>
            <a:endParaRPr lang="en-CA" dirty="0"/>
          </a:p>
        </p:txBody>
      </p:sp>
    </p:spTree>
    <p:extLst>
      <p:ext uri="{BB962C8B-B14F-4D97-AF65-F5344CB8AC3E}">
        <p14:creationId xmlns:p14="http://schemas.microsoft.com/office/powerpoint/2010/main" val="1535040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lstStyle/>
          <a:p>
            <a:r>
              <a:rPr lang="en-CA" sz="1600" dirty="0" smtClean="0"/>
              <a:t>Wenzel </a:t>
            </a:r>
            <a:r>
              <a:rPr lang="en-CA" sz="1600" dirty="0"/>
              <a:t>RP, Edmond MB. Infection control: the case for horizontal rather than vertical interventional programs. </a:t>
            </a:r>
            <a:r>
              <a:rPr lang="en-CA" sz="1600" dirty="0" err="1"/>
              <a:t>Int</a:t>
            </a:r>
            <a:r>
              <a:rPr lang="en-CA" sz="1600" dirty="0"/>
              <a:t> J Infect Dis 2010;14(</a:t>
            </a:r>
            <a:r>
              <a:rPr lang="en-CA" sz="1600" dirty="0" err="1"/>
              <a:t>supp</a:t>
            </a:r>
            <a:r>
              <a:rPr lang="en-CA" sz="1600" dirty="0"/>
              <a:t> 4);</a:t>
            </a:r>
            <a:r>
              <a:rPr lang="en-CA" sz="1600" dirty="0" smtClean="0"/>
              <a:t>S3-S5</a:t>
            </a:r>
          </a:p>
          <a:p>
            <a:r>
              <a:rPr lang="en-US" sz="1600" dirty="0" err="1" smtClean="0"/>
              <a:t>Yui</a:t>
            </a:r>
            <a:r>
              <a:rPr lang="en-US" sz="1600" dirty="0" smtClean="0"/>
              <a:t> S, Ali S, </a:t>
            </a:r>
            <a:r>
              <a:rPr lang="en-US" sz="1600" dirty="0" err="1" smtClean="0"/>
              <a:t>Muzslay</a:t>
            </a:r>
            <a:r>
              <a:rPr lang="en-US" sz="1600" dirty="0" smtClean="0"/>
              <a:t> M, et al. </a:t>
            </a:r>
            <a:r>
              <a:rPr lang="en-CA" sz="1600" dirty="0"/>
              <a:t>Identification of Clostridium difficile </a:t>
            </a:r>
            <a:r>
              <a:rPr lang="en-CA" sz="1600" dirty="0" smtClean="0"/>
              <a:t>reservoirs in the patient environment and efficacy of aerial hydrogen peroxide decontamination. ICHE 2017;38(12):1487-92</a:t>
            </a:r>
            <a:endParaRPr lang="en-CA" sz="1600" dirty="0"/>
          </a:p>
          <a:p>
            <a:r>
              <a:rPr lang="en-CA" sz="1600" dirty="0"/>
              <a:t>Zoutman DE, Ford BD, Sopha K. Working relationships of infection prevention and control programs and environmental services and associations with antibiotic-resistant organisms in Canadian acute care hospitals. AJIC 2014;42:349-52</a:t>
            </a:r>
          </a:p>
          <a:p>
            <a:r>
              <a:rPr lang="en-CA" sz="1600" dirty="0" smtClean="0"/>
              <a:t>Zoutman </a:t>
            </a:r>
            <a:r>
              <a:rPr lang="en-CA" sz="1600" dirty="0"/>
              <a:t>DE, Ford BD, Sopha K. Environmental cleaning resources and activities in Canadian acute care hospitals. AJIC 2014;42:490-494</a:t>
            </a:r>
          </a:p>
          <a:p>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111</a:t>
            </a:fld>
            <a:endParaRPr lang="en-CA"/>
          </a:p>
        </p:txBody>
      </p:sp>
    </p:spTree>
    <p:extLst>
      <p:ext uri="{BB962C8B-B14F-4D97-AF65-F5344CB8AC3E}">
        <p14:creationId xmlns:p14="http://schemas.microsoft.com/office/powerpoint/2010/main" val="286351579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CA" dirty="0"/>
          </a:p>
        </p:txBody>
      </p:sp>
      <p:sp>
        <p:nvSpPr>
          <p:cNvPr id="3" name="Content Placeholder 2"/>
          <p:cNvSpPr>
            <a:spLocks noGrp="1"/>
          </p:cNvSpPr>
          <p:nvPr>
            <p:ph idx="1"/>
          </p:nvPr>
        </p:nvSpPr>
        <p:spPr>
          <a:xfrm>
            <a:off x="457200" y="1314450"/>
            <a:ext cx="8229600" cy="3489547"/>
          </a:xfrm>
        </p:spPr>
        <p:txBody>
          <a:bodyPr>
            <a:normAutofit fontScale="70000" lnSpcReduction="20000"/>
          </a:bodyPr>
          <a:lstStyle/>
          <a:p>
            <a:pPr marL="0" indent="0"/>
            <a:r>
              <a:rPr lang="en-CA" dirty="0" smtClean="0">
                <a:cs typeface="Arial" panose="020B0604020202020204" pitchFamily="34" charset="0"/>
              </a:rPr>
              <a:t>Ali S, et al.</a:t>
            </a:r>
            <a:r>
              <a:rPr lang="en-CA" dirty="0"/>
              <a:t> Effect of surface coating and finish upon </a:t>
            </a:r>
            <a:r>
              <a:rPr lang="en-CA" dirty="0" smtClean="0"/>
              <a:t>the cleanability </a:t>
            </a:r>
            <a:r>
              <a:rPr lang="en-CA" dirty="0"/>
              <a:t>of bed rails and the spread </a:t>
            </a:r>
            <a:r>
              <a:rPr lang="en-CA" dirty="0" smtClean="0"/>
              <a:t>of Staphylococcus aureus. J </a:t>
            </a:r>
            <a:r>
              <a:rPr lang="en-CA" dirty="0" err="1" smtClean="0"/>
              <a:t>Hosp</a:t>
            </a:r>
            <a:r>
              <a:rPr lang="en-CA" dirty="0" smtClean="0"/>
              <a:t> Infect 2012;80:192-8</a:t>
            </a:r>
            <a:endParaRPr lang="en-CA" dirty="0" smtClean="0">
              <a:cs typeface="Arial" panose="020B0604020202020204" pitchFamily="34" charset="0"/>
            </a:endParaRPr>
          </a:p>
          <a:p>
            <a:pPr marL="0" indent="0"/>
            <a:r>
              <a:rPr lang="en-CA" dirty="0" smtClean="0">
                <a:cs typeface="Arial" panose="020B0604020202020204" pitchFamily="34" charset="0"/>
              </a:rPr>
              <a:t>Adams </a:t>
            </a:r>
            <a:r>
              <a:rPr lang="en-CA" dirty="0">
                <a:cs typeface="Arial" panose="020B0604020202020204" pitchFamily="34" charset="0"/>
              </a:rPr>
              <a:t>CE, </a:t>
            </a:r>
            <a:r>
              <a:rPr lang="en-CA" dirty="0" smtClean="0">
                <a:cs typeface="Arial" panose="020B0604020202020204" pitchFamily="34" charset="0"/>
              </a:rPr>
              <a:t> </a:t>
            </a:r>
            <a:r>
              <a:rPr lang="en-CA" dirty="0">
                <a:cs typeface="Arial" panose="020B0604020202020204" pitchFamily="34" charset="0"/>
              </a:rPr>
              <a:t>et al. Examining the association between surface bioburden and frequently touched sites in the intensive care. J </a:t>
            </a:r>
            <a:r>
              <a:rPr lang="en-CA" dirty="0" err="1">
                <a:cs typeface="Arial" panose="020B0604020202020204" pitchFamily="34" charset="0"/>
              </a:rPr>
              <a:t>Hosp</a:t>
            </a:r>
            <a:r>
              <a:rPr lang="en-CA" dirty="0">
                <a:cs typeface="Arial" panose="020B0604020202020204" pitchFamily="34" charset="0"/>
              </a:rPr>
              <a:t> Infect 2017;95:76-80</a:t>
            </a:r>
            <a:r>
              <a:rPr lang="en-CA" dirty="0" smtClean="0">
                <a:cs typeface="Arial" panose="020B0604020202020204" pitchFamily="34" charset="0"/>
              </a:rPr>
              <a:t>.</a:t>
            </a:r>
          </a:p>
          <a:p>
            <a:pPr marL="0" indent="0"/>
            <a:r>
              <a:rPr lang="en-CA" dirty="0" err="1"/>
              <a:t>Attaway</a:t>
            </a:r>
            <a:r>
              <a:rPr lang="en-CA" dirty="0"/>
              <a:t>  HH, </a:t>
            </a:r>
            <a:r>
              <a:rPr lang="en-CA" dirty="0" smtClean="0"/>
              <a:t>et </a:t>
            </a:r>
            <a:r>
              <a:rPr lang="en-CA" dirty="0"/>
              <a:t>al. Intrinsic bacterial burden associated with intensive care unit hospital beds: effects of disinfection on population recovery and mitigation of potential infection risk. </a:t>
            </a:r>
            <a:r>
              <a:rPr lang="en-CA" dirty="0" smtClean="0"/>
              <a:t>AJIC 2012;40:907-12 </a:t>
            </a:r>
            <a:endParaRPr lang="en-CA" dirty="0">
              <a:cs typeface="Arial" panose="020B0604020202020204" pitchFamily="34" charset="0"/>
            </a:endParaRPr>
          </a:p>
          <a:p>
            <a:pPr marL="0" indent="0"/>
            <a:r>
              <a:rPr lang="en-CA" dirty="0" err="1" smtClean="0">
                <a:cs typeface="Arial" panose="020B0604020202020204" pitchFamily="34" charset="0"/>
              </a:rPr>
              <a:t>Bhalla</a:t>
            </a:r>
            <a:r>
              <a:rPr lang="en-CA" dirty="0" smtClean="0">
                <a:cs typeface="Arial" panose="020B0604020202020204" pitchFamily="34" charset="0"/>
              </a:rPr>
              <a:t> </a:t>
            </a:r>
            <a:r>
              <a:rPr lang="en-CA" dirty="0">
                <a:cs typeface="Arial" panose="020B0604020202020204" pitchFamily="34" charset="0"/>
              </a:rPr>
              <a:t>A, </a:t>
            </a:r>
            <a:r>
              <a:rPr lang="en-CA" dirty="0" smtClean="0">
                <a:cs typeface="Arial" panose="020B0604020202020204" pitchFamily="34" charset="0"/>
              </a:rPr>
              <a:t>et al. Acquisition </a:t>
            </a:r>
            <a:r>
              <a:rPr lang="en-CA" dirty="0">
                <a:cs typeface="Arial" panose="020B0604020202020204" pitchFamily="34" charset="0"/>
              </a:rPr>
              <a:t>of nosocomial pathogens on hands after contact with environmental surfaces near hospitalized patients. </a:t>
            </a:r>
            <a:r>
              <a:rPr lang="en-CA" dirty="0" smtClean="0">
                <a:cs typeface="Arial" panose="020B0604020202020204" pitchFamily="34" charset="0"/>
              </a:rPr>
              <a:t>ICHE 2004;25:164-167.</a:t>
            </a:r>
          </a:p>
          <a:p>
            <a:pPr marL="0" indent="0"/>
            <a:r>
              <a:rPr lang="en-CA" dirty="0" err="1"/>
              <a:t>Bonten</a:t>
            </a:r>
            <a:r>
              <a:rPr lang="en-CA" dirty="0"/>
              <a:t> MJM, </a:t>
            </a:r>
            <a:r>
              <a:rPr lang="en-CA" i="1" dirty="0"/>
              <a:t>et al. </a:t>
            </a:r>
            <a:r>
              <a:rPr lang="en-CA" dirty="0"/>
              <a:t>Epidemiology of colonisation of patients and environment with vancomycin-resistant enterococci. </a:t>
            </a:r>
            <a:r>
              <a:rPr lang="en-CA" i="1" dirty="0"/>
              <a:t>Lancet </a:t>
            </a:r>
            <a:r>
              <a:rPr lang="en-CA" dirty="0"/>
              <a:t>1996;348:1615-1619.</a:t>
            </a:r>
          </a:p>
          <a:p>
            <a:endParaRPr lang="en-CA" dirty="0" smtClean="0">
              <a:cs typeface="Arial" panose="020B0604020202020204" pitchFamily="34" charset="0"/>
            </a:endParaRPr>
          </a:p>
        </p:txBody>
      </p:sp>
    </p:spTree>
    <p:extLst>
      <p:ext uri="{BB962C8B-B14F-4D97-AF65-F5344CB8AC3E}">
        <p14:creationId xmlns:p14="http://schemas.microsoft.com/office/powerpoint/2010/main" val="7213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CA" dirty="0"/>
          </a:p>
        </p:txBody>
      </p:sp>
      <p:sp>
        <p:nvSpPr>
          <p:cNvPr id="2" name="Content Placeholder 1"/>
          <p:cNvSpPr>
            <a:spLocks noGrp="1"/>
          </p:cNvSpPr>
          <p:nvPr>
            <p:ph idx="1"/>
          </p:nvPr>
        </p:nvSpPr>
        <p:spPr/>
        <p:txBody>
          <a:bodyPr>
            <a:normAutofit fontScale="70000" lnSpcReduction="20000"/>
          </a:bodyPr>
          <a:lstStyle/>
          <a:p>
            <a:pPr marL="0" indent="0"/>
            <a:r>
              <a:rPr lang="en-CA" dirty="0" smtClean="0">
                <a:cs typeface="Arial" panose="020B0604020202020204" pitchFamily="34" charset="0"/>
              </a:rPr>
              <a:t>Boyce </a:t>
            </a:r>
            <a:r>
              <a:rPr lang="en-CA" dirty="0">
                <a:cs typeface="Arial" panose="020B0604020202020204" pitchFamily="34" charset="0"/>
              </a:rPr>
              <a:t>JM, et al Outbreak of multidrug-resistant </a:t>
            </a:r>
            <a:r>
              <a:rPr lang="en-CA" i="1" dirty="0">
                <a:cs typeface="Arial" panose="020B0604020202020204" pitchFamily="34" charset="0"/>
              </a:rPr>
              <a:t>Enterococcus faecium </a:t>
            </a:r>
            <a:r>
              <a:rPr lang="en-CA" dirty="0">
                <a:cs typeface="Arial" panose="020B0604020202020204" pitchFamily="34" charset="0"/>
              </a:rPr>
              <a:t>with transferable </a:t>
            </a:r>
            <a:r>
              <a:rPr lang="en-CA" i="1" dirty="0" err="1">
                <a:cs typeface="Arial" panose="020B0604020202020204" pitchFamily="34" charset="0"/>
              </a:rPr>
              <a:t>vanB</a:t>
            </a:r>
            <a:r>
              <a:rPr lang="en-CA" i="1" dirty="0">
                <a:cs typeface="Arial" panose="020B0604020202020204" pitchFamily="34" charset="0"/>
              </a:rPr>
              <a:t> </a:t>
            </a:r>
            <a:r>
              <a:rPr lang="en-CA" dirty="0">
                <a:cs typeface="Arial" panose="020B0604020202020204" pitchFamily="34" charset="0"/>
              </a:rPr>
              <a:t>class vancomycin resistance. </a:t>
            </a:r>
            <a:r>
              <a:rPr lang="en-CA" i="1" dirty="0">
                <a:cs typeface="Arial" panose="020B0604020202020204" pitchFamily="34" charset="0"/>
              </a:rPr>
              <a:t>J </a:t>
            </a:r>
            <a:r>
              <a:rPr lang="en-CA" i="1" dirty="0" err="1">
                <a:cs typeface="Arial" panose="020B0604020202020204" pitchFamily="34" charset="0"/>
              </a:rPr>
              <a:t>Clin</a:t>
            </a:r>
            <a:r>
              <a:rPr lang="en-CA" i="1" dirty="0">
                <a:cs typeface="Arial" panose="020B0604020202020204" pitchFamily="34" charset="0"/>
              </a:rPr>
              <a:t> </a:t>
            </a:r>
            <a:r>
              <a:rPr lang="en-CA" i="1" dirty="0" err="1">
                <a:cs typeface="Arial" panose="020B0604020202020204" pitchFamily="34" charset="0"/>
              </a:rPr>
              <a:t>Microbiol</a:t>
            </a:r>
            <a:r>
              <a:rPr lang="en-CA" i="1" dirty="0">
                <a:cs typeface="Arial" panose="020B0604020202020204" pitchFamily="34" charset="0"/>
              </a:rPr>
              <a:t> </a:t>
            </a:r>
            <a:r>
              <a:rPr lang="en-CA" dirty="0" smtClean="0">
                <a:cs typeface="Arial" panose="020B0604020202020204" pitchFamily="34" charset="0"/>
              </a:rPr>
              <a:t>1994;32:1148-1153.</a:t>
            </a:r>
          </a:p>
          <a:p>
            <a:pPr marL="0" indent="0"/>
            <a:r>
              <a:rPr lang="en-CA" dirty="0" smtClean="0">
                <a:cs typeface="Arial" panose="020B0604020202020204" pitchFamily="34" charset="0"/>
              </a:rPr>
              <a:t>Boyce </a:t>
            </a:r>
            <a:r>
              <a:rPr lang="en-CA" dirty="0">
                <a:cs typeface="Arial" panose="020B0604020202020204" pitchFamily="34" charset="0"/>
              </a:rPr>
              <a:t>JM, et al.  Widespread </a:t>
            </a:r>
            <a:r>
              <a:rPr lang="en-CA" dirty="0" smtClean="0">
                <a:cs typeface="Arial" panose="020B0604020202020204" pitchFamily="34" charset="0"/>
              </a:rPr>
              <a:t>environmental contamination associated with patients with diarrhea and methicillin-resistant </a:t>
            </a:r>
            <a:r>
              <a:rPr lang="en-CA" i="1" dirty="0" smtClean="0">
                <a:cs typeface="Arial" panose="020B0604020202020204" pitchFamily="34" charset="0"/>
              </a:rPr>
              <a:t>Staphylococcus aureus </a:t>
            </a:r>
            <a:r>
              <a:rPr lang="en-CA" dirty="0" smtClean="0">
                <a:cs typeface="Arial" panose="020B0604020202020204" pitchFamily="34" charset="0"/>
              </a:rPr>
              <a:t>colonization of the gastrointestinal tract. </a:t>
            </a:r>
            <a:r>
              <a:rPr lang="en-CA" dirty="0">
                <a:cs typeface="Arial" panose="020B0604020202020204" pitchFamily="34" charset="0"/>
              </a:rPr>
              <a:t>ICHE 2007;28(10):1142-7.</a:t>
            </a:r>
          </a:p>
          <a:p>
            <a:pPr marL="0" indent="0"/>
            <a:r>
              <a:rPr lang="en-CA" dirty="0" err="1">
                <a:cs typeface="Arial" panose="020B0604020202020204" pitchFamily="34" charset="0"/>
              </a:rPr>
              <a:t>Calfee</a:t>
            </a:r>
            <a:r>
              <a:rPr lang="en-CA" dirty="0">
                <a:cs typeface="Arial" panose="020B0604020202020204" pitchFamily="34" charset="0"/>
              </a:rPr>
              <a:t> DP, et al. Strategies to </a:t>
            </a:r>
            <a:r>
              <a:rPr lang="en-CA" dirty="0" smtClean="0">
                <a:cs typeface="Arial" panose="020B0604020202020204" pitchFamily="34" charset="0"/>
              </a:rPr>
              <a:t>prevent methicillin-resistant </a:t>
            </a:r>
            <a:r>
              <a:rPr lang="en-CA" i="1" dirty="0" smtClean="0">
                <a:cs typeface="Arial" panose="020B0604020202020204" pitchFamily="34" charset="0"/>
              </a:rPr>
              <a:t>Staphylococcus aureus</a:t>
            </a:r>
            <a:r>
              <a:rPr lang="en-CA" dirty="0" smtClean="0">
                <a:cs typeface="Arial" panose="020B0604020202020204" pitchFamily="34" charset="0"/>
              </a:rPr>
              <a:t> transmission and infection in acute care hospitals</a:t>
            </a:r>
            <a:r>
              <a:rPr lang="en-CA" dirty="0">
                <a:cs typeface="Arial" panose="020B0604020202020204" pitchFamily="34" charset="0"/>
              </a:rPr>
              <a:t>: 2014 Update ICHE 2014;35(S2):</a:t>
            </a:r>
            <a:r>
              <a:rPr lang="en-CA" dirty="0" smtClean="0">
                <a:cs typeface="Arial" panose="020B0604020202020204" pitchFamily="34" charset="0"/>
              </a:rPr>
              <a:t>S108-132</a:t>
            </a:r>
          </a:p>
          <a:p>
            <a:pPr marL="0" indent="0"/>
            <a:r>
              <a:rPr lang="en-CA" dirty="0">
                <a:cs typeface="Arial" panose="020B0604020202020204" pitchFamily="34" charset="0"/>
              </a:rPr>
              <a:t>Choi WS, et al. </a:t>
            </a:r>
            <a:r>
              <a:rPr lang="en-CA" i="1" dirty="0">
                <a:cs typeface="Arial" panose="020B0604020202020204" pitchFamily="34" charset="0"/>
              </a:rPr>
              <a:t>Acinetobacter baumanii </a:t>
            </a:r>
            <a:r>
              <a:rPr lang="en-CA" dirty="0">
                <a:cs typeface="Arial" panose="020B0604020202020204" pitchFamily="34" charset="0"/>
              </a:rPr>
              <a:t>in intensive care units and successful outbreak control program. J Korean Med </a:t>
            </a:r>
            <a:r>
              <a:rPr lang="en-CA" dirty="0" err="1">
                <a:cs typeface="Arial" panose="020B0604020202020204" pitchFamily="34" charset="0"/>
              </a:rPr>
              <a:t>Sci</a:t>
            </a:r>
            <a:r>
              <a:rPr lang="en-CA" dirty="0">
                <a:cs typeface="Arial" panose="020B0604020202020204" pitchFamily="34" charset="0"/>
              </a:rPr>
              <a:t> 2010;25:999-1004.</a:t>
            </a:r>
          </a:p>
          <a:p>
            <a:endParaRPr lang="en-US" dirty="0">
              <a:solidFill>
                <a:srgbClr val="073E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691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endParaRPr lang="en-CA" dirty="0"/>
          </a:p>
        </p:txBody>
      </p:sp>
      <p:sp>
        <p:nvSpPr>
          <p:cNvPr id="2" name="Content Placeholder 1"/>
          <p:cNvSpPr>
            <a:spLocks noGrp="1"/>
          </p:cNvSpPr>
          <p:nvPr>
            <p:ph idx="1"/>
          </p:nvPr>
        </p:nvSpPr>
        <p:spPr/>
        <p:txBody>
          <a:bodyPr>
            <a:normAutofit fontScale="70000" lnSpcReduction="20000"/>
          </a:bodyPr>
          <a:lstStyle/>
          <a:p>
            <a:pPr marL="0" indent="0"/>
            <a:r>
              <a:rPr lang="en-CA" dirty="0" err="1" smtClean="0">
                <a:cs typeface="Arial" panose="020B0604020202020204" pitchFamily="34" charset="0"/>
              </a:rPr>
              <a:t>Cobley</a:t>
            </a:r>
            <a:r>
              <a:rPr lang="en-CA" dirty="0" smtClean="0">
                <a:cs typeface="Arial" panose="020B0604020202020204" pitchFamily="34" charset="0"/>
              </a:rPr>
              <a:t> </a:t>
            </a:r>
            <a:r>
              <a:rPr lang="en-CA" dirty="0">
                <a:cs typeface="Arial" panose="020B0604020202020204" pitchFamily="34" charset="0"/>
              </a:rPr>
              <a:t>M, et al. Environmental contamination during tracheal suction. Anaesthesia 1991;46:957-61.</a:t>
            </a:r>
          </a:p>
          <a:p>
            <a:pPr marL="0" indent="0"/>
            <a:r>
              <a:rPr lang="en-US" dirty="0">
                <a:cs typeface="Arial" panose="020B0604020202020204" pitchFamily="34" charset="0"/>
              </a:rPr>
              <a:t>Cohen, et. al., </a:t>
            </a:r>
            <a:r>
              <a:rPr lang="en-US" dirty="0" smtClean="0">
                <a:cs typeface="Arial" panose="020B0604020202020204" pitchFamily="34" charset="0"/>
              </a:rPr>
              <a:t>Frequency </a:t>
            </a:r>
            <a:r>
              <a:rPr lang="en-US" dirty="0">
                <a:cs typeface="Arial" panose="020B0604020202020204" pitchFamily="34" charset="0"/>
              </a:rPr>
              <a:t>of patient contact with health care personnel and visitors: implications for infection </a:t>
            </a:r>
            <a:r>
              <a:rPr lang="en-US" dirty="0" smtClean="0">
                <a:cs typeface="Arial" panose="020B0604020202020204" pitchFamily="34" charset="0"/>
              </a:rPr>
              <a:t>prevention. </a:t>
            </a:r>
            <a:r>
              <a:rPr lang="en-US" dirty="0" err="1">
                <a:cs typeface="Arial" panose="020B0604020202020204" pitchFamily="34" charset="0"/>
              </a:rPr>
              <a:t>Jt</a:t>
            </a:r>
            <a:r>
              <a:rPr lang="en-US" dirty="0">
                <a:cs typeface="Arial" panose="020B0604020202020204" pitchFamily="34" charset="0"/>
              </a:rPr>
              <a:t> </a:t>
            </a:r>
            <a:r>
              <a:rPr lang="en-US" dirty="0" err="1">
                <a:cs typeface="Arial" panose="020B0604020202020204" pitchFamily="34" charset="0"/>
              </a:rPr>
              <a:t>Comm</a:t>
            </a:r>
            <a:r>
              <a:rPr lang="en-US" dirty="0">
                <a:cs typeface="Arial" panose="020B0604020202020204" pitchFamily="34" charset="0"/>
              </a:rPr>
              <a:t> J </a:t>
            </a:r>
            <a:r>
              <a:rPr lang="en-US" dirty="0" err="1">
                <a:cs typeface="Arial" panose="020B0604020202020204" pitchFamily="34" charset="0"/>
              </a:rPr>
              <a:t>Qual</a:t>
            </a:r>
            <a:r>
              <a:rPr lang="en-US" dirty="0">
                <a:cs typeface="Arial" panose="020B0604020202020204" pitchFamily="34" charset="0"/>
              </a:rPr>
              <a:t> Patient Safety, 2012; 38 (12): 560-565</a:t>
            </a:r>
          </a:p>
          <a:p>
            <a:pPr marL="0" indent="0"/>
            <a:r>
              <a:rPr lang="en-CA" dirty="0" smtClean="0">
                <a:cs typeface="Arial" panose="020B0604020202020204" pitchFamily="34" charset="0"/>
              </a:rPr>
              <a:t>Dancer </a:t>
            </a:r>
            <a:r>
              <a:rPr lang="en-CA" dirty="0">
                <a:cs typeface="Arial" panose="020B0604020202020204" pitchFamily="34" charset="0"/>
              </a:rPr>
              <a:t>SJ, et al. Monitoring environmental cleanliness on two surgical wards. </a:t>
            </a:r>
            <a:r>
              <a:rPr lang="en-CA" dirty="0" err="1">
                <a:cs typeface="Arial" panose="020B0604020202020204" pitchFamily="34" charset="0"/>
              </a:rPr>
              <a:t>Int</a:t>
            </a:r>
            <a:r>
              <a:rPr lang="en-CA" dirty="0">
                <a:cs typeface="Arial" panose="020B0604020202020204" pitchFamily="34" charset="0"/>
              </a:rPr>
              <a:t> J Environ Health Res 2008;18:357-364.</a:t>
            </a:r>
          </a:p>
          <a:p>
            <a:pPr marL="0" indent="0"/>
            <a:r>
              <a:rPr lang="en-CA" dirty="0">
                <a:cs typeface="Arial" panose="020B0604020202020204" pitchFamily="34" charset="0"/>
              </a:rPr>
              <a:t>Dancer SJ, et al. Measuring the effect of enhanced cleaning in a UK hospital: a prospective cross-over study. </a:t>
            </a:r>
            <a:r>
              <a:rPr lang="en-CA" i="1" dirty="0">
                <a:cs typeface="Arial" panose="020B0604020202020204" pitchFamily="34" charset="0"/>
              </a:rPr>
              <a:t>BMC Med </a:t>
            </a:r>
            <a:r>
              <a:rPr lang="en-CA" dirty="0">
                <a:cs typeface="Arial" panose="020B0604020202020204" pitchFamily="34" charset="0"/>
              </a:rPr>
              <a:t>2009;7:28</a:t>
            </a:r>
            <a:r>
              <a:rPr lang="en-CA" dirty="0" smtClean="0">
                <a:cs typeface="Arial" panose="020B0604020202020204" pitchFamily="34" charset="0"/>
              </a:rPr>
              <a:t>.</a:t>
            </a:r>
          </a:p>
          <a:p>
            <a:pPr marL="0" indent="0"/>
            <a:r>
              <a:rPr lang="en-CA" dirty="0" err="1"/>
              <a:t>Duckro</a:t>
            </a:r>
            <a:r>
              <a:rPr lang="en-CA" dirty="0"/>
              <a:t> AN, et al. Transfer of vancomycin-resistant enterococci via health care worker hands. </a:t>
            </a:r>
            <a:r>
              <a:rPr lang="en-CA" i="1" dirty="0"/>
              <a:t>Arch Intern Med </a:t>
            </a:r>
            <a:r>
              <a:rPr lang="en-CA" dirty="0"/>
              <a:t>2005;165:302-307</a:t>
            </a:r>
            <a:r>
              <a:rPr lang="en-CA" dirty="0" smtClean="0"/>
              <a:t>. </a:t>
            </a:r>
            <a:endParaRPr lang="en-CA" dirty="0"/>
          </a:p>
          <a:p>
            <a:endParaRPr lang="en-CA" dirty="0"/>
          </a:p>
        </p:txBody>
      </p:sp>
    </p:spTree>
    <p:extLst>
      <p:ext uri="{BB962C8B-B14F-4D97-AF65-F5344CB8AC3E}">
        <p14:creationId xmlns:p14="http://schemas.microsoft.com/office/powerpoint/2010/main" val="985153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endParaRPr lang="en-CA" dirty="0"/>
          </a:p>
        </p:txBody>
      </p:sp>
      <p:sp>
        <p:nvSpPr>
          <p:cNvPr id="2" name="Content Placeholder 1"/>
          <p:cNvSpPr>
            <a:spLocks noGrp="1"/>
          </p:cNvSpPr>
          <p:nvPr>
            <p:ph idx="1"/>
          </p:nvPr>
        </p:nvSpPr>
        <p:spPr/>
        <p:txBody>
          <a:bodyPr>
            <a:normAutofit fontScale="70000" lnSpcReduction="20000"/>
          </a:bodyPr>
          <a:lstStyle/>
          <a:p>
            <a:pPr marL="0" indent="0"/>
            <a:r>
              <a:rPr lang="en-CA" dirty="0" smtClean="0">
                <a:cs typeface="Arial" panose="020B0604020202020204" pitchFamily="34" charset="0"/>
              </a:rPr>
              <a:t>Enfield </a:t>
            </a:r>
            <a:r>
              <a:rPr lang="en-CA" dirty="0">
                <a:cs typeface="Arial" panose="020B0604020202020204" pitchFamily="34" charset="0"/>
              </a:rPr>
              <a:t>KB, et al. Control of simultaneous outbreaks of carbapenemase-producing Enterobacteriaceae and extensively drug-resistant </a:t>
            </a:r>
            <a:r>
              <a:rPr lang="en-CA" i="1" dirty="0">
                <a:cs typeface="Arial" panose="020B0604020202020204" pitchFamily="34" charset="0"/>
              </a:rPr>
              <a:t>Acinetobacter </a:t>
            </a:r>
            <a:r>
              <a:rPr lang="en-CA" i="1" dirty="0" err="1">
                <a:cs typeface="Arial" panose="020B0604020202020204" pitchFamily="34" charset="0"/>
              </a:rPr>
              <a:t>baumannii</a:t>
            </a:r>
            <a:r>
              <a:rPr lang="en-CA" dirty="0">
                <a:cs typeface="Arial" panose="020B0604020202020204" pitchFamily="34" charset="0"/>
              </a:rPr>
              <a:t> infection in an intensive care unit using interventions promoted in the Centers for Disease Control and Prevention 2012 carbapenemase resistant Enterobacteriaceae toolkit. ICHE 2014;35:810-817.</a:t>
            </a:r>
          </a:p>
          <a:p>
            <a:pPr marL="0" indent="0"/>
            <a:r>
              <a:rPr lang="en-CA" dirty="0" smtClean="0"/>
              <a:t>Hayden </a:t>
            </a:r>
            <a:r>
              <a:rPr lang="en-CA" dirty="0"/>
              <a:t>MK, </a:t>
            </a:r>
            <a:r>
              <a:rPr lang="en-CA" dirty="0" smtClean="0"/>
              <a:t>et al. Reduction </a:t>
            </a:r>
            <a:r>
              <a:rPr lang="en-CA" dirty="0"/>
              <a:t>in acquisition of vancomycin-resistant </a:t>
            </a:r>
            <a:r>
              <a:rPr lang="en-CA" i="1" dirty="0"/>
              <a:t>Enterococcus </a:t>
            </a:r>
            <a:r>
              <a:rPr lang="en-CA" dirty="0"/>
              <a:t>after enforcement of routine environmental cleaning measures. </a:t>
            </a:r>
            <a:r>
              <a:rPr lang="en-CA" i="1" dirty="0" err="1"/>
              <a:t>Clin</a:t>
            </a:r>
            <a:r>
              <a:rPr lang="en-CA" i="1" dirty="0"/>
              <a:t> Infect Dis </a:t>
            </a:r>
            <a:r>
              <a:rPr lang="en-CA" dirty="0"/>
              <a:t>2006;42:1552-1560</a:t>
            </a:r>
            <a:r>
              <a:rPr lang="en-CA" dirty="0" smtClean="0"/>
              <a:t>.</a:t>
            </a:r>
          </a:p>
          <a:p>
            <a:pPr marL="0" indent="0"/>
            <a:r>
              <a:rPr lang="en-CA" dirty="0">
                <a:cs typeface="Arial" panose="020B0604020202020204" pitchFamily="34" charset="0"/>
              </a:rPr>
              <a:t>Hess AS, et al. A randomized controlled trial of enhanced cleaning to reduce contamination of healthcare worker gowns and gloves with multidrug-resistant bacteria.  ICHE 2013;34:487–493</a:t>
            </a:r>
            <a:r>
              <a:rPr lang="en-CA" dirty="0" smtClean="0">
                <a:cs typeface="Arial" panose="020B0604020202020204" pitchFamily="34" charset="0"/>
              </a:rPr>
              <a:t>.</a:t>
            </a:r>
            <a:endParaRPr lang="en-CA" dirty="0"/>
          </a:p>
          <a:p>
            <a:endParaRPr lang="en-CA" dirty="0"/>
          </a:p>
        </p:txBody>
      </p:sp>
    </p:spTree>
    <p:extLst>
      <p:ext uri="{BB962C8B-B14F-4D97-AF65-F5344CB8AC3E}">
        <p14:creationId xmlns:p14="http://schemas.microsoft.com/office/powerpoint/2010/main" val="648895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CA" dirty="0"/>
          </a:p>
        </p:txBody>
      </p:sp>
      <p:sp>
        <p:nvSpPr>
          <p:cNvPr id="2" name="Content Placeholder 1"/>
          <p:cNvSpPr>
            <a:spLocks noGrp="1"/>
          </p:cNvSpPr>
          <p:nvPr>
            <p:ph idx="1"/>
          </p:nvPr>
        </p:nvSpPr>
        <p:spPr/>
        <p:txBody>
          <a:bodyPr>
            <a:normAutofit fontScale="77500" lnSpcReduction="20000"/>
          </a:bodyPr>
          <a:lstStyle/>
          <a:p>
            <a:pPr marL="0" indent="0"/>
            <a:r>
              <a:rPr lang="en-CA" dirty="0" err="1" smtClean="0">
                <a:cs typeface="Arial" panose="020B0604020202020204" pitchFamily="34" charset="0"/>
              </a:rPr>
              <a:t>Hota</a:t>
            </a:r>
            <a:r>
              <a:rPr lang="en-CA" dirty="0" smtClean="0">
                <a:cs typeface="Arial" panose="020B0604020202020204" pitchFamily="34" charset="0"/>
              </a:rPr>
              <a:t> </a:t>
            </a:r>
            <a:r>
              <a:rPr lang="en-CA" dirty="0">
                <a:cs typeface="Arial" panose="020B0604020202020204" pitchFamily="34" charset="0"/>
              </a:rPr>
              <a:t>B, et al. Interventional evaluation of environmental contamination by vancomycin-resistant enterococci: failure of personnel, product, or procedure? J </a:t>
            </a:r>
            <a:r>
              <a:rPr lang="en-CA" dirty="0" err="1">
                <a:cs typeface="Arial" panose="020B0604020202020204" pitchFamily="34" charset="0"/>
              </a:rPr>
              <a:t>Hosp</a:t>
            </a:r>
            <a:r>
              <a:rPr lang="en-CA" dirty="0">
                <a:cs typeface="Arial" panose="020B0604020202020204" pitchFamily="34" charset="0"/>
              </a:rPr>
              <a:t> Infect 2009;71:123-31.</a:t>
            </a:r>
            <a:r>
              <a:rPr lang="en-US" dirty="0">
                <a:cs typeface="Arial" panose="020B0604020202020204" pitchFamily="34" charset="0"/>
              </a:rPr>
              <a:t>  </a:t>
            </a:r>
          </a:p>
          <a:p>
            <a:pPr marL="0" indent="0"/>
            <a:r>
              <a:rPr lang="en-US" dirty="0" err="1">
                <a:cs typeface="Arial" panose="020B0604020202020204" pitchFamily="34" charset="0"/>
              </a:rPr>
              <a:t>Huslage</a:t>
            </a:r>
            <a:r>
              <a:rPr lang="en-US" dirty="0">
                <a:cs typeface="Arial" panose="020B0604020202020204" pitchFamily="34" charset="0"/>
              </a:rPr>
              <a:t>, K et al. </a:t>
            </a:r>
            <a:r>
              <a:rPr lang="en-CA" dirty="0">
                <a:cs typeface="Arial" panose="020B0604020202020204" pitchFamily="34" charset="0"/>
              </a:rPr>
              <a:t>A Quantitative approach to defining “high‐touch” surfaces in hospitals. ICHE 2010;31(8):850-3</a:t>
            </a:r>
          </a:p>
          <a:p>
            <a:pPr marL="0" indent="0"/>
            <a:r>
              <a:rPr lang="en-CA" dirty="0"/>
              <a:t>Johnson D, et al. Patients’ bath basins as potential sources of infection: a multicenter sampling study. Am J </a:t>
            </a:r>
            <a:r>
              <a:rPr lang="en-CA" dirty="0" err="1"/>
              <a:t>Crit</a:t>
            </a:r>
            <a:r>
              <a:rPr lang="en-CA" dirty="0"/>
              <a:t> Care 2009;18(1):31-40</a:t>
            </a:r>
            <a:r>
              <a:rPr lang="en-CA" dirty="0" smtClean="0"/>
              <a:t>.</a:t>
            </a:r>
          </a:p>
          <a:p>
            <a:pPr marL="0" indent="0"/>
            <a:r>
              <a:rPr lang="en-US" dirty="0" smtClean="0"/>
              <a:t>Kelly CP, et al</a:t>
            </a:r>
            <a:r>
              <a:rPr lang="en-US" i="1" dirty="0" smtClean="0"/>
              <a:t>. Clostridium difficile </a:t>
            </a:r>
            <a:r>
              <a:rPr lang="en-US" dirty="0" smtClean="0"/>
              <a:t>colitis. NEJM 1944;330(4):257-62</a:t>
            </a:r>
            <a:endParaRPr lang="en-CA" dirty="0" smtClean="0"/>
          </a:p>
          <a:p>
            <a:pPr marL="0" indent="0"/>
            <a:r>
              <a:rPr lang="en-US" dirty="0"/>
              <a:t>Lamont RJ, </a:t>
            </a:r>
            <a:r>
              <a:rPr lang="en-US" dirty="0" err="1"/>
              <a:t>Jenkinson</a:t>
            </a:r>
            <a:r>
              <a:rPr lang="en-US" dirty="0"/>
              <a:t> H. In: Oral microbiology at a glance. Wiley-Blackwell 2010. West Sussex UK</a:t>
            </a:r>
            <a:endParaRPr lang="en-CA" dirty="0" smtClean="0"/>
          </a:p>
          <a:p>
            <a:endParaRPr lang="en-US" dirty="0">
              <a:solidFill>
                <a:srgbClr val="073E87"/>
              </a:solidFill>
              <a:cs typeface="Arial" panose="020B0604020202020204" pitchFamily="34" charset="0"/>
            </a:endParaRPr>
          </a:p>
        </p:txBody>
      </p:sp>
    </p:spTree>
    <p:extLst>
      <p:ext uri="{BB962C8B-B14F-4D97-AF65-F5344CB8AC3E}">
        <p14:creationId xmlns:p14="http://schemas.microsoft.com/office/powerpoint/2010/main" val="2863105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endParaRPr lang="en-CA" dirty="0"/>
          </a:p>
        </p:txBody>
      </p:sp>
      <p:sp>
        <p:nvSpPr>
          <p:cNvPr id="2" name="Content Placeholder 1"/>
          <p:cNvSpPr>
            <a:spLocks noGrp="1"/>
          </p:cNvSpPr>
          <p:nvPr>
            <p:ph idx="1"/>
          </p:nvPr>
        </p:nvSpPr>
        <p:spPr/>
        <p:txBody>
          <a:bodyPr>
            <a:normAutofit fontScale="70000" lnSpcReduction="20000"/>
          </a:bodyPr>
          <a:lstStyle/>
          <a:p>
            <a:pPr marL="0" indent="0"/>
            <a:r>
              <a:rPr lang="en-CA" dirty="0">
                <a:cs typeface="Arial" panose="020B0604020202020204" pitchFamily="34" charset="0"/>
              </a:rPr>
              <a:t>Mayer RA, et al. Role of fecal incontinence in contamination of the environment with vancomycin-resistant enterococci. AJIC 2003; </a:t>
            </a:r>
            <a:r>
              <a:rPr lang="en-CA" dirty="0" smtClean="0">
                <a:cs typeface="Arial" panose="020B0604020202020204" pitchFamily="34" charset="0"/>
              </a:rPr>
              <a:t>31:221-225.</a:t>
            </a:r>
          </a:p>
          <a:p>
            <a:pPr marL="0" indent="0"/>
            <a:r>
              <a:rPr lang="en-CA" dirty="0" smtClean="0"/>
              <a:t>Morgan</a:t>
            </a:r>
            <a:r>
              <a:rPr lang="en-CA" dirty="0"/>
              <a:t>  DJ, </a:t>
            </a:r>
            <a:r>
              <a:rPr lang="en-CA" dirty="0" smtClean="0"/>
              <a:t>et al. </a:t>
            </a:r>
            <a:r>
              <a:rPr lang="en-CA" dirty="0"/>
              <a:t>Frequent multidrug-resistant </a:t>
            </a:r>
            <a:r>
              <a:rPr lang="en-CA" i="1" dirty="0"/>
              <a:t>Acinetobacter </a:t>
            </a:r>
            <a:r>
              <a:rPr lang="en-CA" i="1" dirty="0" err="1"/>
              <a:t>baumannii</a:t>
            </a:r>
            <a:r>
              <a:rPr lang="en-CA" i="1" dirty="0"/>
              <a:t> </a:t>
            </a:r>
            <a:r>
              <a:rPr lang="en-CA" dirty="0"/>
              <a:t>contamination of gloves, and hands of healthcare workers. </a:t>
            </a:r>
            <a:r>
              <a:rPr lang="en-CA" dirty="0" smtClean="0"/>
              <a:t>ICHE 2010;31(7</a:t>
            </a:r>
            <a:r>
              <a:rPr lang="en-CA" dirty="0"/>
              <a:t>):716–721. </a:t>
            </a:r>
            <a:endParaRPr lang="en-CA" dirty="0" smtClean="0"/>
          </a:p>
          <a:p>
            <a:pPr marL="0" indent="0"/>
            <a:r>
              <a:rPr lang="en-CA" dirty="0"/>
              <a:t>Morgan DJ, </a:t>
            </a:r>
            <a:r>
              <a:rPr lang="en-CA" dirty="0" smtClean="0"/>
              <a:t>et </a:t>
            </a:r>
            <a:r>
              <a:rPr lang="en-CA" dirty="0"/>
              <a:t>al. Transfer of multidrug-resistant bacteria to healthcare workers’ gloves and gowns after patient contact increases with environmental contamination. </a:t>
            </a:r>
            <a:r>
              <a:rPr lang="en-CA" i="1" dirty="0" err="1"/>
              <a:t>Crit</a:t>
            </a:r>
            <a:r>
              <a:rPr lang="en-CA" i="1" dirty="0"/>
              <a:t> Care Med </a:t>
            </a:r>
            <a:r>
              <a:rPr lang="en-CA" dirty="0"/>
              <a:t>2012;40(4):1045–1051.</a:t>
            </a:r>
          </a:p>
          <a:p>
            <a:pPr marL="0" indent="0"/>
            <a:r>
              <a:rPr lang="en-US" dirty="0" smtClean="0">
                <a:cs typeface="Arial" panose="020B0604020202020204" pitchFamily="34" charset="0"/>
              </a:rPr>
              <a:t>Otter </a:t>
            </a:r>
            <a:r>
              <a:rPr lang="en-US" dirty="0">
                <a:cs typeface="Arial" panose="020B0604020202020204" pitchFamily="34" charset="0"/>
              </a:rPr>
              <a:t>JA, et al. </a:t>
            </a:r>
            <a:r>
              <a:rPr lang="en-CA" dirty="0">
                <a:cs typeface="Arial" panose="020B0604020202020204" pitchFamily="34" charset="0"/>
              </a:rPr>
              <a:t> The </a:t>
            </a:r>
            <a:r>
              <a:rPr lang="en-CA" dirty="0" smtClean="0">
                <a:cs typeface="Arial" panose="020B0604020202020204" pitchFamily="34" charset="0"/>
              </a:rPr>
              <a:t>role played by contaminated surfaces in the transmission of nosocomial pathogens. </a:t>
            </a:r>
            <a:r>
              <a:rPr lang="en-CA" dirty="0">
                <a:cs typeface="Arial" panose="020B0604020202020204" pitchFamily="34" charset="0"/>
              </a:rPr>
              <a:t>ICHE 2011;32(7):687-99</a:t>
            </a:r>
            <a:r>
              <a:rPr lang="en-CA" dirty="0" smtClean="0">
                <a:cs typeface="Arial" panose="020B0604020202020204" pitchFamily="34" charset="0"/>
              </a:rPr>
              <a:t>.</a:t>
            </a: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65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endParaRPr lang="en-CA" dirty="0"/>
          </a:p>
        </p:txBody>
      </p:sp>
      <p:sp>
        <p:nvSpPr>
          <p:cNvPr id="2" name="Content Placeholder 1"/>
          <p:cNvSpPr>
            <a:spLocks noGrp="1"/>
          </p:cNvSpPr>
          <p:nvPr>
            <p:ph idx="1"/>
          </p:nvPr>
        </p:nvSpPr>
        <p:spPr>
          <a:xfrm>
            <a:off x="455187" y="1325033"/>
            <a:ext cx="7533555" cy="3240360"/>
          </a:xfrm>
        </p:spPr>
        <p:txBody>
          <a:bodyPr>
            <a:normAutofit/>
          </a:bodyPr>
          <a:lstStyle/>
          <a:p>
            <a:pPr marL="0" indent="0">
              <a:lnSpc>
                <a:spcPct val="80000"/>
              </a:lnSpc>
              <a:spcBef>
                <a:spcPts val="408"/>
              </a:spcBef>
            </a:pPr>
            <a:r>
              <a:rPr lang="en-CA" sz="1900" dirty="0">
                <a:cs typeface="Arial" panose="020B0604020202020204" pitchFamily="34" charset="0"/>
              </a:rPr>
              <a:t>Ray AJ, et al. Nosocomial transmission of vancomycin-resistant enterococci from surfaces. </a:t>
            </a:r>
            <a:r>
              <a:rPr lang="en-CA" sz="1900" i="1" dirty="0">
                <a:cs typeface="Arial" panose="020B0604020202020204" pitchFamily="34" charset="0"/>
              </a:rPr>
              <a:t>JAMA </a:t>
            </a:r>
            <a:r>
              <a:rPr lang="en-CA" sz="1900" dirty="0">
                <a:cs typeface="Arial" panose="020B0604020202020204" pitchFamily="34" charset="0"/>
              </a:rPr>
              <a:t>2002;287:1400-1401</a:t>
            </a:r>
            <a:r>
              <a:rPr lang="en-CA" sz="1900" dirty="0" smtClean="0">
                <a:cs typeface="Arial" panose="020B0604020202020204" pitchFamily="34" charset="0"/>
              </a:rPr>
              <a:t>.</a:t>
            </a:r>
            <a:endParaRPr lang="en-US" sz="1900" dirty="0">
              <a:cs typeface="Arial" panose="020B0604020202020204" pitchFamily="34" charset="0"/>
            </a:endParaRPr>
          </a:p>
          <a:p>
            <a:pPr marL="0" indent="0">
              <a:lnSpc>
                <a:spcPct val="80000"/>
              </a:lnSpc>
              <a:spcBef>
                <a:spcPts val="408"/>
              </a:spcBef>
            </a:pPr>
            <a:r>
              <a:rPr lang="en-CA" sz="1900" dirty="0" smtClean="0"/>
              <a:t>Rock  C, et al. Frequency of </a:t>
            </a:r>
            <a:r>
              <a:rPr lang="en-CA" sz="1900" i="1" dirty="0" smtClean="0"/>
              <a:t>Klebsiella pneumoniae </a:t>
            </a:r>
            <a:r>
              <a:rPr lang="en-CA" sz="1900" dirty="0" smtClean="0"/>
              <a:t>Carbapenemase (KPC)–producing and non-KPC producing Klebsiella species contamination of healthcare workers and the environment. ICHE  2014;35(4):426-9 </a:t>
            </a:r>
          </a:p>
          <a:p>
            <a:pPr marL="0" indent="0">
              <a:lnSpc>
                <a:spcPct val="80000"/>
              </a:lnSpc>
              <a:spcBef>
                <a:spcPts val="408"/>
              </a:spcBef>
            </a:pPr>
            <a:r>
              <a:rPr lang="en-CA" sz="1900" dirty="0" smtClean="0"/>
              <a:t>Rose </a:t>
            </a:r>
            <a:r>
              <a:rPr lang="en-CA" sz="1900" dirty="0"/>
              <a:t>JB, </a:t>
            </a:r>
            <a:r>
              <a:rPr lang="en-CA" sz="1900" dirty="0" smtClean="0"/>
              <a:t>et al. Pathogens </a:t>
            </a:r>
            <a:r>
              <a:rPr lang="en-CA" sz="1900" dirty="0"/>
              <a:t>in </a:t>
            </a:r>
            <a:r>
              <a:rPr lang="en-CA" sz="1900" dirty="0" err="1"/>
              <a:t>graywater</a:t>
            </a:r>
            <a:r>
              <a:rPr lang="en-CA" sz="1900" dirty="0"/>
              <a:t> from various household sources. </a:t>
            </a:r>
            <a:r>
              <a:rPr lang="en-CA" sz="1900" dirty="0" err="1"/>
              <a:t>Wat</a:t>
            </a:r>
            <a:r>
              <a:rPr lang="en-CA" sz="1900" dirty="0"/>
              <a:t> Res 1991;25(1):37-42</a:t>
            </a:r>
            <a:r>
              <a:rPr lang="en-CA" sz="1900" dirty="0" smtClean="0"/>
              <a:t>.</a:t>
            </a:r>
          </a:p>
          <a:p>
            <a:pPr marL="0" indent="0">
              <a:lnSpc>
                <a:spcPct val="80000"/>
              </a:lnSpc>
              <a:spcBef>
                <a:spcPts val="408"/>
              </a:spcBef>
            </a:pPr>
            <a:r>
              <a:rPr lang="en-CA" sz="1900" dirty="0"/>
              <a:t>Sample ML, </a:t>
            </a:r>
            <a:r>
              <a:rPr lang="en-CA" sz="1900" dirty="0" smtClean="0"/>
              <a:t>et al. An </a:t>
            </a:r>
            <a:r>
              <a:rPr lang="en-CA" sz="1900" dirty="0"/>
              <a:t>outbreak of vancomycin-resistant enterococci in a hematology-oncology unit: control by patient cohorting and terminal cleaning of the environment</a:t>
            </a:r>
            <a:r>
              <a:rPr lang="en-CA" sz="1900" dirty="0" smtClean="0"/>
              <a:t>. ICHE 2002;23:468-470.</a:t>
            </a:r>
          </a:p>
        </p:txBody>
      </p:sp>
    </p:spTree>
    <p:extLst>
      <p:ext uri="{BB962C8B-B14F-4D97-AF65-F5344CB8AC3E}">
        <p14:creationId xmlns:p14="http://schemas.microsoft.com/office/powerpoint/2010/main" val="336311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CA" dirty="0"/>
          </a:p>
        </p:txBody>
      </p:sp>
      <p:sp>
        <p:nvSpPr>
          <p:cNvPr id="2" name="Content Placeholder 1"/>
          <p:cNvSpPr>
            <a:spLocks noGrp="1"/>
          </p:cNvSpPr>
          <p:nvPr>
            <p:ph idx="1"/>
          </p:nvPr>
        </p:nvSpPr>
        <p:spPr>
          <a:xfrm>
            <a:off x="467544" y="1347614"/>
            <a:ext cx="8136904" cy="3013422"/>
          </a:xfrm>
        </p:spPr>
        <p:txBody>
          <a:bodyPr>
            <a:normAutofit fontScale="85000" lnSpcReduction="20000"/>
          </a:bodyPr>
          <a:lstStyle/>
          <a:p>
            <a:pPr marL="0" indent="0"/>
            <a:r>
              <a:rPr lang="en-CA" sz="2200" dirty="0" err="1"/>
              <a:t>Sehulster</a:t>
            </a:r>
            <a:r>
              <a:rPr lang="en-CA" sz="2200" dirty="0"/>
              <a:t> LM, et al. Guidelines for environmental infection control in health-care facilities. Recommendations from CDC and the Healthcare Infection Control Practices Advisory Committee (HICPAC). </a:t>
            </a:r>
            <a:r>
              <a:rPr lang="en-CA" sz="2200" u="sng" dirty="0">
                <a:hlinkClick r:id="rId2"/>
              </a:rPr>
              <a:t>https://www.cdc.gov/infectioncontrol/pdf/guidelines/environmental-guidelines.pdf</a:t>
            </a:r>
            <a:r>
              <a:rPr lang="en-CA" sz="2200" u="sng" dirty="0"/>
              <a:t> </a:t>
            </a:r>
            <a:r>
              <a:rPr lang="en-CA" sz="2200" dirty="0"/>
              <a:t>Accessed 20180131</a:t>
            </a:r>
          </a:p>
          <a:p>
            <a:pPr marL="0" indent="0"/>
            <a:r>
              <a:rPr lang="en-CA" sz="2200" dirty="0" smtClean="0"/>
              <a:t>Thom </a:t>
            </a:r>
            <a:r>
              <a:rPr lang="en-CA" sz="2200" dirty="0"/>
              <a:t>KA, et al. Environmental contamination because of multidrug-resistant </a:t>
            </a:r>
            <a:r>
              <a:rPr lang="en-CA" sz="2200" i="1" dirty="0"/>
              <a:t>Acinetobacter </a:t>
            </a:r>
            <a:r>
              <a:rPr lang="en-CA" sz="2200" i="1" dirty="0" err="1"/>
              <a:t>baumannii</a:t>
            </a:r>
            <a:r>
              <a:rPr lang="en-CA" sz="2200" i="1" dirty="0"/>
              <a:t> </a:t>
            </a:r>
            <a:r>
              <a:rPr lang="en-CA" sz="2200" dirty="0"/>
              <a:t>surrounding colonized or infected patients. AJIC 2011;39:711–715</a:t>
            </a:r>
            <a:r>
              <a:rPr lang="en-CA" sz="2200" dirty="0" smtClean="0"/>
              <a:t>.</a:t>
            </a:r>
          </a:p>
          <a:p>
            <a:pPr marL="0" indent="0"/>
            <a:r>
              <a:rPr lang="en-CA" sz="2200" dirty="0" err="1"/>
              <a:t>Yui</a:t>
            </a:r>
            <a:r>
              <a:rPr lang="en-CA" sz="2200" dirty="0"/>
              <a:t> S, </a:t>
            </a:r>
            <a:r>
              <a:rPr lang="en-CA" sz="2200" dirty="0" smtClean="0"/>
              <a:t>et </a:t>
            </a:r>
            <a:r>
              <a:rPr lang="en-CA" sz="2200" dirty="0"/>
              <a:t>al. Identification of </a:t>
            </a:r>
            <a:r>
              <a:rPr lang="en-CA" sz="2200" i="1" dirty="0"/>
              <a:t>Clostridium difficile </a:t>
            </a:r>
            <a:r>
              <a:rPr lang="en-CA" sz="2200" dirty="0"/>
              <a:t>reservoirs in the patient environment and efficacy of aerial hydrogen peroxide decontamination</a:t>
            </a:r>
            <a:r>
              <a:rPr lang="en-CA" sz="2200" dirty="0" smtClean="0"/>
              <a:t>. ICHE </a:t>
            </a:r>
            <a:r>
              <a:rPr lang="en-CA" sz="2200" dirty="0"/>
              <a:t>2017;38(12):1487-92</a:t>
            </a:r>
            <a:endParaRPr lang="en-CA" sz="2200" dirty="0">
              <a:cs typeface="Arial" panose="020B0604020202020204" pitchFamily="34" charset="0"/>
            </a:endParaRPr>
          </a:p>
          <a:p>
            <a:endParaRPr lang="en-CA" dirty="0"/>
          </a:p>
        </p:txBody>
      </p:sp>
    </p:spTree>
    <p:extLst>
      <p:ext uri="{BB962C8B-B14F-4D97-AF65-F5344CB8AC3E}">
        <p14:creationId xmlns:p14="http://schemas.microsoft.com/office/powerpoint/2010/main" val="184116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Portal of Exit</a:t>
            </a:r>
            <a:endParaRPr lang="en-CA" dirty="0"/>
          </a:p>
        </p:txBody>
      </p:sp>
      <p:sp>
        <p:nvSpPr>
          <p:cNvPr id="3" name="Content Placeholder 2"/>
          <p:cNvSpPr>
            <a:spLocks noGrp="1"/>
          </p:cNvSpPr>
          <p:nvPr>
            <p:ph idx="1"/>
          </p:nvPr>
        </p:nvSpPr>
        <p:spPr/>
        <p:txBody>
          <a:bodyPr/>
          <a:lstStyle/>
          <a:p>
            <a:r>
              <a:rPr lang="en-CA" sz="2400" dirty="0" smtClean="0"/>
              <a:t>Defecation</a:t>
            </a:r>
          </a:p>
          <a:p>
            <a:pPr lvl="1"/>
            <a:r>
              <a:rPr lang="en-CA" sz="2000" dirty="0" smtClean="0"/>
              <a:t>Formed, soft, loose</a:t>
            </a:r>
          </a:p>
          <a:p>
            <a:pPr lvl="1"/>
            <a:r>
              <a:rPr lang="en-CA" sz="2000" dirty="0" smtClean="0">
                <a:hlinkClick r:id="rId2"/>
              </a:rPr>
              <a:t>www.continence.org.au</a:t>
            </a:r>
            <a:endParaRPr lang="en-CA" sz="2000" dirty="0" smtClean="0"/>
          </a:p>
          <a:p>
            <a:pPr marL="0" lvl="1" indent="0">
              <a:buNone/>
            </a:pPr>
            <a:r>
              <a:rPr lang="en-CA" dirty="0" smtClean="0"/>
              <a:t>	</a:t>
            </a:r>
            <a:r>
              <a:rPr lang="en-CA" sz="2000" dirty="0" smtClean="0"/>
              <a:t>(</a:t>
            </a:r>
            <a:r>
              <a:rPr lang="en-CA" sz="2000" dirty="0"/>
              <a:t>O’Donnell 1990)</a:t>
            </a:r>
          </a:p>
          <a:p>
            <a:r>
              <a:rPr lang="en-CA" sz="2400" dirty="0" smtClean="0"/>
              <a:t>Urination</a:t>
            </a:r>
          </a:p>
          <a:p>
            <a:pPr lvl="1"/>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12</a:t>
            </a:fld>
            <a:endParaRPr lang="en-CA"/>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414" y="24918"/>
            <a:ext cx="4067090" cy="510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407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endParaRPr lang="en-CA" dirty="0"/>
          </a:p>
        </p:txBody>
      </p:sp>
      <p:sp>
        <p:nvSpPr>
          <p:cNvPr id="2" name="Content Placeholder 1"/>
          <p:cNvSpPr>
            <a:spLocks noGrp="1"/>
          </p:cNvSpPr>
          <p:nvPr>
            <p:ph idx="1"/>
          </p:nvPr>
        </p:nvSpPr>
        <p:spPr>
          <a:xfrm>
            <a:off x="444843" y="1314451"/>
            <a:ext cx="8229600" cy="3200400"/>
          </a:xfrm>
        </p:spPr>
        <p:txBody>
          <a:bodyPr/>
          <a:lstStyle/>
          <a:p>
            <a:pPr marL="0" indent="0"/>
            <a:r>
              <a:rPr lang="en-CA" sz="1900" dirty="0" err="1">
                <a:cs typeface="Arial" panose="020B0604020202020204" pitchFamily="34" charset="0"/>
              </a:rPr>
              <a:t>Zelechowski</a:t>
            </a:r>
            <a:r>
              <a:rPr lang="en-CA" sz="1900" dirty="0">
                <a:cs typeface="Arial" panose="020B0604020202020204" pitchFamily="34" charset="0"/>
              </a:rPr>
              <a:t> </a:t>
            </a:r>
            <a:r>
              <a:rPr lang="en-CA" sz="1900" dirty="0" smtClean="0">
                <a:cs typeface="Arial" panose="020B0604020202020204" pitchFamily="34" charset="0"/>
              </a:rPr>
              <a:t>GP. Suction </a:t>
            </a:r>
            <a:r>
              <a:rPr lang="en-CA" sz="1900" dirty="0">
                <a:cs typeface="Arial" panose="020B0604020202020204" pitchFamily="34" charset="0"/>
              </a:rPr>
              <a:t>collection and its relation to nosocomial infection. AJIC 1980;8(1):</a:t>
            </a:r>
            <a:r>
              <a:rPr lang="en-CA" sz="1900" dirty="0" smtClean="0">
                <a:cs typeface="Arial" panose="020B0604020202020204" pitchFamily="34" charset="0"/>
              </a:rPr>
              <a:t>22-5</a:t>
            </a:r>
          </a:p>
          <a:p>
            <a:pPr marL="0" indent="0"/>
            <a:r>
              <a:rPr lang="en-US" sz="1900" dirty="0" err="1" smtClean="0">
                <a:cs typeface="Arial" panose="020B0604020202020204" pitchFamily="34" charset="0"/>
              </a:rPr>
              <a:t>Jinadatha</a:t>
            </a:r>
            <a:r>
              <a:rPr lang="en-US" sz="1900" dirty="0" smtClean="0">
                <a:cs typeface="Arial" panose="020B0604020202020204" pitchFamily="34" charset="0"/>
              </a:rPr>
              <a:t> C, et al Interaction of healthcare worker hands and portable medical equipment: a sequence analysis to show potential transmission opportunities.  </a:t>
            </a:r>
            <a:r>
              <a:rPr lang="en-US" sz="1900" smtClean="0">
                <a:cs typeface="Arial" panose="020B0604020202020204" pitchFamily="34" charset="0"/>
              </a:rPr>
              <a:t>BCM Infect Dis 2017;17:800 </a:t>
            </a:r>
            <a:endParaRPr lang="en-CA" sz="1900" dirty="0">
              <a:cs typeface="Arial" panose="020B0604020202020204" pitchFamily="34" charset="0"/>
            </a:endParaRPr>
          </a:p>
          <a:p>
            <a:endParaRPr lang="en-CA" dirty="0"/>
          </a:p>
        </p:txBody>
      </p:sp>
    </p:spTree>
    <p:extLst>
      <p:ext uri="{BB962C8B-B14F-4D97-AF65-F5344CB8AC3E}">
        <p14:creationId xmlns:p14="http://schemas.microsoft.com/office/powerpoint/2010/main" val="2727610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3275856" y="4891087"/>
            <a:ext cx="58681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t>http://diseasedetectives.wikia.com/wiki/Chain_of_Transmission</a:t>
            </a:r>
          </a:p>
        </p:txBody>
      </p:sp>
      <p:sp>
        <p:nvSpPr>
          <p:cNvPr id="1024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5EE6AE-B78F-41AE-A01D-4EC8844D5F53}" type="slidenum">
              <a:rPr lang="en-US"/>
              <a:pPr eaLnBrk="1" hangingPunct="1"/>
              <a:t>13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310"/>
            <a:ext cx="9116341" cy="485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3"/>
          <p:cNvSpPr>
            <a:spLocks noChangeArrowheads="1"/>
          </p:cNvSpPr>
          <p:nvPr/>
        </p:nvSpPr>
        <p:spPr bwMode="auto">
          <a:xfrm>
            <a:off x="3268920" y="3921900"/>
            <a:ext cx="2520280" cy="84098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189320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Mode of Transmission</a:t>
            </a:r>
            <a:endParaRPr lang="en-CA" dirty="0"/>
          </a:p>
        </p:txBody>
      </p:sp>
      <p:sp>
        <p:nvSpPr>
          <p:cNvPr id="3" name="Content Placeholder 2"/>
          <p:cNvSpPr>
            <a:spLocks noGrp="1"/>
          </p:cNvSpPr>
          <p:nvPr>
            <p:ph idx="1"/>
          </p:nvPr>
        </p:nvSpPr>
        <p:spPr>
          <a:xfrm>
            <a:off x="457200" y="1607488"/>
            <a:ext cx="8686800" cy="2673448"/>
          </a:xfrm>
        </p:spPr>
        <p:txBody>
          <a:bodyPr/>
          <a:lstStyle/>
          <a:p>
            <a:r>
              <a:rPr lang="en-CA" sz="2400" dirty="0" smtClean="0"/>
              <a:t>Equipment</a:t>
            </a:r>
          </a:p>
          <a:p>
            <a:pPr lvl="1"/>
            <a:r>
              <a:rPr lang="en-CA" sz="2000" dirty="0" smtClean="0"/>
              <a:t>Bedpans, commode buckets, urinals, High Touch surfaces (Overbed tables, bed rails), toilet high touch surfaces</a:t>
            </a:r>
          </a:p>
          <a:p>
            <a:r>
              <a:rPr lang="en-CA" sz="2400" dirty="0" smtClean="0"/>
              <a:t>Hands</a:t>
            </a:r>
          </a:p>
          <a:p>
            <a:pPr lvl="1"/>
            <a:r>
              <a:rPr lang="en-CA" sz="2000" dirty="0" smtClean="0"/>
              <a:t>Staff</a:t>
            </a:r>
          </a:p>
          <a:p>
            <a:pPr lvl="1"/>
            <a:r>
              <a:rPr lang="en-CA" sz="2000" dirty="0" smtClean="0"/>
              <a:t>Patients</a:t>
            </a:r>
          </a:p>
          <a:p>
            <a:pPr marL="0" lvl="1" indent="0">
              <a:buNone/>
            </a:pPr>
            <a:r>
              <a:rPr lang="en-US" sz="2400" dirty="0" smtClean="0"/>
              <a:t>Sink Drains</a:t>
            </a:r>
          </a:p>
          <a:p>
            <a:pPr marL="0" lvl="1" indent="0">
              <a:buNone/>
            </a:pPr>
            <a:r>
              <a:rPr lang="en-CA" sz="2400" dirty="0" smtClean="0"/>
              <a:t>Aerosols</a:t>
            </a:r>
          </a:p>
          <a:p>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14</a:t>
            </a:fld>
            <a:endParaRPr lang="en-CA"/>
          </a:p>
        </p:txBody>
      </p:sp>
    </p:spTree>
    <p:extLst>
      <p:ext uri="{BB962C8B-B14F-4D97-AF65-F5344CB8AC3E}">
        <p14:creationId xmlns:p14="http://schemas.microsoft.com/office/powerpoint/2010/main" val="311376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3275856" y="4891087"/>
            <a:ext cx="58681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t>http://diseasedetectives.wikia.com/wiki/Chain_of_Transmission</a:t>
            </a:r>
          </a:p>
        </p:txBody>
      </p:sp>
      <p:sp>
        <p:nvSpPr>
          <p:cNvPr id="1024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5EE6AE-B78F-41AE-A01D-4EC8844D5F53}" type="slidenum">
              <a:rPr lang="en-US"/>
              <a:pPr eaLnBrk="1" hangingPunct="1"/>
              <a:t>15</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310"/>
            <a:ext cx="9116341" cy="485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3"/>
          <p:cNvSpPr>
            <a:spLocks noChangeArrowheads="1"/>
          </p:cNvSpPr>
          <p:nvPr/>
        </p:nvSpPr>
        <p:spPr bwMode="auto">
          <a:xfrm>
            <a:off x="1187624" y="3165816"/>
            <a:ext cx="2088232" cy="70207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232920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Portal of Entry</a:t>
            </a:r>
            <a:endParaRPr lang="en-CA" dirty="0"/>
          </a:p>
        </p:txBody>
      </p:sp>
      <p:sp>
        <p:nvSpPr>
          <p:cNvPr id="3" name="Content Placeholder 2"/>
          <p:cNvSpPr>
            <a:spLocks noGrp="1"/>
          </p:cNvSpPr>
          <p:nvPr>
            <p:ph idx="1"/>
          </p:nvPr>
        </p:nvSpPr>
        <p:spPr/>
        <p:txBody>
          <a:bodyPr/>
          <a:lstStyle/>
          <a:p>
            <a:r>
              <a:rPr lang="en-CA" sz="2400" dirty="0" smtClean="0"/>
              <a:t>Rectum, mouth, non-intact skin</a:t>
            </a:r>
          </a:p>
          <a:p>
            <a:r>
              <a:rPr lang="en-CA" sz="2400" dirty="0" smtClean="0"/>
              <a:t>Fecal – oral</a:t>
            </a:r>
          </a:p>
          <a:p>
            <a:pPr lvl="1"/>
            <a:r>
              <a:rPr lang="en-CA" sz="2000" dirty="0" smtClean="0"/>
              <a:t>Who puts feces into the patient’s mouth or rectum?</a:t>
            </a:r>
          </a:p>
          <a:p>
            <a:pPr lvl="1"/>
            <a:r>
              <a:rPr lang="en-CA" sz="2000" dirty="0" smtClean="0"/>
              <a:t>Rectum – endoscopes, gloved hands</a:t>
            </a:r>
          </a:p>
          <a:p>
            <a:pPr lvl="1"/>
            <a:r>
              <a:rPr lang="en-CA" sz="2000" dirty="0" smtClean="0"/>
              <a:t>Mouth – endoscopes, hands</a:t>
            </a:r>
          </a:p>
          <a:p>
            <a:pPr lvl="1"/>
            <a:endParaRPr lang="en-CA" sz="2000" dirty="0" smtClean="0"/>
          </a:p>
        </p:txBody>
      </p:sp>
      <p:sp>
        <p:nvSpPr>
          <p:cNvPr id="4" name="Slide Number Placeholder 3"/>
          <p:cNvSpPr>
            <a:spLocks noGrp="1"/>
          </p:cNvSpPr>
          <p:nvPr>
            <p:ph type="sldNum" sz="quarter" idx="12"/>
          </p:nvPr>
        </p:nvSpPr>
        <p:spPr/>
        <p:txBody>
          <a:bodyPr/>
          <a:lstStyle/>
          <a:p>
            <a:fld id="{B68C6FA7-AB22-4AF4-9067-30BD52CB1778}" type="slidenum">
              <a:rPr lang="en-CA" smtClean="0"/>
              <a:t>16</a:t>
            </a:fld>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5813" y="123478"/>
            <a:ext cx="2417726" cy="241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0023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Portal of Entry</a:t>
            </a:r>
          </a:p>
        </p:txBody>
      </p:sp>
      <p:sp>
        <p:nvSpPr>
          <p:cNvPr id="3" name="Content Placeholder 2"/>
          <p:cNvSpPr>
            <a:spLocks noGrp="1"/>
          </p:cNvSpPr>
          <p:nvPr>
            <p:ph idx="1"/>
          </p:nvPr>
        </p:nvSpPr>
        <p:spPr/>
        <p:txBody>
          <a:bodyPr/>
          <a:lstStyle/>
          <a:p>
            <a:r>
              <a:rPr lang="en-US" sz="2400" dirty="0"/>
              <a:t>“</a:t>
            </a:r>
            <a:r>
              <a:rPr lang="en-CA" sz="2400" dirty="0"/>
              <a:t>Hepatitis A is usually spread through having oral contact with </a:t>
            </a:r>
            <a:r>
              <a:rPr lang="en-CA" sz="2400" dirty="0" smtClean="0"/>
              <a:t>items contaminated </a:t>
            </a:r>
            <a:r>
              <a:rPr lang="en-CA" sz="2400" dirty="0"/>
              <a:t>with hepatitis A, for example, through ingesting food or drinks contaminated by infected feces” </a:t>
            </a:r>
            <a:endParaRPr lang="en-CA" sz="2400" dirty="0" smtClean="0"/>
          </a:p>
          <a:p>
            <a:r>
              <a:rPr lang="en-CA" sz="2400" dirty="0" err="1" smtClean="0"/>
              <a:t>ProMed</a:t>
            </a:r>
            <a:r>
              <a:rPr lang="en-CA" sz="2400" dirty="0" smtClean="0"/>
              <a:t> </a:t>
            </a:r>
            <a:r>
              <a:rPr lang="en-CA" sz="2400" dirty="0"/>
              <a:t>20180112</a:t>
            </a:r>
          </a:p>
          <a:p>
            <a:endParaRPr lang="en-CA" dirty="0"/>
          </a:p>
        </p:txBody>
      </p:sp>
    </p:spTree>
    <p:extLst>
      <p:ext uri="{BB962C8B-B14F-4D97-AF65-F5344CB8AC3E}">
        <p14:creationId xmlns:p14="http://schemas.microsoft.com/office/powerpoint/2010/main" val="391673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3275856" y="4891087"/>
            <a:ext cx="58681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t>http://diseasedetectives.wikia.com/wiki/Chain_of_Transmission</a:t>
            </a:r>
          </a:p>
        </p:txBody>
      </p:sp>
      <p:sp>
        <p:nvSpPr>
          <p:cNvPr id="1024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5EE6AE-B78F-41AE-A01D-4EC8844D5F53}" type="slidenum">
              <a:rPr lang="en-US"/>
              <a:pPr eaLnBrk="1" hangingPunct="1"/>
              <a:t>18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310"/>
            <a:ext cx="9116341" cy="485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3"/>
          <p:cNvSpPr>
            <a:spLocks noChangeArrowheads="1"/>
          </p:cNvSpPr>
          <p:nvPr/>
        </p:nvSpPr>
        <p:spPr bwMode="auto">
          <a:xfrm>
            <a:off x="1115616" y="1589239"/>
            <a:ext cx="2376264" cy="842961"/>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1449119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Susceptible Host</a:t>
            </a:r>
            <a:endParaRPr lang="en-CA" dirty="0"/>
          </a:p>
        </p:txBody>
      </p:sp>
      <p:sp>
        <p:nvSpPr>
          <p:cNvPr id="3" name="Content Placeholder 2"/>
          <p:cNvSpPr>
            <a:spLocks noGrp="1"/>
          </p:cNvSpPr>
          <p:nvPr>
            <p:ph idx="1"/>
          </p:nvPr>
        </p:nvSpPr>
        <p:spPr/>
        <p:txBody>
          <a:bodyPr/>
          <a:lstStyle/>
          <a:p>
            <a:r>
              <a:rPr lang="en-CA" dirty="0" smtClean="0"/>
              <a:t>Our patients</a:t>
            </a:r>
          </a:p>
          <a:p>
            <a:r>
              <a:rPr lang="en-CA" dirty="0" smtClean="0"/>
              <a:t>CDI</a:t>
            </a:r>
          </a:p>
          <a:p>
            <a:pPr lvl="1"/>
            <a:r>
              <a:rPr lang="en-CA" dirty="0" smtClean="0"/>
              <a:t>Proton pump inhibitors, antibiotics, hemodialysis, HIV, numerous hospital admissions (</a:t>
            </a:r>
            <a:r>
              <a:rPr lang="en-CA" dirty="0" err="1" smtClean="0"/>
              <a:t>Bengualid</a:t>
            </a:r>
            <a:r>
              <a:rPr lang="en-CA" dirty="0" smtClean="0"/>
              <a:t> 2011)</a:t>
            </a:r>
          </a:p>
          <a:p>
            <a:r>
              <a:rPr lang="en-CA" dirty="0" smtClean="0"/>
              <a:t>CRE</a:t>
            </a:r>
          </a:p>
          <a:p>
            <a:pPr lvl="1"/>
            <a:r>
              <a:rPr lang="en-CA" dirty="0" smtClean="0"/>
              <a:t>International travel (</a:t>
            </a:r>
            <a:r>
              <a:rPr lang="en-CA" dirty="0" err="1" smtClean="0"/>
              <a:t>Tängdén</a:t>
            </a:r>
            <a:r>
              <a:rPr lang="en-CA" dirty="0"/>
              <a:t> </a:t>
            </a:r>
            <a:r>
              <a:rPr lang="en-CA" dirty="0" smtClean="0"/>
              <a:t>2010)</a:t>
            </a:r>
          </a:p>
          <a:p>
            <a:pPr lvl="1"/>
            <a:r>
              <a:rPr lang="en-CA" dirty="0" smtClean="0"/>
              <a:t>Unrecognized colonized patient (Borgia 2012)</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19</a:t>
            </a:fld>
            <a:endParaRPr lang="en-CA"/>
          </a:p>
        </p:txBody>
      </p:sp>
    </p:spTree>
    <p:extLst>
      <p:ext uri="{BB962C8B-B14F-4D97-AF65-F5344CB8AC3E}">
        <p14:creationId xmlns:p14="http://schemas.microsoft.com/office/powerpoint/2010/main" val="3932499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Disclaimer</a:t>
            </a:r>
            <a:endParaRPr lang="en-CA" dirty="0"/>
          </a:p>
        </p:txBody>
      </p:sp>
      <p:sp>
        <p:nvSpPr>
          <p:cNvPr id="3" name="Content Placeholder 2"/>
          <p:cNvSpPr>
            <a:spLocks noGrp="1"/>
          </p:cNvSpPr>
          <p:nvPr>
            <p:ph idx="1"/>
          </p:nvPr>
        </p:nvSpPr>
        <p:spPr>
          <a:xfrm>
            <a:off x="457200" y="1607488"/>
            <a:ext cx="8579296" cy="2673448"/>
          </a:xfrm>
        </p:spPr>
        <p:txBody>
          <a:bodyPr/>
          <a:lstStyle/>
          <a:p>
            <a:r>
              <a:rPr lang="en-US" sz="2400" dirty="0"/>
              <a:t>Jim is employed by </a:t>
            </a:r>
            <a:r>
              <a:rPr lang="en-US" sz="2400" dirty="0" smtClean="0"/>
              <a:t>Diversey. </a:t>
            </a:r>
            <a:r>
              <a:rPr lang="en-US" sz="2400" dirty="0"/>
              <a:t>His expenses to attend this meeting (travel, accommodation, and salary) are paid by this </a:t>
            </a:r>
            <a:r>
              <a:rPr lang="en-US" sz="2400" dirty="0" smtClean="0"/>
              <a:t>company. </a:t>
            </a:r>
            <a:endParaRPr lang="en-US" sz="2400" dirty="0"/>
          </a:p>
        </p:txBody>
      </p:sp>
      <p:sp>
        <p:nvSpPr>
          <p:cNvPr id="4" name="Slide Number Placeholder 3"/>
          <p:cNvSpPr>
            <a:spLocks noGrp="1"/>
          </p:cNvSpPr>
          <p:nvPr>
            <p:ph type="sldNum" sz="quarter" idx="12"/>
          </p:nvPr>
        </p:nvSpPr>
        <p:spPr/>
        <p:txBody>
          <a:bodyPr/>
          <a:lstStyle/>
          <a:p>
            <a:fld id="{B68C6FA7-AB22-4AF4-9067-30BD52CB1778}" type="slidenum">
              <a:rPr lang="en-CA" smtClean="0"/>
              <a:t>2</a:t>
            </a:fld>
            <a:endParaRPr lang="en-CA"/>
          </a:p>
        </p:txBody>
      </p:sp>
    </p:spTree>
    <p:extLst>
      <p:ext uri="{BB962C8B-B14F-4D97-AF65-F5344CB8AC3E}">
        <p14:creationId xmlns:p14="http://schemas.microsoft.com/office/powerpoint/2010/main" val="3778452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Control Measures</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492"/>
            <a:ext cx="8244082" cy="515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8C6FA7-AB22-4AF4-9067-30BD52CB1778}" type="slidenum">
              <a:rPr lang="en-CA" smtClean="0"/>
              <a:t>20</a:t>
            </a:fld>
            <a:endParaRPr lang="en-CA"/>
          </a:p>
        </p:txBody>
      </p:sp>
      <p:sp>
        <p:nvSpPr>
          <p:cNvPr id="5" name="TextBox 4"/>
          <p:cNvSpPr txBox="1"/>
          <p:nvPr/>
        </p:nvSpPr>
        <p:spPr>
          <a:xfrm>
            <a:off x="3275856" y="4866501"/>
            <a:ext cx="2592288" cy="338554"/>
          </a:xfrm>
          <a:prstGeom prst="rect">
            <a:avLst/>
          </a:prstGeom>
          <a:noFill/>
        </p:spPr>
        <p:txBody>
          <a:bodyPr wrap="square" rtlCol="0">
            <a:spAutoFit/>
          </a:bodyPr>
          <a:lstStyle/>
          <a:p>
            <a:r>
              <a:rPr lang="en-CA" sz="1600" dirty="0"/>
              <a:t>www.qualitysystems.com</a:t>
            </a:r>
          </a:p>
        </p:txBody>
      </p:sp>
      <p:sp>
        <p:nvSpPr>
          <p:cNvPr id="3" name="Oval 2"/>
          <p:cNvSpPr/>
          <p:nvPr/>
        </p:nvSpPr>
        <p:spPr>
          <a:xfrm>
            <a:off x="2771800" y="1221600"/>
            <a:ext cx="403244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2865005" y="2139702"/>
            <a:ext cx="403244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779912" y="3435846"/>
            <a:ext cx="187220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97407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mph" presetSubtype="0" repeatCount="indefinite" fill="hold" grpId="1" nodeType="clickEffect">
                                  <p:stCondLst>
                                    <p:cond delay="0"/>
                                  </p:stCondLst>
                                  <p:childTnLst>
                                    <p:animEffect transition="out" filter="fade">
                                      <p:cBhvr>
                                        <p:cTn id="30" dur="500" tmFilter="0, 0; .2, .5; .8, .5; 1, 0"/>
                                        <p:tgtEl>
                                          <p:spTgt spid="3"/>
                                        </p:tgtEl>
                                      </p:cBhvr>
                                    </p:animEffect>
                                    <p:animScale>
                                      <p:cBhvr>
                                        <p:cTn id="31" dur="250" autoRev="1" fill="hold"/>
                                        <p:tgtEl>
                                          <p:spTgt spid="3"/>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6" presetClass="emph" presetSubtype="0" repeatCount="indefinite" fill="hold" grpId="1" nodeType="clickEffect">
                                  <p:stCondLst>
                                    <p:cond delay="0"/>
                                  </p:stCondLst>
                                  <p:childTnLst>
                                    <p:animEffect transition="out" filter="fade">
                                      <p:cBhvr>
                                        <p:cTn id="35" dur="500" tmFilter="0, 0; .2, .5; .8, .5; 1, 0"/>
                                        <p:tgtEl>
                                          <p:spTgt spid="7"/>
                                        </p:tgtEl>
                                      </p:cBhvr>
                                    </p:animEffect>
                                    <p:animScale>
                                      <p:cBhvr>
                                        <p:cTn id="3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a:bodyPr>
          <a:lstStyle/>
          <a:p>
            <a:r>
              <a:rPr lang="en-CA" dirty="0" smtClean="0"/>
              <a:t>Horizontal vs Vertical Infection Control</a:t>
            </a:r>
            <a:endParaRPr lang="en-CA" dirty="0"/>
          </a:p>
        </p:txBody>
      </p:sp>
      <p:sp>
        <p:nvSpPr>
          <p:cNvPr id="3" name="Content Placeholder 2"/>
          <p:cNvSpPr>
            <a:spLocks noGrp="1"/>
          </p:cNvSpPr>
          <p:nvPr>
            <p:ph idx="1"/>
          </p:nvPr>
        </p:nvSpPr>
        <p:spPr>
          <a:xfrm>
            <a:off x="474948" y="951571"/>
            <a:ext cx="8229600" cy="3394472"/>
          </a:xfrm>
        </p:spPr>
        <p:txBody>
          <a:bodyPr/>
          <a:lstStyle/>
          <a:p>
            <a:pPr lvl="1"/>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21</a:t>
            </a:fld>
            <a:endParaRPr lang="en-C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08" y="980038"/>
            <a:ext cx="8628938" cy="416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372200" y="4677984"/>
            <a:ext cx="2520280" cy="369332"/>
          </a:xfrm>
          <a:prstGeom prst="rect">
            <a:avLst/>
          </a:prstGeom>
          <a:noFill/>
        </p:spPr>
        <p:txBody>
          <a:bodyPr wrap="square" rtlCol="0">
            <a:spAutoFit/>
          </a:bodyPr>
          <a:lstStyle/>
          <a:p>
            <a:r>
              <a:rPr lang="en-CA" dirty="0"/>
              <a:t>Wenzel </a:t>
            </a:r>
            <a:r>
              <a:rPr lang="en-CA" dirty="0" smtClean="0"/>
              <a:t>2010</a:t>
            </a:r>
            <a:endParaRPr lang="en-CA" dirty="0"/>
          </a:p>
        </p:txBody>
      </p:sp>
    </p:spTree>
    <p:extLst>
      <p:ext uri="{BB962C8B-B14F-4D97-AF65-F5344CB8AC3E}">
        <p14:creationId xmlns:p14="http://schemas.microsoft.com/office/powerpoint/2010/main" val="2061129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Horizontal</a:t>
            </a:r>
            <a:endParaRPr lang="en-CA" dirty="0"/>
          </a:p>
        </p:txBody>
      </p:sp>
      <p:sp>
        <p:nvSpPr>
          <p:cNvPr id="3" name="Content Placeholder 2"/>
          <p:cNvSpPr>
            <a:spLocks noGrp="1"/>
          </p:cNvSpPr>
          <p:nvPr>
            <p:ph idx="1"/>
          </p:nvPr>
        </p:nvSpPr>
        <p:spPr/>
        <p:txBody>
          <a:bodyPr/>
          <a:lstStyle/>
          <a:p>
            <a:r>
              <a:rPr lang="en-CA" dirty="0" smtClean="0"/>
              <a:t>Reduce rates of all infections for all pathogens</a:t>
            </a:r>
          </a:p>
          <a:p>
            <a:r>
              <a:rPr lang="en-CA" dirty="0" smtClean="0"/>
              <a:t>Hand hygiene program</a:t>
            </a:r>
          </a:p>
          <a:p>
            <a:r>
              <a:rPr lang="en-CA" dirty="0" smtClean="0"/>
              <a:t>Decolonization therapies (Chlorhexidine bathing)</a:t>
            </a:r>
          </a:p>
          <a:p>
            <a:r>
              <a:rPr lang="en-CA" dirty="0" smtClean="0"/>
              <a:t>Board to ward (Nat Audit Office 2009)</a:t>
            </a:r>
          </a:p>
          <a:p>
            <a:r>
              <a:rPr lang="en-CA" dirty="0" smtClean="0"/>
              <a:t>Antibiotic Stewardship Programs</a:t>
            </a:r>
          </a:p>
          <a:p>
            <a:r>
              <a:rPr lang="en-CA" dirty="0" smtClean="0"/>
              <a:t>Cleaning and disinfection</a:t>
            </a:r>
          </a:p>
          <a:p>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22</a:t>
            </a:fld>
            <a:endParaRPr lang="en-CA"/>
          </a:p>
        </p:txBody>
      </p:sp>
    </p:spTree>
    <p:extLst>
      <p:ext uri="{BB962C8B-B14F-4D97-AF65-F5344CB8AC3E}">
        <p14:creationId xmlns:p14="http://schemas.microsoft.com/office/powerpoint/2010/main" val="1214221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Vertical</a:t>
            </a:r>
            <a:endParaRPr lang="en-CA" dirty="0"/>
          </a:p>
        </p:txBody>
      </p:sp>
      <p:sp>
        <p:nvSpPr>
          <p:cNvPr id="3" name="Content Placeholder 2"/>
          <p:cNvSpPr>
            <a:spLocks noGrp="1"/>
          </p:cNvSpPr>
          <p:nvPr>
            <p:ph idx="1"/>
          </p:nvPr>
        </p:nvSpPr>
        <p:spPr>
          <a:xfrm>
            <a:off x="457200" y="1607488"/>
            <a:ext cx="4114800" cy="2673448"/>
          </a:xfrm>
        </p:spPr>
        <p:txBody>
          <a:bodyPr/>
          <a:lstStyle/>
          <a:p>
            <a:r>
              <a:rPr lang="en-CA" dirty="0" smtClean="0"/>
              <a:t>Focus on a single pathogen or anatomic site</a:t>
            </a:r>
          </a:p>
          <a:p>
            <a:r>
              <a:rPr lang="en-CA" dirty="0" smtClean="0"/>
              <a:t>Pathogen specific</a:t>
            </a:r>
          </a:p>
          <a:p>
            <a:pPr lvl="1"/>
            <a:r>
              <a:rPr lang="en-CA" dirty="0" smtClean="0"/>
              <a:t>MRSA</a:t>
            </a:r>
          </a:p>
          <a:p>
            <a:pPr lvl="1"/>
            <a:r>
              <a:rPr lang="en-CA" dirty="0" smtClean="0"/>
              <a:t>VRE</a:t>
            </a:r>
          </a:p>
          <a:p>
            <a:pPr lvl="1"/>
            <a:r>
              <a:rPr lang="en-CA" dirty="0" smtClean="0"/>
              <a:t>ESBL</a:t>
            </a:r>
          </a:p>
        </p:txBody>
      </p:sp>
      <p:sp>
        <p:nvSpPr>
          <p:cNvPr id="4" name="Slide Number Placeholder 3"/>
          <p:cNvSpPr>
            <a:spLocks noGrp="1"/>
          </p:cNvSpPr>
          <p:nvPr>
            <p:ph type="sldNum" sz="quarter" idx="12"/>
          </p:nvPr>
        </p:nvSpPr>
        <p:spPr/>
        <p:txBody>
          <a:bodyPr/>
          <a:lstStyle/>
          <a:p>
            <a:fld id="{B68C6FA7-AB22-4AF4-9067-30BD52CB1778}" type="slidenum">
              <a:rPr lang="en-CA" smtClean="0"/>
              <a:t>23</a:t>
            </a:fld>
            <a:endParaRPr lang="en-CA"/>
          </a:p>
        </p:txBody>
      </p:sp>
      <p:sp>
        <p:nvSpPr>
          <p:cNvPr id="6" name="TextBox 5"/>
          <p:cNvSpPr txBox="1"/>
          <p:nvPr/>
        </p:nvSpPr>
        <p:spPr>
          <a:xfrm>
            <a:off x="3779912" y="2787774"/>
            <a:ext cx="3384376" cy="1323439"/>
          </a:xfrm>
          <a:prstGeom prst="rect">
            <a:avLst/>
          </a:prstGeom>
          <a:noFill/>
        </p:spPr>
        <p:txBody>
          <a:bodyPr wrap="square" rtlCol="0">
            <a:spAutoFit/>
          </a:bodyPr>
          <a:lstStyle/>
          <a:p>
            <a:pPr marL="800100" lvl="1" indent="-342900">
              <a:buClr>
                <a:srgbClr val="7030A0"/>
              </a:buClr>
              <a:buFont typeface="Arial" panose="020B0604020202020204" pitchFamily="34" charset="0"/>
              <a:buChar char="•"/>
            </a:pPr>
            <a:r>
              <a:rPr lang="en-CA" sz="2000" dirty="0"/>
              <a:t>CRE</a:t>
            </a:r>
          </a:p>
          <a:p>
            <a:pPr marL="800100" lvl="1" indent="-342900">
              <a:buClr>
                <a:srgbClr val="7030A0"/>
              </a:buClr>
              <a:buFont typeface="Arial" panose="020B0604020202020204" pitchFamily="34" charset="0"/>
              <a:buChar char="•"/>
            </a:pPr>
            <a:r>
              <a:rPr lang="en-US" sz="2000" i="1" dirty="0"/>
              <a:t>C. difficile</a:t>
            </a:r>
            <a:endParaRPr lang="en-CA" sz="2000" i="1" dirty="0"/>
          </a:p>
          <a:p>
            <a:pPr marL="800100" lvl="1" indent="-342900">
              <a:buClr>
                <a:srgbClr val="7030A0"/>
              </a:buClr>
              <a:buFont typeface="Arial" panose="020B0604020202020204" pitchFamily="34" charset="0"/>
              <a:buChar char="•"/>
            </a:pPr>
            <a:r>
              <a:rPr lang="en-CA" sz="2000" dirty="0"/>
              <a:t>Acinetobacter</a:t>
            </a:r>
          </a:p>
          <a:p>
            <a:pPr marL="800100" lvl="1" indent="-342900">
              <a:buClr>
                <a:srgbClr val="7030A0"/>
              </a:buClr>
              <a:buFont typeface="Arial" panose="020B0604020202020204" pitchFamily="34" charset="0"/>
              <a:buChar char="•"/>
            </a:pPr>
            <a:r>
              <a:rPr lang="en-CA" sz="2000" i="1" dirty="0" smtClean="0"/>
              <a:t>Candida auris</a:t>
            </a:r>
            <a:endParaRPr lang="en-CA" sz="2000" i="1" dirty="0"/>
          </a:p>
        </p:txBody>
      </p:sp>
    </p:spTree>
    <p:extLst>
      <p:ext uri="{BB962C8B-B14F-4D97-AF65-F5344CB8AC3E}">
        <p14:creationId xmlns:p14="http://schemas.microsoft.com/office/powerpoint/2010/main" val="108169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Semmelweis</a:t>
            </a:r>
            <a:endParaRPr lang="en-CA" dirty="0"/>
          </a:p>
        </p:txBody>
      </p:sp>
      <p:sp>
        <p:nvSpPr>
          <p:cNvPr id="3" name="Content Placeholder 2"/>
          <p:cNvSpPr>
            <a:spLocks noGrp="1"/>
          </p:cNvSpPr>
          <p:nvPr>
            <p:ph idx="1"/>
          </p:nvPr>
        </p:nvSpPr>
        <p:spPr/>
        <p:txBody>
          <a:bodyPr/>
          <a:lstStyle/>
          <a:p>
            <a:r>
              <a:rPr lang="en-CA" dirty="0" smtClean="0"/>
              <a:t>Death by Group A Streptococcal puerperal sepsis</a:t>
            </a:r>
          </a:p>
          <a:p>
            <a:pPr lvl="1"/>
            <a:r>
              <a:rPr lang="en-CA" dirty="0" smtClean="0"/>
              <a:t>Screen for Group A only?</a:t>
            </a:r>
          </a:p>
          <a:p>
            <a:pPr lvl="1"/>
            <a:r>
              <a:rPr lang="en-CA" dirty="0" smtClean="0"/>
              <a:t>Only use an agent effective against gram positive cocci?</a:t>
            </a:r>
          </a:p>
          <a:p>
            <a:pPr lvl="1"/>
            <a:r>
              <a:rPr lang="en-CA" dirty="0" smtClean="0"/>
              <a:t>Only wash hands if in morgue?</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24</a:t>
            </a:fld>
            <a:endParaRPr lang="en-CA" dirty="0"/>
          </a:p>
        </p:txBody>
      </p:sp>
    </p:spTree>
    <p:extLst>
      <p:ext uri="{BB962C8B-B14F-4D97-AF65-F5344CB8AC3E}">
        <p14:creationId xmlns:p14="http://schemas.microsoft.com/office/powerpoint/2010/main" val="3728849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8C6FA7-AB22-4AF4-9067-30BD52CB1778}" type="slidenum">
              <a:rPr lang="en-CA" smtClean="0"/>
              <a:t>25</a:t>
            </a:fld>
            <a:endParaRPr lang="en-CA"/>
          </a:p>
        </p:txBody>
      </p:sp>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175" y="0"/>
            <a:ext cx="9147175"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4"/>
          <p:cNvSpPr/>
          <p:nvPr/>
        </p:nvSpPr>
        <p:spPr>
          <a:xfrm>
            <a:off x="6588224" y="2409732"/>
            <a:ext cx="792088" cy="10261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66363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6600"/>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1520" y="205979"/>
            <a:ext cx="8682168" cy="857250"/>
          </a:xfrm>
          <a:solidFill>
            <a:srgbClr val="FF6600"/>
          </a:solidFill>
        </p:spPr>
        <p:txBody>
          <a:bodyPr>
            <a:normAutofit fontScale="90000"/>
          </a:bodyPr>
          <a:lstStyle/>
          <a:p>
            <a:pPr algn="ctr"/>
            <a:r>
              <a:rPr lang="en-US" sz="7200" dirty="0">
                <a:solidFill>
                  <a:schemeClr val="accent1"/>
                </a:solidFill>
              </a:rPr>
              <a:t>WARNING!!</a:t>
            </a:r>
          </a:p>
        </p:txBody>
      </p:sp>
      <p:sp>
        <p:nvSpPr>
          <p:cNvPr id="37891" name="Rectangle 3"/>
          <p:cNvSpPr>
            <a:spLocks noGrp="1" noChangeArrowheads="1"/>
          </p:cNvSpPr>
          <p:nvPr>
            <p:ph idx="1"/>
          </p:nvPr>
        </p:nvSpPr>
        <p:spPr>
          <a:xfrm>
            <a:off x="0" y="1131590"/>
            <a:ext cx="9144000" cy="3257550"/>
          </a:xfrm>
          <a:solidFill>
            <a:srgbClr val="FF6600"/>
          </a:solidFill>
        </p:spPr>
        <p:txBody>
          <a:bodyPr/>
          <a:lstStyle/>
          <a:p>
            <a:pPr marL="265113" indent="0">
              <a:buFontTx/>
              <a:buNone/>
            </a:pPr>
            <a:r>
              <a:rPr lang="en-US" sz="4000" dirty="0"/>
              <a:t>This patient has:</a:t>
            </a:r>
          </a:p>
          <a:p>
            <a:pPr marL="442913" lvl="1" indent="0">
              <a:buNone/>
            </a:pPr>
            <a:r>
              <a:rPr lang="en-US" sz="3600" dirty="0"/>
              <a:t>Skin!</a:t>
            </a:r>
          </a:p>
          <a:p>
            <a:pPr marL="442913" lvl="1" indent="0">
              <a:buNone/>
            </a:pPr>
            <a:r>
              <a:rPr lang="en-US" sz="3600" dirty="0"/>
              <a:t>Feces!</a:t>
            </a:r>
          </a:p>
          <a:p>
            <a:pPr marL="442913" lvl="1" indent="0">
              <a:buNone/>
            </a:pPr>
            <a:r>
              <a:rPr lang="en-US" sz="3600" dirty="0"/>
              <a:t>Mucous Membranes!</a:t>
            </a:r>
          </a:p>
          <a:p>
            <a:pPr marL="265113" lvl="1" indent="0">
              <a:buFontTx/>
              <a:buNone/>
            </a:pPr>
            <a:endParaRPr lang="en-US" sz="2000" dirty="0"/>
          </a:p>
          <a:p>
            <a:pPr marL="265113" indent="0">
              <a:buClr>
                <a:schemeClr val="tx1"/>
              </a:buClr>
              <a:buFontTx/>
              <a:buNone/>
            </a:pPr>
            <a:r>
              <a:rPr lang="en-US" sz="2400" dirty="0"/>
              <a:t>PERFORM HAND HYGIENE AFTER CONTACT WITH THIS PATIENT OR THEIR ENVIRONMENT!</a:t>
            </a:r>
          </a:p>
        </p:txBody>
      </p:sp>
      <p:sp>
        <p:nvSpPr>
          <p:cNvPr id="2" name="Slide Number Placeholder 1"/>
          <p:cNvSpPr>
            <a:spLocks noGrp="1"/>
          </p:cNvSpPr>
          <p:nvPr>
            <p:ph type="sldNum" sz="quarter" idx="12"/>
          </p:nvPr>
        </p:nvSpPr>
        <p:spPr/>
        <p:txBody>
          <a:bodyPr/>
          <a:lstStyle/>
          <a:p>
            <a:fld id="{9730F682-C516-4797-9D4A-215D5CC0154B}" type="slidenum">
              <a:rPr lang="en-US" smtClean="0"/>
              <a:pPr/>
              <a:t>26</a:t>
            </a:fld>
            <a:endParaRPr lang="en-US" dirty="0"/>
          </a:p>
        </p:txBody>
      </p:sp>
    </p:spTree>
    <p:extLst>
      <p:ext uri="{BB962C8B-B14F-4D97-AF65-F5344CB8AC3E}">
        <p14:creationId xmlns:p14="http://schemas.microsoft.com/office/powerpoint/2010/main" val="274412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VRE in the Environment</a:t>
            </a:r>
            <a:endParaRPr lang="en-CA" dirty="0"/>
          </a:p>
        </p:txBody>
      </p:sp>
      <p:sp>
        <p:nvSpPr>
          <p:cNvPr id="3" name="Content Placeholder 2"/>
          <p:cNvSpPr>
            <a:spLocks noGrp="1"/>
          </p:cNvSpPr>
          <p:nvPr>
            <p:ph idx="1"/>
          </p:nvPr>
        </p:nvSpPr>
        <p:spPr/>
        <p:txBody>
          <a:bodyPr/>
          <a:lstStyle/>
          <a:p>
            <a:r>
              <a:rPr lang="en-CA" dirty="0" err="1" smtClean="0"/>
              <a:t>Grabsch</a:t>
            </a:r>
            <a:r>
              <a:rPr lang="en-CA" dirty="0" smtClean="0"/>
              <a:t> 2006</a:t>
            </a:r>
          </a:p>
          <a:p>
            <a:r>
              <a:rPr lang="en-CA" dirty="0" smtClean="0"/>
              <a:t>Colonized and past colonized VRE patients</a:t>
            </a:r>
          </a:p>
          <a:p>
            <a:r>
              <a:rPr lang="en-CA" dirty="0" smtClean="0"/>
              <a:t>Structured exam, hemodialysis sessions</a:t>
            </a:r>
          </a:p>
          <a:p>
            <a:r>
              <a:rPr lang="en-CA" dirty="0" smtClean="0"/>
              <a:t>Chairs positive in 36% outpatient, 58% hemodialysis </a:t>
            </a:r>
          </a:p>
          <a:p>
            <a:r>
              <a:rPr lang="en-CA" dirty="0" smtClean="0"/>
              <a:t>Couch positive 48% OP, 42% radiology, </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27</a:t>
            </a:fld>
            <a:endParaRPr lang="en-CA" dirty="0"/>
          </a:p>
        </p:txBody>
      </p:sp>
    </p:spTree>
    <p:extLst>
      <p:ext uri="{BB962C8B-B14F-4D97-AF65-F5344CB8AC3E}">
        <p14:creationId xmlns:p14="http://schemas.microsoft.com/office/powerpoint/2010/main" val="622442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VRE – How Much?</a:t>
            </a:r>
            <a:endParaRPr lang="en-CA" dirty="0"/>
          </a:p>
        </p:txBody>
      </p:sp>
      <p:sp>
        <p:nvSpPr>
          <p:cNvPr id="3" name="Content Placeholder 2"/>
          <p:cNvSpPr>
            <a:spLocks noGrp="1"/>
          </p:cNvSpPr>
          <p:nvPr>
            <p:ph idx="1"/>
          </p:nvPr>
        </p:nvSpPr>
        <p:spPr/>
        <p:txBody>
          <a:bodyPr/>
          <a:lstStyle/>
          <a:p>
            <a:r>
              <a:rPr lang="en-US" dirty="0" smtClean="0"/>
              <a:t>Ray (2002) - </a:t>
            </a:r>
            <a:r>
              <a:rPr lang="en-CA" dirty="0"/>
              <a:t>12 of 13 had greater than 4log VRE per gram (mean 7.5 log</a:t>
            </a:r>
            <a:r>
              <a:rPr lang="en-CA" dirty="0" smtClean="0"/>
              <a:t>)</a:t>
            </a:r>
          </a:p>
          <a:p>
            <a:r>
              <a:rPr lang="en-US" dirty="0" smtClean="0"/>
              <a:t>Mayer (2003) - </a:t>
            </a:r>
            <a:r>
              <a:rPr lang="en-CA" dirty="0"/>
              <a:t>The mean density of these specimens was 7.5 log10 </a:t>
            </a:r>
            <a:r>
              <a:rPr lang="en-CA" dirty="0" err="1" smtClean="0"/>
              <a:t>cfu</a:t>
            </a:r>
            <a:r>
              <a:rPr lang="en-CA" dirty="0" smtClean="0"/>
              <a:t>/g </a:t>
            </a:r>
            <a:r>
              <a:rPr lang="en-CA" dirty="0"/>
              <a:t>of stool (range: 3.7-9.2 log) for the patients who were continent and 6.2 log10 </a:t>
            </a:r>
            <a:r>
              <a:rPr lang="en-CA" dirty="0" err="1" smtClean="0"/>
              <a:t>cfu</a:t>
            </a:r>
            <a:r>
              <a:rPr lang="en-CA" dirty="0" smtClean="0"/>
              <a:t>/g of </a:t>
            </a:r>
            <a:r>
              <a:rPr lang="en-CA" dirty="0"/>
              <a:t>stool (range: 3.4-8.9 log) for those who were incontinent</a:t>
            </a:r>
          </a:p>
        </p:txBody>
      </p:sp>
    </p:spTree>
    <p:extLst>
      <p:ext uri="{BB962C8B-B14F-4D97-AF65-F5344CB8AC3E}">
        <p14:creationId xmlns:p14="http://schemas.microsoft.com/office/powerpoint/2010/main" val="542596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NDM-1 Environment</a:t>
            </a:r>
            <a:endParaRPr lang="en-CA" dirty="0"/>
          </a:p>
        </p:txBody>
      </p:sp>
      <p:sp>
        <p:nvSpPr>
          <p:cNvPr id="3" name="Content Placeholder 2"/>
          <p:cNvSpPr>
            <a:spLocks noGrp="1"/>
          </p:cNvSpPr>
          <p:nvPr>
            <p:ph idx="1"/>
          </p:nvPr>
        </p:nvSpPr>
        <p:spPr/>
        <p:txBody>
          <a:bodyPr/>
          <a:lstStyle/>
          <a:p>
            <a:r>
              <a:rPr lang="en-CA" dirty="0" smtClean="0"/>
              <a:t>Walsh 2011- New Delhi</a:t>
            </a:r>
          </a:p>
          <a:p>
            <a:r>
              <a:rPr lang="en-CA" dirty="0" smtClean="0"/>
              <a:t>12 of 171 seepage samples grew</a:t>
            </a:r>
          </a:p>
          <a:p>
            <a:r>
              <a:rPr lang="en-CA" dirty="0" smtClean="0"/>
              <a:t>2 of 50 water samples grew</a:t>
            </a:r>
          </a:p>
          <a:p>
            <a:r>
              <a:rPr lang="en-CA" dirty="0" smtClean="0"/>
              <a:t>11 species in which NDM-1 not previously reported</a:t>
            </a:r>
          </a:p>
          <a:p>
            <a:r>
              <a:rPr lang="en-CA" dirty="0" smtClean="0"/>
              <a:t>Some resistance to meropenem seen in isolates</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29</a:t>
            </a:fld>
            <a:endParaRPr lang="en-CA" dirty="0"/>
          </a:p>
        </p:txBody>
      </p:sp>
    </p:spTree>
    <p:extLst>
      <p:ext uri="{BB962C8B-B14F-4D97-AF65-F5344CB8AC3E}">
        <p14:creationId xmlns:p14="http://schemas.microsoft.com/office/powerpoint/2010/main" val="561864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Objectives</a:t>
            </a:r>
            <a:endParaRPr lang="en-CA" dirty="0"/>
          </a:p>
        </p:txBody>
      </p:sp>
      <p:sp>
        <p:nvSpPr>
          <p:cNvPr id="3" name="Content Placeholder 2"/>
          <p:cNvSpPr>
            <a:spLocks noGrp="1"/>
          </p:cNvSpPr>
          <p:nvPr>
            <p:ph idx="1"/>
          </p:nvPr>
        </p:nvSpPr>
        <p:spPr/>
        <p:txBody>
          <a:bodyPr/>
          <a:lstStyle/>
          <a:p>
            <a:r>
              <a:rPr lang="en-CA" sz="2400" dirty="0" smtClean="0"/>
              <a:t>Review mode of transmission and portal of entry related to multi-drug resistant organisms (MDRO)</a:t>
            </a:r>
          </a:p>
          <a:p>
            <a:r>
              <a:rPr lang="en-CA" sz="2400" dirty="0" smtClean="0"/>
              <a:t>Discuss areas in healthcare that need more attention</a:t>
            </a:r>
          </a:p>
          <a:p>
            <a:r>
              <a:rPr lang="en-CA" sz="2400" dirty="0" smtClean="0"/>
              <a:t>Propose ideas for discussion</a:t>
            </a:r>
            <a:endParaRPr lang="en-CA" sz="2400" dirty="0"/>
          </a:p>
        </p:txBody>
      </p:sp>
      <p:sp>
        <p:nvSpPr>
          <p:cNvPr id="4" name="Slide Number Placeholder 3"/>
          <p:cNvSpPr>
            <a:spLocks noGrp="1"/>
          </p:cNvSpPr>
          <p:nvPr>
            <p:ph type="sldNum" sz="quarter" idx="12"/>
          </p:nvPr>
        </p:nvSpPr>
        <p:spPr/>
        <p:txBody>
          <a:bodyPr/>
          <a:lstStyle/>
          <a:p>
            <a:fld id="{B68C6FA7-AB22-4AF4-9067-30BD52CB1778}" type="slidenum">
              <a:rPr lang="en-CA" smtClean="0"/>
              <a:t>3</a:t>
            </a:fld>
            <a:endParaRPr lang="en-CA"/>
          </a:p>
        </p:txBody>
      </p:sp>
    </p:spTree>
    <p:extLst>
      <p:ext uri="{BB962C8B-B14F-4D97-AF65-F5344CB8AC3E}">
        <p14:creationId xmlns:p14="http://schemas.microsoft.com/office/powerpoint/2010/main" val="2299623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Survival - CRE</a:t>
            </a:r>
            <a:endParaRPr lang="en-CA" dirty="0"/>
          </a:p>
        </p:txBody>
      </p:sp>
      <p:sp>
        <p:nvSpPr>
          <p:cNvPr id="3" name="Content Placeholder 2"/>
          <p:cNvSpPr>
            <a:spLocks noGrp="1"/>
          </p:cNvSpPr>
          <p:nvPr>
            <p:ph idx="1"/>
          </p:nvPr>
        </p:nvSpPr>
        <p:spPr/>
        <p:txBody>
          <a:bodyPr>
            <a:normAutofit fontScale="85000" lnSpcReduction="20000"/>
          </a:bodyPr>
          <a:lstStyle/>
          <a:p>
            <a:r>
              <a:rPr lang="en-CA" sz="2800" dirty="0" err="1" smtClean="0"/>
              <a:t>Havill</a:t>
            </a:r>
            <a:r>
              <a:rPr lang="en-CA" sz="2800" dirty="0" smtClean="0"/>
              <a:t> 2014</a:t>
            </a:r>
          </a:p>
          <a:p>
            <a:r>
              <a:rPr lang="en-CA" sz="2800" dirty="0" smtClean="0"/>
              <a:t>Looked at </a:t>
            </a:r>
            <a:r>
              <a:rPr lang="en-CA" sz="2800" i="1" dirty="0" smtClean="0"/>
              <a:t>K. pneumoniae </a:t>
            </a:r>
            <a:r>
              <a:rPr lang="en-CA" sz="2800" dirty="0" smtClean="0"/>
              <a:t>and </a:t>
            </a:r>
            <a:r>
              <a:rPr lang="en-CA" sz="2800" i="1" dirty="0" smtClean="0"/>
              <a:t>C. freundii</a:t>
            </a:r>
          </a:p>
          <a:p>
            <a:endParaRPr lang="en-CA" i="1" dirty="0" smtClean="0"/>
          </a:p>
          <a:p>
            <a:endParaRPr lang="en-CA" i="1" dirty="0"/>
          </a:p>
          <a:p>
            <a:endParaRPr lang="en-CA" i="1" dirty="0" smtClean="0"/>
          </a:p>
          <a:p>
            <a:endParaRPr lang="en-CA" dirty="0" smtClean="0"/>
          </a:p>
          <a:p>
            <a:pPr marL="342900" indent="-342900">
              <a:buFont typeface="Arial" panose="020B0604020202020204" pitchFamily="34" charset="0"/>
              <a:buChar char="•"/>
            </a:pPr>
            <a:r>
              <a:rPr lang="en-CA" dirty="0" smtClean="0"/>
              <a:t>Can be shed into the environment and survive</a:t>
            </a:r>
          </a:p>
          <a:p>
            <a:pPr marL="342900" indent="-342900">
              <a:buFont typeface="Arial" panose="020B0604020202020204" pitchFamily="34" charset="0"/>
              <a:buChar char="•"/>
            </a:pPr>
            <a:r>
              <a:rPr lang="en-CA" dirty="0" smtClean="0"/>
              <a:t>Because in GI tract, could be shed with high inoculum</a:t>
            </a:r>
          </a:p>
          <a:p>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30</a:t>
            </a:fld>
            <a:endParaRPr lang="en-CA"/>
          </a:p>
        </p:txBody>
      </p:sp>
      <p:graphicFrame>
        <p:nvGraphicFramePr>
          <p:cNvPr id="5" name="Table 4"/>
          <p:cNvGraphicFramePr>
            <a:graphicFrameLocks noGrp="1"/>
          </p:cNvGraphicFramePr>
          <p:nvPr>
            <p:extLst>
              <p:ext uri="{D42A27DB-BD31-4B8C-83A1-F6EECF244321}">
                <p14:modId xmlns:p14="http://schemas.microsoft.com/office/powerpoint/2010/main" val="3017069926"/>
              </p:ext>
            </p:extLst>
          </p:nvPr>
        </p:nvGraphicFramePr>
        <p:xfrm>
          <a:off x="539552" y="2355727"/>
          <a:ext cx="6480720" cy="1152127"/>
        </p:xfrm>
        <a:graphic>
          <a:graphicData uri="http://schemas.openxmlformats.org/drawingml/2006/table">
            <a:tbl>
              <a:tblPr firstRow="1" bandRow="1">
                <a:tableStyleId>{5C22544A-7EE6-4342-B048-85BDC9FD1C3A}</a:tableStyleId>
              </a:tblPr>
              <a:tblGrid>
                <a:gridCol w="2160240"/>
                <a:gridCol w="2160240"/>
                <a:gridCol w="2160240"/>
              </a:tblGrid>
              <a:tr h="301421">
                <a:tc>
                  <a:txBody>
                    <a:bodyPr/>
                    <a:lstStyle/>
                    <a:p>
                      <a:endParaRPr lang="en-CA" sz="1400" dirty="0"/>
                    </a:p>
                  </a:txBody>
                  <a:tcPr marT="34290" marB="34290"/>
                </a:tc>
                <a:tc>
                  <a:txBody>
                    <a:bodyPr/>
                    <a:lstStyle/>
                    <a:p>
                      <a:r>
                        <a:rPr lang="en-CA" sz="1400" dirty="0" smtClean="0"/>
                        <a:t>Water</a:t>
                      </a:r>
                      <a:endParaRPr lang="en-CA" sz="1400" dirty="0"/>
                    </a:p>
                  </a:txBody>
                  <a:tcPr marT="34290" marB="34290"/>
                </a:tc>
                <a:tc>
                  <a:txBody>
                    <a:bodyPr/>
                    <a:lstStyle/>
                    <a:p>
                      <a:r>
                        <a:rPr lang="en-CA" sz="1400" dirty="0" err="1" smtClean="0"/>
                        <a:t>Trypticase</a:t>
                      </a:r>
                      <a:r>
                        <a:rPr lang="en-CA" sz="1400" dirty="0" smtClean="0"/>
                        <a:t> Soy Broth</a:t>
                      </a:r>
                      <a:endParaRPr lang="en-CA" sz="1400" dirty="0"/>
                    </a:p>
                  </a:txBody>
                  <a:tcPr marT="34290" marB="34290"/>
                </a:tc>
              </a:tr>
              <a:tr h="425353">
                <a:tc>
                  <a:txBody>
                    <a:bodyPr/>
                    <a:lstStyle/>
                    <a:p>
                      <a:r>
                        <a:rPr lang="en-CA" sz="1400" dirty="0" smtClean="0"/>
                        <a:t>K. pneumoniae</a:t>
                      </a:r>
                      <a:endParaRPr lang="en-CA" sz="1400" dirty="0"/>
                    </a:p>
                  </a:txBody>
                  <a:tcPr marT="34290" marB="34290"/>
                </a:tc>
                <a:tc>
                  <a:txBody>
                    <a:bodyPr/>
                    <a:lstStyle/>
                    <a:p>
                      <a:r>
                        <a:rPr lang="en-CA" sz="1400" dirty="0" smtClean="0"/>
                        <a:t>19 days</a:t>
                      </a:r>
                      <a:endParaRPr lang="en-CA" sz="1400" dirty="0"/>
                    </a:p>
                  </a:txBody>
                  <a:tcPr marT="34290" marB="34290"/>
                </a:tc>
                <a:tc>
                  <a:txBody>
                    <a:bodyPr/>
                    <a:lstStyle/>
                    <a:p>
                      <a:r>
                        <a:rPr lang="en-CA" sz="1400" dirty="0" smtClean="0"/>
                        <a:t>40 days</a:t>
                      </a:r>
                      <a:endParaRPr lang="en-CA" sz="1400" dirty="0"/>
                    </a:p>
                  </a:txBody>
                  <a:tcPr marT="34290" marB="34290"/>
                </a:tc>
              </a:tr>
              <a:tr h="425353">
                <a:tc>
                  <a:txBody>
                    <a:bodyPr/>
                    <a:lstStyle/>
                    <a:p>
                      <a:r>
                        <a:rPr lang="en-CA" sz="1400" dirty="0" smtClean="0"/>
                        <a:t>C. </a:t>
                      </a:r>
                      <a:r>
                        <a:rPr lang="en-CA" sz="1400" dirty="0" err="1" smtClean="0"/>
                        <a:t>freundii</a:t>
                      </a:r>
                      <a:endParaRPr lang="en-CA" sz="1400" dirty="0"/>
                    </a:p>
                  </a:txBody>
                  <a:tcPr marT="34290" marB="34290"/>
                </a:tc>
                <a:tc>
                  <a:txBody>
                    <a:bodyPr/>
                    <a:lstStyle/>
                    <a:p>
                      <a:r>
                        <a:rPr lang="en-CA" sz="1400" dirty="0" smtClean="0"/>
                        <a:t>12 days</a:t>
                      </a:r>
                      <a:endParaRPr lang="en-CA" sz="1400" dirty="0"/>
                    </a:p>
                  </a:txBody>
                  <a:tcPr marT="34290" marB="34290"/>
                </a:tc>
                <a:tc>
                  <a:txBody>
                    <a:bodyPr/>
                    <a:lstStyle/>
                    <a:p>
                      <a:r>
                        <a:rPr lang="en-CA" sz="1400" dirty="0" smtClean="0"/>
                        <a:t>40 days</a:t>
                      </a:r>
                      <a:endParaRPr lang="en-CA" sz="1400" dirty="0"/>
                    </a:p>
                  </a:txBody>
                  <a:tcPr marT="34290" marB="34290"/>
                </a:tc>
              </a:tr>
            </a:tbl>
          </a:graphicData>
        </a:graphic>
      </p:graphicFrame>
    </p:spTree>
    <p:extLst>
      <p:ext uri="{BB962C8B-B14F-4D97-AF65-F5344CB8AC3E}">
        <p14:creationId xmlns:p14="http://schemas.microsoft.com/office/powerpoint/2010/main" val="4201486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C. difficile </a:t>
            </a:r>
            <a:r>
              <a:rPr lang="en-CA" dirty="0" smtClean="0"/>
              <a:t>Colonization</a:t>
            </a:r>
            <a:endParaRPr lang="en-CA" dirty="0"/>
          </a:p>
        </p:txBody>
      </p:sp>
      <p:sp>
        <p:nvSpPr>
          <p:cNvPr id="3" name="Content Placeholder 2"/>
          <p:cNvSpPr>
            <a:spLocks noGrp="1"/>
          </p:cNvSpPr>
          <p:nvPr>
            <p:ph idx="1"/>
          </p:nvPr>
        </p:nvSpPr>
        <p:spPr/>
        <p:txBody>
          <a:bodyPr/>
          <a:lstStyle/>
          <a:p>
            <a:r>
              <a:rPr lang="en-CA" dirty="0" smtClean="0"/>
              <a:t> </a:t>
            </a:r>
            <a:r>
              <a:rPr lang="en-CA" dirty="0" err="1" smtClean="0"/>
              <a:t>Alasmari</a:t>
            </a:r>
            <a:r>
              <a:rPr lang="en-CA" dirty="0" smtClean="0"/>
              <a:t> 2014 </a:t>
            </a:r>
            <a:r>
              <a:rPr lang="en-CA" dirty="0"/>
              <a:t>14</a:t>
            </a:r>
            <a:r>
              <a:rPr lang="en-CA" dirty="0" smtClean="0"/>
              <a:t>% on admission</a:t>
            </a:r>
          </a:p>
          <a:p>
            <a:pPr lvl="1"/>
            <a:r>
              <a:rPr lang="en-CA" dirty="0" smtClean="0"/>
              <a:t>Toxigenic, no relation to previous admission</a:t>
            </a:r>
          </a:p>
          <a:p>
            <a:r>
              <a:rPr lang="en-CA" dirty="0" err="1" smtClean="0"/>
              <a:t>Galdys</a:t>
            </a:r>
            <a:r>
              <a:rPr lang="en-CA" dirty="0" smtClean="0"/>
              <a:t> 2014 Review article</a:t>
            </a:r>
          </a:p>
          <a:p>
            <a:pPr lvl="1"/>
            <a:r>
              <a:rPr lang="en-CA" dirty="0"/>
              <a:t>Strong evidence suggests that CD-colonized individuals are a reservoir for CD </a:t>
            </a:r>
            <a:r>
              <a:rPr lang="en-CA" dirty="0" smtClean="0"/>
              <a:t>infection</a:t>
            </a:r>
          </a:p>
          <a:p>
            <a:r>
              <a:rPr lang="en-CA" dirty="0" err="1" smtClean="0"/>
              <a:t>Donskey</a:t>
            </a:r>
            <a:r>
              <a:rPr lang="en-CA" dirty="0" smtClean="0"/>
              <a:t> 2015 Review article</a:t>
            </a:r>
          </a:p>
          <a:p>
            <a:pPr lvl="1"/>
            <a:r>
              <a:rPr lang="en-CA" dirty="0" smtClean="0"/>
              <a:t>As above</a:t>
            </a:r>
          </a:p>
          <a:p>
            <a:pPr lvl="1"/>
            <a:r>
              <a:rPr lang="en-CA" dirty="0" smtClean="0"/>
              <a:t>Sporicidal in all rooms has potential to reduce transmission</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31</a:t>
            </a:fld>
            <a:endParaRPr lang="en-CA" dirty="0"/>
          </a:p>
        </p:txBody>
      </p:sp>
    </p:spTree>
    <p:extLst>
      <p:ext uri="{BB962C8B-B14F-4D97-AF65-F5344CB8AC3E}">
        <p14:creationId xmlns:p14="http://schemas.microsoft.com/office/powerpoint/2010/main" val="9486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C. difficile </a:t>
            </a:r>
            <a:r>
              <a:rPr lang="en-CA" dirty="0" smtClean="0"/>
              <a:t>Colonization</a:t>
            </a:r>
            <a:endParaRPr lang="en-CA" dirty="0"/>
          </a:p>
        </p:txBody>
      </p:sp>
      <p:sp>
        <p:nvSpPr>
          <p:cNvPr id="3" name="Content Placeholder 2"/>
          <p:cNvSpPr>
            <a:spLocks noGrp="1"/>
          </p:cNvSpPr>
          <p:nvPr>
            <p:ph idx="1"/>
          </p:nvPr>
        </p:nvSpPr>
        <p:spPr/>
        <p:txBody>
          <a:bodyPr/>
          <a:lstStyle/>
          <a:p>
            <a:r>
              <a:rPr lang="en-US" dirty="0" err="1" smtClean="0"/>
              <a:t>Longtin</a:t>
            </a:r>
            <a:r>
              <a:rPr lang="en-US" dirty="0" smtClean="0"/>
              <a:t> 2016 4.8% of admission were carriers. Isolation of carriers reduced overall HAI with CD</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32</a:t>
            </a:fld>
            <a:endParaRPr lang="en-CA"/>
          </a:p>
        </p:txBody>
      </p:sp>
    </p:spTree>
    <p:extLst>
      <p:ext uri="{BB962C8B-B14F-4D97-AF65-F5344CB8AC3E}">
        <p14:creationId xmlns:p14="http://schemas.microsoft.com/office/powerpoint/2010/main" val="2624487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MRSA diarrhea</a:t>
            </a:r>
            <a:endParaRPr lang="en-CA" dirty="0"/>
          </a:p>
        </p:txBody>
      </p:sp>
      <p:sp>
        <p:nvSpPr>
          <p:cNvPr id="3" name="Content Placeholder 2"/>
          <p:cNvSpPr>
            <a:spLocks noGrp="1"/>
          </p:cNvSpPr>
          <p:nvPr>
            <p:ph idx="1"/>
          </p:nvPr>
        </p:nvSpPr>
        <p:spPr/>
        <p:txBody>
          <a:bodyPr/>
          <a:lstStyle/>
          <a:p>
            <a:r>
              <a:rPr lang="en-CA" dirty="0" smtClean="0"/>
              <a:t>Stools for CD testing cultured for MRSA</a:t>
            </a:r>
          </a:p>
          <a:p>
            <a:pPr lvl="1"/>
            <a:r>
              <a:rPr lang="en-CA" dirty="0" smtClean="0"/>
              <a:t>Case: Diarrhea and MRSA colonization of stool (pure to heavy growth)</a:t>
            </a:r>
          </a:p>
          <a:p>
            <a:pPr lvl="1"/>
            <a:r>
              <a:rPr lang="en-CA" dirty="0" smtClean="0"/>
              <a:t>Control: MRSA + patients, negative stool colonization with MRSA</a:t>
            </a:r>
          </a:p>
          <a:p>
            <a:r>
              <a:rPr lang="en-CA" dirty="0"/>
              <a:t>10 surfaces in patient’s </a:t>
            </a:r>
            <a:r>
              <a:rPr lang="en-CA" dirty="0" smtClean="0"/>
              <a:t>room cultured</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33</a:t>
            </a:fld>
            <a:endParaRPr lang="en-CA" dirty="0"/>
          </a:p>
        </p:txBody>
      </p:sp>
    </p:spTree>
    <p:extLst>
      <p:ext uri="{BB962C8B-B14F-4D97-AF65-F5344CB8AC3E}">
        <p14:creationId xmlns:p14="http://schemas.microsoft.com/office/powerpoint/2010/main" val="3986071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MRSA diarrhea</a:t>
            </a:r>
          </a:p>
        </p:txBody>
      </p:sp>
      <p:sp>
        <p:nvSpPr>
          <p:cNvPr id="3" name="Content Placeholder 2"/>
          <p:cNvSpPr>
            <a:spLocks noGrp="1"/>
          </p:cNvSpPr>
          <p:nvPr>
            <p:ph idx="1"/>
          </p:nvPr>
        </p:nvSpPr>
        <p:spPr/>
        <p:txBody>
          <a:bodyPr/>
          <a:lstStyle/>
          <a:p>
            <a:r>
              <a:rPr lang="en-CA" dirty="0"/>
              <a:t>59% of case surfaces contaminated</a:t>
            </a:r>
          </a:p>
          <a:p>
            <a:r>
              <a:rPr lang="en-CA" dirty="0"/>
              <a:t>23% of control surfaces contaminated</a:t>
            </a:r>
          </a:p>
          <a:p>
            <a:r>
              <a:rPr lang="en-US" dirty="0"/>
              <a:t>Most commonly </a:t>
            </a:r>
            <a:r>
              <a:rPr lang="en-CA" dirty="0"/>
              <a:t>bedside rails, blood pressure cuffs, television remote controls, and toilet </a:t>
            </a:r>
            <a:r>
              <a:rPr lang="en-CA" dirty="0" smtClean="0"/>
              <a:t>seats</a:t>
            </a:r>
          </a:p>
          <a:p>
            <a:r>
              <a:rPr lang="en-CA" dirty="0" smtClean="0"/>
              <a:t>Specimens </a:t>
            </a:r>
            <a:r>
              <a:rPr lang="en-CA" dirty="0"/>
              <a:t>were </a:t>
            </a:r>
            <a:r>
              <a:rPr lang="en-CA" dirty="0" smtClean="0"/>
              <a:t>found to </a:t>
            </a:r>
            <a:r>
              <a:rPr lang="en-CA" dirty="0"/>
              <a:t>contain approximately 10</a:t>
            </a:r>
            <a:r>
              <a:rPr lang="en-CA" baseline="30000" dirty="0"/>
              <a:t>7</a:t>
            </a:r>
            <a:r>
              <a:rPr lang="en-CA" dirty="0"/>
              <a:t>-10</a:t>
            </a:r>
            <a:r>
              <a:rPr lang="en-CA" baseline="30000" dirty="0"/>
              <a:t>9</a:t>
            </a:r>
            <a:r>
              <a:rPr lang="en-CA" dirty="0"/>
              <a:t> colony-forming units (</a:t>
            </a:r>
            <a:r>
              <a:rPr lang="en-CA" dirty="0" err="1" smtClean="0"/>
              <a:t>cfu</a:t>
            </a:r>
            <a:r>
              <a:rPr lang="en-CA" dirty="0" smtClean="0"/>
              <a:t>) per </a:t>
            </a:r>
            <a:r>
              <a:rPr lang="en-CA" dirty="0"/>
              <a:t>gram of stool</a:t>
            </a:r>
          </a:p>
          <a:p>
            <a:pPr lvl="1"/>
            <a:r>
              <a:rPr lang="en-CA" dirty="0"/>
              <a:t>Boyce 2007</a:t>
            </a:r>
          </a:p>
          <a:p>
            <a:endParaRPr lang="en-CA" dirty="0"/>
          </a:p>
        </p:txBody>
      </p:sp>
    </p:spTree>
    <p:extLst>
      <p:ext uri="{BB962C8B-B14F-4D97-AF65-F5344CB8AC3E}">
        <p14:creationId xmlns:p14="http://schemas.microsoft.com/office/powerpoint/2010/main" val="297194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Ebola</a:t>
            </a:r>
            <a:endParaRPr lang="en-CA" dirty="0"/>
          </a:p>
        </p:txBody>
      </p:sp>
      <p:sp>
        <p:nvSpPr>
          <p:cNvPr id="3" name="Content Placeholder 2"/>
          <p:cNvSpPr>
            <a:spLocks noGrp="1"/>
          </p:cNvSpPr>
          <p:nvPr>
            <p:ph idx="1"/>
          </p:nvPr>
        </p:nvSpPr>
        <p:spPr/>
        <p:txBody>
          <a:bodyPr/>
          <a:lstStyle/>
          <a:p>
            <a:r>
              <a:rPr lang="en-CA" dirty="0" smtClean="0"/>
              <a:t>2-4 litres of liquid stool per day</a:t>
            </a:r>
          </a:p>
          <a:p>
            <a:pPr lvl="1"/>
            <a:r>
              <a:rPr lang="en-CA" dirty="0" smtClean="0"/>
              <a:t>Lyon 2014</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35</a:t>
            </a:fld>
            <a:endParaRPr lang="en-CA"/>
          </a:p>
        </p:txBody>
      </p:sp>
    </p:spTree>
    <p:extLst>
      <p:ext uri="{BB962C8B-B14F-4D97-AF65-F5344CB8AC3E}">
        <p14:creationId xmlns:p14="http://schemas.microsoft.com/office/powerpoint/2010/main" val="16835097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8C6FA7-AB22-4AF4-9067-30BD52CB1778}" type="slidenum">
              <a:rPr lang="en-CA" smtClean="0"/>
              <a:t>36</a:t>
            </a:fld>
            <a:endParaRPr lang="en-CA" dirty="0"/>
          </a:p>
        </p:txBody>
      </p:sp>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175" y="0"/>
            <a:ext cx="9147175"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4"/>
          <p:cNvSpPr/>
          <p:nvPr/>
        </p:nvSpPr>
        <p:spPr>
          <a:xfrm rot="16200000">
            <a:off x="6957265" y="3498853"/>
            <a:ext cx="702078" cy="1872208"/>
          </a:xfrm>
          <a:prstGeom prst="upArrow">
            <a:avLst>
              <a:gd name="adj1" fmla="val 4633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10854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Control Measures</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492"/>
            <a:ext cx="8244082" cy="515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8C6FA7-AB22-4AF4-9067-30BD52CB1778}" type="slidenum">
              <a:rPr lang="en-CA" smtClean="0"/>
              <a:t>37</a:t>
            </a:fld>
            <a:endParaRPr lang="en-CA"/>
          </a:p>
        </p:txBody>
      </p:sp>
      <p:sp>
        <p:nvSpPr>
          <p:cNvPr id="5" name="TextBox 4"/>
          <p:cNvSpPr txBox="1"/>
          <p:nvPr/>
        </p:nvSpPr>
        <p:spPr>
          <a:xfrm>
            <a:off x="3275856" y="4866501"/>
            <a:ext cx="2592288" cy="338554"/>
          </a:xfrm>
          <a:prstGeom prst="rect">
            <a:avLst/>
          </a:prstGeom>
          <a:noFill/>
        </p:spPr>
        <p:txBody>
          <a:bodyPr wrap="square" rtlCol="0">
            <a:spAutoFit/>
          </a:bodyPr>
          <a:lstStyle/>
          <a:p>
            <a:r>
              <a:rPr lang="en-CA" sz="1600" dirty="0"/>
              <a:t>www.qualitysystems.com</a:t>
            </a:r>
          </a:p>
        </p:txBody>
      </p:sp>
      <p:sp>
        <p:nvSpPr>
          <p:cNvPr id="3" name="Oval 2"/>
          <p:cNvSpPr/>
          <p:nvPr/>
        </p:nvSpPr>
        <p:spPr>
          <a:xfrm>
            <a:off x="2745334" y="1203598"/>
            <a:ext cx="403244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7489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repeatCount="indefinite" fill="hold" grpId="1" nodeType="clickEffect">
                                  <p:stCondLst>
                                    <p:cond delay="0"/>
                                  </p:stCondLst>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Suggestions – Clean!</a:t>
            </a:r>
            <a:endParaRPr lang="en-CA" dirty="0"/>
          </a:p>
        </p:txBody>
      </p:sp>
      <p:sp>
        <p:nvSpPr>
          <p:cNvPr id="3" name="Content Placeholder 2"/>
          <p:cNvSpPr>
            <a:spLocks noGrp="1"/>
          </p:cNvSpPr>
          <p:nvPr>
            <p:ph idx="1"/>
          </p:nvPr>
        </p:nvSpPr>
        <p:spPr>
          <a:xfrm>
            <a:off x="457200" y="1607488"/>
            <a:ext cx="4042792" cy="2673448"/>
          </a:xfrm>
        </p:spPr>
        <p:txBody>
          <a:bodyPr/>
          <a:lstStyle/>
          <a:p>
            <a:pPr marL="82296" lvl="1" indent="0">
              <a:spcBef>
                <a:spcPts val="600"/>
              </a:spcBef>
              <a:buSzPct val="80000"/>
              <a:buNone/>
            </a:pPr>
            <a:r>
              <a:rPr lang="en-CA" sz="2400" dirty="0" err="1" smtClean="0"/>
              <a:t>Nseir</a:t>
            </a:r>
            <a:r>
              <a:rPr lang="en-CA" sz="2400" dirty="0" smtClean="0"/>
              <a:t> </a:t>
            </a:r>
            <a:r>
              <a:rPr lang="en-CA" sz="2400" dirty="0"/>
              <a:t>2011</a:t>
            </a:r>
          </a:p>
          <a:p>
            <a:pPr marL="384048" lvl="1" indent="-283464">
              <a:spcBef>
                <a:spcPts val="600"/>
              </a:spcBef>
              <a:buSzPct val="80000"/>
              <a:buFont typeface="Wingdings 2"/>
              <a:buChar char=""/>
            </a:pPr>
            <a:r>
              <a:rPr lang="en-CA" dirty="0"/>
              <a:t>Acquisition if in bed from previous patient</a:t>
            </a:r>
          </a:p>
          <a:p>
            <a:r>
              <a:rPr lang="en-CA" dirty="0" err="1" smtClean="0"/>
              <a:t>Siani</a:t>
            </a:r>
            <a:r>
              <a:rPr lang="en-CA" dirty="0" smtClean="0"/>
              <a:t> 2011</a:t>
            </a:r>
          </a:p>
          <a:p>
            <a:pPr lvl="1"/>
            <a:r>
              <a:rPr lang="en-CA" dirty="0" smtClean="0"/>
              <a:t>Wipes moved spores around</a:t>
            </a:r>
          </a:p>
          <a:p>
            <a:pPr lvl="1"/>
            <a:r>
              <a:rPr lang="en-CA" dirty="0" smtClean="0"/>
              <a:t>Issue with “sporicidal” claims</a:t>
            </a:r>
          </a:p>
        </p:txBody>
      </p:sp>
      <p:sp>
        <p:nvSpPr>
          <p:cNvPr id="4" name="Slide Number Placeholder 3"/>
          <p:cNvSpPr>
            <a:spLocks noGrp="1"/>
          </p:cNvSpPr>
          <p:nvPr>
            <p:ph type="sldNum" sz="quarter" idx="12"/>
          </p:nvPr>
        </p:nvSpPr>
        <p:spPr/>
        <p:txBody>
          <a:bodyPr/>
          <a:lstStyle/>
          <a:p>
            <a:fld id="{B68C6FA7-AB22-4AF4-9067-30BD52CB1778}" type="slidenum">
              <a:rPr lang="en-CA" smtClean="0"/>
              <a:t>38</a:t>
            </a:fld>
            <a:endParaRPr lang="en-CA" dirty="0"/>
          </a:p>
        </p:txBody>
      </p:sp>
      <p:sp>
        <p:nvSpPr>
          <p:cNvPr id="5" name="TextBox 4"/>
          <p:cNvSpPr txBox="1"/>
          <p:nvPr/>
        </p:nvSpPr>
        <p:spPr>
          <a:xfrm>
            <a:off x="4860032" y="1600800"/>
            <a:ext cx="3888432" cy="2339102"/>
          </a:xfrm>
          <a:prstGeom prst="rect">
            <a:avLst/>
          </a:prstGeom>
          <a:noFill/>
        </p:spPr>
        <p:txBody>
          <a:bodyPr wrap="square" rtlCol="0">
            <a:spAutoFit/>
          </a:bodyPr>
          <a:lstStyle/>
          <a:p>
            <a:r>
              <a:rPr lang="en-CA" sz="2400" dirty="0" err="1"/>
              <a:t>Sattar</a:t>
            </a:r>
            <a:r>
              <a:rPr lang="en-CA" sz="2400" dirty="0"/>
              <a:t> 2013</a:t>
            </a:r>
          </a:p>
          <a:p>
            <a:pPr marL="365125" lvl="1" indent="-342900">
              <a:buFont typeface="Arial" panose="020B0604020202020204" pitchFamily="34" charset="0"/>
              <a:buChar char="•"/>
            </a:pPr>
            <a:r>
              <a:rPr lang="en-CA" sz="2000" dirty="0"/>
              <a:t>Need better control of wipe use and testing</a:t>
            </a:r>
          </a:p>
          <a:p>
            <a:r>
              <a:rPr lang="en-CA" sz="2400" dirty="0"/>
              <a:t>Loo </a:t>
            </a:r>
            <a:r>
              <a:rPr lang="en-CA" sz="2400" dirty="0" smtClean="0"/>
              <a:t>2015</a:t>
            </a:r>
          </a:p>
          <a:p>
            <a:pPr marL="342900" indent="-342900">
              <a:buFont typeface="Arial" panose="020B0604020202020204" pitchFamily="34" charset="0"/>
              <a:buChar char="•"/>
            </a:pPr>
            <a:r>
              <a:rPr lang="en-CA" sz="2000" dirty="0" smtClean="0"/>
              <a:t>Clean </a:t>
            </a:r>
            <a:r>
              <a:rPr lang="en-CA" sz="2000" dirty="0"/>
              <a:t>environment and patient’s hands</a:t>
            </a:r>
          </a:p>
          <a:p>
            <a:endParaRPr lang="en-CA" dirty="0"/>
          </a:p>
        </p:txBody>
      </p:sp>
    </p:spTree>
    <p:extLst>
      <p:ext uri="{BB962C8B-B14F-4D97-AF65-F5344CB8AC3E}">
        <p14:creationId xmlns:p14="http://schemas.microsoft.com/office/powerpoint/2010/main" val="3445089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Suggestions – Clean!</a:t>
            </a:r>
          </a:p>
        </p:txBody>
      </p:sp>
      <p:sp>
        <p:nvSpPr>
          <p:cNvPr id="3" name="Content Placeholder 2"/>
          <p:cNvSpPr>
            <a:spLocks noGrp="1"/>
          </p:cNvSpPr>
          <p:nvPr>
            <p:ph idx="1"/>
          </p:nvPr>
        </p:nvSpPr>
        <p:spPr/>
        <p:txBody>
          <a:bodyPr/>
          <a:lstStyle/>
          <a:p>
            <a:r>
              <a:rPr lang="en-CA" dirty="0" smtClean="0"/>
              <a:t>Zoutman 2013</a:t>
            </a:r>
          </a:p>
          <a:p>
            <a:pPr lvl="1"/>
            <a:r>
              <a:rPr lang="en-CA" dirty="0" smtClean="0"/>
              <a:t>40% of ICP’s felt hospital was NOT clean enough</a:t>
            </a:r>
          </a:p>
          <a:p>
            <a:pPr lvl="1"/>
            <a:r>
              <a:rPr lang="en-CA" dirty="0" smtClean="0"/>
              <a:t>Frequent consultation between IPAC and Environmental Services before cleaning changes – lower CDI rates</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39</a:t>
            </a:fld>
            <a:endParaRPr lang="en-CA" dirty="0"/>
          </a:p>
        </p:txBody>
      </p:sp>
    </p:spTree>
    <p:extLst>
      <p:ext uri="{BB962C8B-B14F-4D97-AF65-F5344CB8AC3E}">
        <p14:creationId xmlns:p14="http://schemas.microsoft.com/office/powerpoint/2010/main" val="93076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3275856" y="4891087"/>
            <a:ext cx="58681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t>http://diseasedetectives.wikia.com/wiki/Chain_of_Transmission</a:t>
            </a:r>
          </a:p>
        </p:txBody>
      </p:sp>
      <p:sp>
        <p:nvSpPr>
          <p:cNvPr id="1024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5EE6AE-B78F-41AE-A01D-4EC8844D5F53}" type="slidenum">
              <a:rPr lang="en-US"/>
              <a:pPr eaLnBrk="1" hangingPunct="1"/>
              <a:t>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310"/>
            <a:ext cx="9116341" cy="485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3"/>
          <p:cNvSpPr>
            <a:spLocks noChangeArrowheads="1"/>
          </p:cNvSpPr>
          <p:nvPr/>
        </p:nvSpPr>
        <p:spPr bwMode="auto">
          <a:xfrm>
            <a:off x="3491880" y="843558"/>
            <a:ext cx="2088232" cy="70207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Suggestions – Clean!</a:t>
            </a:r>
          </a:p>
        </p:txBody>
      </p:sp>
      <p:sp>
        <p:nvSpPr>
          <p:cNvPr id="3" name="Content Placeholder 2"/>
          <p:cNvSpPr>
            <a:spLocks noGrp="1"/>
          </p:cNvSpPr>
          <p:nvPr>
            <p:ph idx="1"/>
          </p:nvPr>
        </p:nvSpPr>
        <p:spPr/>
        <p:txBody>
          <a:bodyPr/>
          <a:lstStyle/>
          <a:p>
            <a:r>
              <a:rPr lang="en-CA" dirty="0" smtClean="0"/>
              <a:t>Zoutman 2014	</a:t>
            </a:r>
          </a:p>
          <a:p>
            <a:r>
              <a:rPr lang="en-CA" dirty="0" smtClean="0"/>
              <a:t>Less than 50% of EVS managers felt they had enough staff</a:t>
            </a:r>
          </a:p>
          <a:p>
            <a:r>
              <a:rPr lang="en-CA" dirty="0" smtClean="0"/>
              <a:t>Over 1/3 did no auditing</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40</a:t>
            </a:fld>
            <a:endParaRPr lang="en-CA"/>
          </a:p>
        </p:txBody>
      </p:sp>
    </p:spTree>
    <p:extLst>
      <p:ext uri="{BB962C8B-B14F-4D97-AF65-F5344CB8AC3E}">
        <p14:creationId xmlns:p14="http://schemas.microsoft.com/office/powerpoint/2010/main" val="2094017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2339752" y="123478"/>
            <a:ext cx="6408712" cy="857008"/>
          </a:xfrm>
        </p:spPr>
        <p:txBody>
          <a:bodyPr/>
          <a:lstStyle/>
          <a:p>
            <a:pPr algn="r" defTabSz="914400"/>
            <a:r>
              <a:rPr lang="en-US" dirty="0" smtClean="0"/>
              <a:t>The Patient’s Environment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526350"/>
            <a:ext cx="4902130" cy="33702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1527489"/>
            <a:ext cx="3528392" cy="1569660"/>
          </a:xfrm>
          <a:prstGeom prst="rect">
            <a:avLst/>
          </a:prstGeom>
          <a:noFill/>
        </p:spPr>
        <p:txBody>
          <a:bodyPr wrap="square" rtlCol="0">
            <a:spAutoFit/>
          </a:bodyPr>
          <a:lstStyle/>
          <a:p>
            <a:pPr defTabSz="457200" fontAlgn="base">
              <a:spcBef>
                <a:spcPct val="0"/>
              </a:spcBef>
              <a:spcAft>
                <a:spcPct val="0"/>
              </a:spcAft>
            </a:pPr>
            <a:r>
              <a:rPr lang="en-US" sz="2400" dirty="0">
                <a:solidFill>
                  <a:srgbClr val="7F7F7F"/>
                </a:solidFill>
                <a:ea typeface="MS PGothic" pitchFamily="34" charset="-128"/>
              </a:rPr>
              <a:t>EVS Cleans 1x per </a:t>
            </a:r>
            <a:r>
              <a:rPr lang="en-US" sz="2400" dirty="0" smtClean="0">
                <a:solidFill>
                  <a:srgbClr val="7F7F7F"/>
                </a:solidFill>
                <a:ea typeface="MS PGothic" pitchFamily="34" charset="-128"/>
              </a:rPr>
              <a:t>day…</a:t>
            </a:r>
            <a:endParaRPr lang="en-US" sz="2400" dirty="0">
              <a:solidFill>
                <a:srgbClr val="7F7F7F"/>
              </a:solidFill>
              <a:ea typeface="MS PGothic" pitchFamily="34" charset="-128"/>
            </a:endParaRPr>
          </a:p>
          <a:p>
            <a:pPr defTabSz="457200" fontAlgn="base">
              <a:spcBef>
                <a:spcPct val="0"/>
              </a:spcBef>
              <a:spcAft>
                <a:spcPct val="0"/>
              </a:spcAft>
            </a:pPr>
            <a:r>
              <a:rPr lang="en-US" sz="2400" dirty="0">
                <a:solidFill>
                  <a:srgbClr val="7F7F7F"/>
                </a:solidFill>
                <a:ea typeface="MS PGothic" pitchFamily="34" charset="-128"/>
              </a:rPr>
              <a:t>What happens the other 23.5 </a:t>
            </a:r>
            <a:r>
              <a:rPr lang="en-US" sz="2400" dirty="0" err="1">
                <a:solidFill>
                  <a:srgbClr val="7F7F7F"/>
                </a:solidFill>
                <a:ea typeface="MS PGothic" pitchFamily="34" charset="-128"/>
              </a:rPr>
              <a:t>hrs</a:t>
            </a:r>
            <a:r>
              <a:rPr lang="en-US" sz="2400" dirty="0">
                <a:solidFill>
                  <a:srgbClr val="7F7F7F"/>
                </a:solidFill>
                <a:ea typeface="MS PGothic" pitchFamily="34" charset="-128"/>
              </a:rPr>
              <a:t>?</a:t>
            </a:r>
          </a:p>
        </p:txBody>
      </p:sp>
    </p:spTree>
    <p:extLst>
      <p:ext uri="{BB962C8B-B14F-4D97-AF65-F5344CB8AC3E}">
        <p14:creationId xmlns:p14="http://schemas.microsoft.com/office/powerpoint/2010/main" val="122801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2411760" y="195486"/>
            <a:ext cx="6308837" cy="936104"/>
          </a:xfrm>
        </p:spPr>
        <p:txBody>
          <a:bodyPr>
            <a:noAutofit/>
          </a:bodyPr>
          <a:lstStyle/>
          <a:p>
            <a:pPr algn="r"/>
            <a:r>
              <a:rPr lang="en-US" dirty="0" smtClean="0">
                <a:latin typeface="Arial" panose="020B0604020202020204" pitchFamily="34" charset="0"/>
                <a:ea typeface="ヒラギノ角ゴ Pro W3"/>
                <a:cs typeface="Arial" panose="020B0604020202020204" pitchFamily="34" charset="0"/>
              </a:rPr>
              <a:t>Patient Room Entries</a:t>
            </a:r>
            <a:endParaRPr lang="en-US" dirty="0">
              <a:latin typeface="Arial" panose="020B0604020202020204" pitchFamily="34" charset="0"/>
              <a:ea typeface="ヒラギノ角ゴ Pro W3"/>
              <a:cs typeface="Arial" panose="020B0604020202020204" pitchFamily="34" charset="0"/>
            </a:endParaRPr>
          </a:p>
        </p:txBody>
      </p:sp>
      <p:sp>
        <p:nvSpPr>
          <p:cNvPr id="17410" name="Rectangle 3"/>
          <p:cNvSpPr>
            <a:spLocks noGrp="1"/>
          </p:cNvSpPr>
          <p:nvPr>
            <p:ph idx="1"/>
          </p:nvPr>
        </p:nvSpPr>
        <p:spPr>
          <a:xfrm>
            <a:off x="467544" y="1522754"/>
            <a:ext cx="4747854" cy="3246120"/>
          </a:xfrm>
        </p:spPr>
        <p:txBody>
          <a:bodyPr>
            <a:normAutofit lnSpcReduction="10000"/>
          </a:bodyPr>
          <a:lstStyle/>
          <a:p>
            <a:pPr marL="0" indent="0"/>
            <a:r>
              <a:rPr lang="en-US" sz="2400" dirty="0" smtClean="0">
                <a:cs typeface="Arial" pitchFamily="34" charset="0"/>
              </a:rPr>
              <a:t>Between 5 AM and 8 PM, (ICU and Med/</a:t>
            </a:r>
            <a:r>
              <a:rPr lang="en-US" sz="2400" dirty="0" err="1" smtClean="0">
                <a:cs typeface="Arial" pitchFamily="34" charset="0"/>
              </a:rPr>
              <a:t>Surg</a:t>
            </a:r>
            <a:r>
              <a:rPr lang="en-US" sz="2400" dirty="0" smtClean="0">
                <a:cs typeface="Arial" pitchFamily="34" charset="0"/>
              </a:rPr>
              <a:t> Unit)</a:t>
            </a:r>
          </a:p>
          <a:p>
            <a:pPr marL="717550" indent="-285750">
              <a:buFont typeface="Arial" panose="020B0604020202020204" pitchFamily="34" charset="0"/>
              <a:buChar char="•"/>
            </a:pPr>
            <a:r>
              <a:rPr lang="en-US" sz="2000" dirty="0" smtClean="0">
                <a:cs typeface="Arial" pitchFamily="34" charset="0"/>
              </a:rPr>
              <a:t>Number of room entries = 5.5/hour (28 max)</a:t>
            </a:r>
          </a:p>
          <a:p>
            <a:pPr marL="717550" indent="-285750">
              <a:buFont typeface="Arial" panose="020B0604020202020204" pitchFamily="34" charset="0"/>
              <a:buChar char="•"/>
            </a:pPr>
            <a:r>
              <a:rPr lang="en-US" sz="2000" dirty="0" smtClean="0">
                <a:cs typeface="Arial" pitchFamily="34" charset="0"/>
              </a:rPr>
              <a:t>Number of different staff entering room = 3.5/hour (18 max)</a:t>
            </a:r>
          </a:p>
          <a:p>
            <a:pPr marL="717550" indent="-285750">
              <a:buFont typeface="Arial" panose="020B0604020202020204" pitchFamily="34" charset="0"/>
              <a:buChar char="•"/>
            </a:pPr>
            <a:r>
              <a:rPr lang="en-US" sz="2000" dirty="0" smtClean="0">
                <a:cs typeface="Arial" pitchFamily="34" charset="0"/>
              </a:rPr>
              <a:t>Number of people in room during waking hours </a:t>
            </a:r>
          </a:p>
          <a:p>
            <a:r>
              <a:rPr lang="en-US" sz="2400" dirty="0" smtClean="0">
                <a:cs typeface="Arial" pitchFamily="34" charset="0"/>
              </a:rPr>
              <a:t>= 15 </a:t>
            </a:r>
            <a:r>
              <a:rPr lang="en-US" sz="2400" dirty="0" err="1" smtClean="0">
                <a:cs typeface="Arial" pitchFamily="34" charset="0"/>
              </a:rPr>
              <a:t>hrs</a:t>
            </a:r>
            <a:r>
              <a:rPr lang="en-US" sz="2400" dirty="0" smtClean="0">
                <a:cs typeface="Arial" pitchFamily="34" charset="0"/>
              </a:rPr>
              <a:t> * 5.5 /</a:t>
            </a:r>
            <a:r>
              <a:rPr lang="en-US" sz="2400" dirty="0" err="1" smtClean="0">
                <a:cs typeface="Arial" pitchFamily="34" charset="0"/>
              </a:rPr>
              <a:t>hr</a:t>
            </a:r>
            <a:r>
              <a:rPr lang="en-US" sz="2400" dirty="0" smtClean="0">
                <a:cs typeface="Arial" pitchFamily="34" charset="0"/>
              </a:rPr>
              <a:t> = 82.5 people</a:t>
            </a:r>
          </a:p>
          <a:p>
            <a:pPr marL="285750" indent="-285750">
              <a:buFont typeface="Arial" panose="020B0604020202020204" pitchFamily="34" charset="0"/>
              <a:buChar char="•"/>
            </a:pPr>
            <a:endParaRPr lang="en-US" sz="1050" dirty="0">
              <a:latin typeface="Arial" pitchFamily="34" charset="0"/>
              <a:cs typeface="Arial" pitchFamily="34" charset="0"/>
            </a:endParaRPr>
          </a:p>
          <a:p>
            <a:pPr marL="285750" indent="-285750">
              <a:buFont typeface="Arial" panose="020B0604020202020204" pitchFamily="34" charset="0"/>
              <a:buChar char="•"/>
            </a:pPr>
            <a:endParaRPr lang="en-US" sz="1600" dirty="0" smtClean="0">
              <a:latin typeface="Arial" pitchFamily="34" charset="0"/>
              <a:cs typeface="Arial" pitchFamily="34" charset="0"/>
            </a:endParaRPr>
          </a:p>
          <a:p>
            <a:pPr marL="285750" indent="-285750">
              <a:buFont typeface="Arial" panose="020B0604020202020204" pitchFamily="34" charset="0"/>
              <a:buChar char="•"/>
            </a:pPr>
            <a:endParaRPr lang="en-US" sz="1600" dirty="0">
              <a:latin typeface="Arial" pitchFamily="34" charset="0"/>
              <a:cs typeface="Arial" pitchFamily="34" charset="0"/>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076056" y="2552702"/>
            <a:ext cx="4067944" cy="12391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092280" y="4794706"/>
            <a:ext cx="2808312" cy="369332"/>
          </a:xfrm>
          <a:prstGeom prst="rect">
            <a:avLst/>
          </a:prstGeom>
          <a:noFill/>
        </p:spPr>
        <p:txBody>
          <a:bodyPr wrap="square" rtlCol="0">
            <a:spAutoFit/>
          </a:bodyPr>
          <a:lstStyle/>
          <a:p>
            <a:r>
              <a:rPr lang="en-US" dirty="0">
                <a:solidFill>
                  <a:prstClr val="black"/>
                </a:solidFill>
              </a:rPr>
              <a:t>Cohen </a:t>
            </a:r>
            <a:r>
              <a:rPr lang="en-US" dirty="0" smtClean="0">
                <a:solidFill>
                  <a:prstClr val="black"/>
                </a:solidFill>
              </a:rPr>
              <a:t>2012</a:t>
            </a:r>
            <a:endParaRPr lang="en-CA" dirty="0">
              <a:solidFill>
                <a:prstClr val="black"/>
              </a:solidFill>
            </a:endParaRPr>
          </a:p>
        </p:txBody>
      </p:sp>
    </p:spTree>
    <p:extLst>
      <p:ext uri="{BB962C8B-B14F-4D97-AF65-F5344CB8AC3E}">
        <p14:creationId xmlns:p14="http://schemas.microsoft.com/office/powerpoint/2010/main" val="1634319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412302" y="901700"/>
            <a:ext cx="3604698" cy="19966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Rectangle 2"/>
          <p:cNvSpPr>
            <a:spLocks noGrp="1"/>
          </p:cNvSpPr>
          <p:nvPr>
            <p:ph type="title"/>
          </p:nvPr>
        </p:nvSpPr>
        <p:spPr>
          <a:xfrm>
            <a:off x="2483769" y="267494"/>
            <a:ext cx="6264696" cy="658538"/>
          </a:xfrm>
        </p:spPr>
        <p:txBody>
          <a:bodyPr>
            <a:noAutofit/>
          </a:bodyPr>
          <a:lstStyle/>
          <a:p>
            <a:pPr algn="r"/>
            <a:r>
              <a:rPr lang="en-US" dirty="0" smtClean="0">
                <a:latin typeface="Arial" panose="020B0604020202020204" pitchFamily="34" charset="0"/>
                <a:ea typeface="ヒラギノ角ゴ Pro W3"/>
                <a:cs typeface="Arial" panose="020B0604020202020204" pitchFamily="34" charset="0"/>
              </a:rPr>
              <a:t>Surface Contact</a:t>
            </a:r>
            <a:endParaRPr lang="en-US" dirty="0">
              <a:latin typeface="Arial" panose="020B0604020202020204" pitchFamily="34" charset="0"/>
              <a:ea typeface="ヒラギノ角ゴ Pro W3"/>
              <a:cs typeface="Arial" panose="020B0604020202020204" pitchFamily="34" charset="0"/>
            </a:endParaRPr>
          </a:p>
        </p:txBody>
      </p:sp>
      <p:sp>
        <p:nvSpPr>
          <p:cNvPr id="17410" name="Rectangle 3"/>
          <p:cNvSpPr>
            <a:spLocks noGrp="1"/>
          </p:cNvSpPr>
          <p:nvPr>
            <p:ph idx="1"/>
          </p:nvPr>
        </p:nvSpPr>
        <p:spPr>
          <a:xfrm>
            <a:off x="467544" y="1380738"/>
            <a:ext cx="4392487" cy="3246120"/>
          </a:xfrm>
        </p:spPr>
        <p:txBody>
          <a:bodyPr/>
          <a:lstStyle/>
          <a:p>
            <a:pPr marL="0" indent="0"/>
            <a:r>
              <a:rPr lang="en-US" sz="2400" dirty="0" err="1" smtClean="0">
                <a:cs typeface="Arial" panose="020B0604020202020204" pitchFamily="34" charset="0"/>
              </a:rPr>
              <a:t>Huslage</a:t>
            </a:r>
            <a:r>
              <a:rPr lang="en-US" sz="2400" dirty="0" smtClean="0">
                <a:cs typeface="Arial" panose="020B0604020202020204" pitchFamily="34" charset="0"/>
              </a:rPr>
              <a:t> and </a:t>
            </a:r>
            <a:r>
              <a:rPr lang="en-US" sz="2400" dirty="0" err="1" smtClean="0">
                <a:cs typeface="Arial" panose="020B0604020202020204" pitchFamily="34" charset="0"/>
              </a:rPr>
              <a:t>Rutala</a:t>
            </a:r>
            <a:r>
              <a:rPr lang="en-US" sz="2400" dirty="0" smtClean="0">
                <a:cs typeface="Arial" panose="020B0604020202020204" pitchFamily="34" charset="0"/>
              </a:rPr>
              <a:t> (2010) studied HTS in an ICU and a general med-</a:t>
            </a:r>
            <a:r>
              <a:rPr lang="en-US" sz="2400" dirty="0" err="1" smtClean="0">
                <a:cs typeface="Arial" panose="020B0604020202020204" pitchFamily="34" charset="0"/>
              </a:rPr>
              <a:t>surg</a:t>
            </a:r>
            <a:r>
              <a:rPr lang="en-US" sz="2400" dirty="0" smtClean="0">
                <a:cs typeface="Arial" panose="020B0604020202020204" pitchFamily="34" charset="0"/>
              </a:rPr>
              <a:t> unit.</a:t>
            </a:r>
          </a:p>
          <a:p>
            <a:pPr marL="0" indent="0"/>
            <a:r>
              <a:rPr lang="en-US" sz="2400" dirty="0" smtClean="0">
                <a:cs typeface="Arial" panose="020B0604020202020204" pitchFamily="34" charset="0"/>
              </a:rPr>
              <a:t>In the ICU (contacts per interaction):</a:t>
            </a:r>
          </a:p>
          <a:p>
            <a:pPr marL="722313" lvl="1" indent="-285750">
              <a:buFont typeface="Arial" panose="020B0604020202020204" pitchFamily="34" charset="0"/>
              <a:buChar char="•"/>
            </a:pPr>
            <a:r>
              <a:rPr lang="en-US" sz="2000" dirty="0" smtClean="0">
                <a:cs typeface="Arial" panose="020B0604020202020204" pitchFamily="34" charset="0"/>
              </a:rPr>
              <a:t>Bedrails = 7.8</a:t>
            </a:r>
          </a:p>
          <a:p>
            <a:pPr marL="722313" lvl="1" indent="-285750">
              <a:buFont typeface="Arial" panose="020B0604020202020204" pitchFamily="34" charset="0"/>
              <a:buChar char="•"/>
            </a:pPr>
            <a:r>
              <a:rPr lang="en-US" sz="2000" dirty="0" smtClean="0">
                <a:cs typeface="Arial" panose="020B0604020202020204" pitchFamily="34" charset="0"/>
              </a:rPr>
              <a:t>Bed surface = 6</a:t>
            </a:r>
          </a:p>
          <a:p>
            <a:pPr marL="722313" lvl="1" indent="-285750">
              <a:buFont typeface="Arial" panose="020B0604020202020204" pitchFamily="34" charset="0"/>
              <a:buChar char="•"/>
            </a:pPr>
            <a:r>
              <a:rPr lang="en-US" sz="2000" dirty="0" smtClean="0">
                <a:cs typeface="Arial" panose="020B0604020202020204" pitchFamily="34" charset="0"/>
              </a:rPr>
              <a:t>Supply cart = 4</a:t>
            </a:r>
          </a:p>
        </p:txBody>
      </p:sp>
      <p:pic>
        <p:nvPicPr>
          <p:cNvPr id="4099"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412302" y="3003798"/>
            <a:ext cx="3589956" cy="19828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77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latin typeface="Arial" panose="020B0604020202020204" pitchFamily="34" charset="0"/>
                <a:ea typeface="ヒラギノ角ゴ Pro W3"/>
                <a:cs typeface="Arial" panose="020B0604020202020204" pitchFamily="34" charset="0"/>
              </a:rPr>
              <a:t>Surface Contact</a:t>
            </a:r>
            <a:endParaRPr lang="en-CA" dirty="0"/>
          </a:p>
        </p:txBody>
      </p:sp>
      <p:sp>
        <p:nvSpPr>
          <p:cNvPr id="3" name="Content Placeholder 2"/>
          <p:cNvSpPr>
            <a:spLocks noGrp="1"/>
          </p:cNvSpPr>
          <p:nvPr>
            <p:ph idx="1"/>
          </p:nvPr>
        </p:nvSpPr>
        <p:spPr/>
        <p:txBody>
          <a:bodyPr>
            <a:normAutofit lnSpcReduction="10000"/>
          </a:bodyPr>
          <a:lstStyle/>
          <a:p>
            <a:r>
              <a:rPr lang="en-US" sz="2400" dirty="0">
                <a:cs typeface="Arial" pitchFamily="34" charset="0"/>
              </a:rPr>
              <a:t>In the Med-</a:t>
            </a:r>
            <a:r>
              <a:rPr lang="en-US" sz="2400" dirty="0" err="1">
                <a:cs typeface="Arial" pitchFamily="34" charset="0"/>
              </a:rPr>
              <a:t>Surg</a:t>
            </a:r>
            <a:r>
              <a:rPr lang="en-US" sz="2400" dirty="0">
                <a:cs typeface="Arial" pitchFamily="34" charset="0"/>
              </a:rPr>
              <a:t> unit (contact per interaction)</a:t>
            </a:r>
          </a:p>
          <a:p>
            <a:pPr marL="722313" lvl="1" indent="-285750">
              <a:buFont typeface="Arial" panose="020B0604020202020204" pitchFamily="34" charset="0"/>
              <a:buChar char="•"/>
            </a:pPr>
            <a:r>
              <a:rPr lang="en-US" sz="2000" dirty="0">
                <a:cs typeface="Arial" pitchFamily="34" charset="0"/>
              </a:rPr>
              <a:t>Bedrails = 3.1</a:t>
            </a:r>
          </a:p>
          <a:p>
            <a:pPr marL="722313" lvl="1" indent="-285750">
              <a:buFont typeface="Arial" panose="020B0604020202020204" pitchFamily="34" charset="0"/>
              <a:buChar char="•"/>
            </a:pPr>
            <a:r>
              <a:rPr lang="en-US" sz="2000" dirty="0">
                <a:cs typeface="Arial" pitchFamily="34" charset="0"/>
              </a:rPr>
              <a:t>Over-bed table = 1.6</a:t>
            </a:r>
          </a:p>
          <a:p>
            <a:pPr marL="722313" lvl="1" indent="-285750">
              <a:buFont typeface="Arial" panose="020B0604020202020204" pitchFamily="34" charset="0"/>
              <a:buChar char="•"/>
            </a:pPr>
            <a:r>
              <a:rPr lang="en-US" sz="2000" dirty="0">
                <a:cs typeface="Arial" pitchFamily="34" charset="0"/>
              </a:rPr>
              <a:t>IV pump = 1.4</a:t>
            </a:r>
          </a:p>
          <a:p>
            <a:pPr marL="722313" lvl="1" indent="-285750">
              <a:buFont typeface="Arial" panose="020B0604020202020204" pitchFamily="34" charset="0"/>
              <a:buChar char="•"/>
            </a:pPr>
            <a:r>
              <a:rPr lang="en-US" sz="2000" dirty="0">
                <a:cs typeface="Arial" pitchFamily="34" charset="0"/>
              </a:rPr>
              <a:t>Bed surface = 1.3</a:t>
            </a:r>
          </a:p>
          <a:p>
            <a:r>
              <a:rPr lang="en-US" sz="2400" dirty="0" smtClean="0">
                <a:cs typeface="Arial" pitchFamily="34" charset="0"/>
              </a:rPr>
              <a:t>Average surfaces per interaction:</a:t>
            </a:r>
            <a:endParaRPr lang="en-US" sz="2400" dirty="0">
              <a:cs typeface="Arial" pitchFamily="34" charset="0"/>
            </a:endParaRPr>
          </a:p>
          <a:p>
            <a:pPr marL="722313" lvl="1" indent="-285750">
              <a:buFont typeface="Arial" panose="020B0604020202020204" pitchFamily="34" charset="0"/>
              <a:buChar char="•"/>
            </a:pPr>
            <a:r>
              <a:rPr lang="en-US" sz="2000" dirty="0">
                <a:cs typeface="Arial" pitchFamily="34" charset="0"/>
              </a:rPr>
              <a:t>ICU = 44, Med-</a:t>
            </a:r>
            <a:r>
              <a:rPr lang="en-US" sz="2000" dirty="0" err="1">
                <a:cs typeface="Arial" pitchFamily="34" charset="0"/>
              </a:rPr>
              <a:t>Surg</a:t>
            </a:r>
            <a:r>
              <a:rPr lang="en-US" sz="2000" dirty="0">
                <a:cs typeface="Arial" pitchFamily="34" charset="0"/>
              </a:rPr>
              <a:t> = </a:t>
            </a:r>
            <a:r>
              <a:rPr lang="en-US" sz="2000" dirty="0" smtClean="0">
                <a:cs typeface="Arial" pitchFamily="34" charset="0"/>
              </a:rPr>
              <a:t>15</a:t>
            </a:r>
            <a:endParaRPr lang="en-US" sz="2000" dirty="0">
              <a:cs typeface="Arial" pitchFamily="34" charset="0"/>
            </a:endParaRPr>
          </a:p>
        </p:txBody>
      </p:sp>
      <p:sp>
        <p:nvSpPr>
          <p:cNvPr id="4" name="Oval 3"/>
          <p:cNvSpPr/>
          <p:nvPr/>
        </p:nvSpPr>
        <p:spPr>
          <a:xfrm>
            <a:off x="2339752" y="1851670"/>
            <a:ext cx="576064" cy="576064"/>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531487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2411761" y="195486"/>
            <a:ext cx="6336704" cy="808355"/>
          </a:xfrm>
        </p:spPr>
        <p:txBody>
          <a:bodyPr/>
          <a:lstStyle/>
          <a:p>
            <a:pPr algn="r"/>
            <a:r>
              <a:rPr lang="en-US" dirty="0" smtClean="0">
                <a:latin typeface="Arial" panose="020B0604020202020204" pitchFamily="34" charset="0"/>
                <a:ea typeface="ヒラギノ角ゴ Pro W3"/>
                <a:cs typeface="Arial" panose="020B0604020202020204" pitchFamily="34" charset="0"/>
              </a:rPr>
              <a:t>More Math!</a:t>
            </a:r>
            <a:endParaRPr lang="en-US" dirty="0">
              <a:latin typeface="Arial" panose="020B0604020202020204" pitchFamily="34" charset="0"/>
              <a:ea typeface="ヒラギノ角ゴ Pro W3"/>
              <a:cs typeface="Arial" panose="020B0604020202020204" pitchFamily="34" charset="0"/>
            </a:endParaRPr>
          </a:p>
        </p:txBody>
      </p:sp>
      <p:sp>
        <p:nvSpPr>
          <p:cNvPr id="17410" name="Rectangle 3"/>
          <p:cNvSpPr>
            <a:spLocks noGrp="1"/>
          </p:cNvSpPr>
          <p:nvPr>
            <p:ph idx="1"/>
          </p:nvPr>
        </p:nvSpPr>
        <p:spPr>
          <a:xfrm>
            <a:off x="467544" y="1491630"/>
            <a:ext cx="8448634" cy="2955513"/>
          </a:xfrm>
        </p:spPr>
        <p:txBody>
          <a:bodyPr/>
          <a:lstStyle/>
          <a:p>
            <a:r>
              <a:rPr lang="en-US" sz="2400" dirty="0" smtClean="0">
                <a:cs typeface="Arial" pitchFamily="34" charset="0"/>
              </a:rPr>
              <a:t>Room entries per hour = 5.5</a:t>
            </a:r>
          </a:p>
          <a:p>
            <a:r>
              <a:rPr lang="en-US" sz="2400" dirty="0" smtClean="0">
                <a:cs typeface="Arial" pitchFamily="34" charset="0"/>
              </a:rPr>
              <a:t>Bedrail contacts per hour = 17.1 (5.5 x 3.1)</a:t>
            </a:r>
          </a:p>
          <a:p>
            <a:r>
              <a:rPr lang="en-US" sz="2400" dirty="0" smtClean="0">
                <a:cs typeface="Arial" pitchFamily="34" charset="0"/>
              </a:rPr>
              <a:t>Bedrail contacts per 15 hour patient ‘awake’ day = 256</a:t>
            </a:r>
          </a:p>
          <a:p>
            <a:pPr marL="285750" indent="-285750">
              <a:buFont typeface="Arial" panose="020B0604020202020204" pitchFamily="34" charset="0"/>
              <a:buChar char="•"/>
            </a:pPr>
            <a:endParaRPr lang="en-US" sz="2400" dirty="0" smtClean="0">
              <a:cs typeface="Arial" pitchFamily="34" charset="0"/>
            </a:endParaRPr>
          </a:p>
          <a:p>
            <a:r>
              <a:rPr lang="en-US" sz="2400" dirty="0" smtClean="0">
                <a:cs typeface="Arial" pitchFamily="34" charset="0"/>
              </a:rPr>
              <a:t>Number of times per day bedrail is disinfected by EVS = 1</a:t>
            </a:r>
          </a:p>
          <a:p>
            <a:pPr marL="717550" lvl="1" indent="-273050">
              <a:buFont typeface="Arial" panose="020B0604020202020204" pitchFamily="34" charset="0"/>
              <a:buChar char="•"/>
            </a:pPr>
            <a:r>
              <a:rPr lang="en-US" sz="2000" dirty="0" smtClean="0">
                <a:cs typeface="Arial" pitchFamily="34" charset="0"/>
              </a:rPr>
              <a:t>Probability of EVS disinfecting the bedrail = ~50%</a:t>
            </a:r>
            <a:endParaRPr lang="en-US" sz="1600" dirty="0" smtClean="0">
              <a:latin typeface="Arial" pitchFamily="34" charset="0"/>
              <a:cs typeface="Arial" pitchFamily="34" charset="0"/>
            </a:endParaRPr>
          </a:p>
          <a:p>
            <a:pPr marL="285750" indent="-285750">
              <a:buFont typeface="Arial" panose="020B0604020202020204" pitchFamily="34" charset="0"/>
              <a:buChar char="•"/>
            </a:pPr>
            <a:endParaRPr lang="en-US" sz="1600" dirty="0">
              <a:latin typeface="Arial" pitchFamily="34" charset="0"/>
              <a:cs typeface="Arial" pitchFamily="34" charset="0"/>
            </a:endParaRPr>
          </a:p>
        </p:txBody>
      </p:sp>
    </p:spTree>
    <p:extLst>
      <p:ext uri="{BB962C8B-B14F-4D97-AF65-F5344CB8AC3E}">
        <p14:creationId xmlns:p14="http://schemas.microsoft.com/office/powerpoint/2010/main" val="272464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45092"/>
            <a:ext cx="9144000" cy="2927350"/>
          </a:xfrm>
        </p:spPr>
        <p:txBody>
          <a:bodyPr>
            <a:noAutofit/>
          </a:bodyPr>
          <a:lstStyle/>
          <a:p>
            <a:pPr marL="0" indent="0" algn="ctr">
              <a:buNone/>
            </a:pPr>
            <a:r>
              <a:rPr lang="en-US" sz="23900" dirty="0" smtClean="0"/>
              <a:t>?255?</a:t>
            </a:r>
            <a:endParaRPr lang="en-CA" sz="23900" dirty="0"/>
          </a:p>
        </p:txBody>
      </p:sp>
    </p:spTree>
    <p:extLst>
      <p:ext uri="{BB962C8B-B14F-4D97-AF65-F5344CB8AC3E}">
        <p14:creationId xmlns:p14="http://schemas.microsoft.com/office/powerpoint/2010/main" val="451731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ICT Feb 2018 – 24 Hour ICU</a:t>
            </a:r>
            <a:endParaRPr lang="en-CA" dirty="0"/>
          </a:p>
        </p:txBody>
      </p:sp>
      <p:sp>
        <p:nvSpPr>
          <p:cNvPr id="3" name="Content Placeholder 2"/>
          <p:cNvSpPr>
            <a:spLocks noGrp="1"/>
          </p:cNvSpPr>
          <p:nvPr>
            <p:ph idx="1"/>
          </p:nvPr>
        </p:nvSpPr>
        <p:spPr>
          <a:xfrm>
            <a:off x="457200" y="1459582"/>
            <a:ext cx="3754760" cy="3200400"/>
          </a:xfrm>
        </p:spPr>
        <p:txBody>
          <a:bodyPr/>
          <a:lstStyle/>
          <a:p>
            <a:pPr marL="457200" indent="-457200">
              <a:buFont typeface="+mj-lt"/>
              <a:buAutoNum type="arabicPeriod"/>
            </a:pPr>
            <a:r>
              <a:rPr lang="en-US" dirty="0" smtClean="0"/>
              <a:t>Patient (850)</a:t>
            </a:r>
          </a:p>
          <a:p>
            <a:pPr marL="457200" indent="-457200">
              <a:buFont typeface="+mj-lt"/>
              <a:buAutoNum type="arabicPeriod"/>
            </a:pPr>
            <a:r>
              <a:rPr lang="en-US" dirty="0" smtClean="0"/>
              <a:t>WOW (634)</a:t>
            </a:r>
          </a:p>
          <a:p>
            <a:pPr marL="457200" indent="-457200">
              <a:buFont typeface="+mj-lt"/>
              <a:buAutoNum type="arabicPeriod"/>
            </a:pPr>
            <a:r>
              <a:rPr lang="en-US" dirty="0" smtClean="0"/>
              <a:t>Bedrail (375)</a:t>
            </a:r>
          </a:p>
          <a:p>
            <a:pPr marL="457200" indent="-457200">
              <a:buFont typeface="+mj-lt"/>
              <a:buAutoNum type="arabicPeriod"/>
            </a:pPr>
            <a:r>
              <a:rPr lang="en-US" dirty="0" smtClean="0"/>
              <a:t>IV pump (326)</a:t>
            </a:r>
          </a:p>
          <a:p>
            <a:pPr marL="457200" indent="-457200">
              <a:buFont typeface="+mj-lt"/>
              <a:buAutoNum type="arabicPeriod"/>
            </a:pPr>
            <a:r>
              <a:rPr lang="en-US" dirty="0" smtClean="0"/>
              <a:t>Bed Surface (302)</a:t>
            </a:r>
          </a:p>
          <a:p>
            <a:pPr marL="457200" indent="-457200">
              <a:buAutoNum type="arabicPeriod"/>
            </a:pPr>
            <a:endParaRPr lang="en-CA" dirty="0"/>
          </a:p>
        </p:txBody>
      </p:sp>
      <p:sp>
        <p:nvSpPr>
          <p:cNvPr id="5" name="TextBox 4"/>
          <p:cNvSpPr txBox="1"/>
          <p:nvPr/>
        </p:nvSpPr>
        <p:spPr>
          <a:xfrm>
            <a:off x="4572000" y="1416134"/>
            <a:ext cx="4176464" cy="2523768"/>
          </a:xfrm>
          <a:prstGeom prst="rect">
            <a:avLst/>
          </a:prstGeom>
          <a:noFill/>
        </p:spPr>
        <p:txBody>
          <a:bodyPr wrap="square" rtlCol="0">
            <a:spAutoFit/>
          </a:bodyPr>
          <a:lstStyle/>
          <a:p>
            <a:pPr marL="457200" indent="-457200">
              <a:spcBef>
                <a:spcPts val="576"/>
              </a:spcBef>
              <a:buFont typeface="+mj-lt"/>
              <a:buAutoNum type="arabicPeriod" startAt="6"/>
            </a:pPr>
            <a:r>
              <a:rPr lang="en-US" sz="2400" dirty="0" smtClean="0"/>
              <a:t>Overbed </a:t>
            </a:r>
            <a:r>
              <a:rPr lang="en-US" sz="2400" dirty="0"/>
              <a:t>Table (223)</a:t>
            </a:r>
          </a:p>
          <a:p>
            <a:pPr marL="457200" indent="-457200">
              <a:spcBef>
                <a:spcPts val="576"/>
              </a:spcBef>
              <a:buFont typeface="+mj-lt"/>
              <a:buAutoNum type="arabicPeriod" startAt="6"/>
            </a:pPr>
            <a:r>
              <a:rPr lang="en-US" sz="2400" dirty="0"/>
              <a:t>Vitals Machines (213)</a:t>
            </a:r>
          </a:p>
          <a:p>
            <a:pPr marL="457200" indent="-457200">
              <a:spcBef>
                <a:spcPts val="576"/>
              </a:spcBef>
              <a:buFont typeface="+mj-lt"/>
              <a:buAutoNum type="arabicPeriod" startAt="6"/>
            </a:pPr>
            <a:r>
              <a:rPr lang="en-US" sz="2400" dirty="0"/>
              <a:t>Wall Shelf (110)</a:t>
            </a:r>
          </a:p>
          <a:p>
            <a:pPr marL="457200" indent="-457200">
              <a:spcBef>
                <a:spcPts val="576"/>
              </a:spcBef>
              <a:buFont typeface="+mj-lt"/>
              <a:buAutoNum type="arabicPeriod" startAt="6"/>
            </a:pPr>
            <a:r>
              <a:rPr lang="en-US" sz="2400" dirty="0"/>
              <a:t>Door (90)</a:t>
            </a:r>
          </a:p>
          <a:p>
            <a:pPr marL="457200" indent="-457200">
              <a:spcBef>
                <a:spcPts val="576"/>
              </a:spcBef>
              <a:buFont typeface="+mj-lt"/>
              <a:buAutoNum type="arabicPeriod" startAt="6"/>
            </a:pPr>
            <a:r>
              <a:rPr lang="en-US" sz="2400" dirty="0" smtClean="0"/>
              <a:t>In room </a:t>
            </a:r>
            <a:r>
              <a:rPr lang="en-US" sz="2400" dirty="0"/>
              <a:t>Computer (78)</a:t>
            </a:r>
          </a:p>
          <a:p>
            <a:endParaRPr lang="en-CA" dirty="0"/>
          </a:p>
        </p:txBody>
      </p:sp>
      <p:sp>
        <p:nvSpPr>
          <p:cNvPr id="6" name="TextBox 5"/>
          <p:cNvSpPr txBox="1"/>
          <p:nvPr/>
        </p:nvSpPr>
        <p:spPr>
          <a:xfrm>
            <a:off x="4572000" y="4515966"/>
            <a:ext cx="3456384" cy="369332"/>
          </a:xfrm>
          <a:prstGeom prst="rect">
            <a:avLst/>
          </a:prstGeom>
          <a:noFill/>
        </p:spPr>
        <p:txBody>
          <a:bodyPr wrap="square" rtlCol="0">
            <a:spAutoFit/>
          </a:bodyPr>
          <a:lstStyle/>
          <a:p>
            <a:r>
              <a:rPr lang="en-US" dirty="0" err="1" smtClean="0">
                <a:solidFill>
                  <a:srgbClr val="7F7F7F"/>
                </a:solidFill>
              </a:rPr>
              <a:t>Jinadatha</a:t>
            </a:r>
            <a:r>
              <a:rPr lang="en-US" dirty="0" smtClean="0">
                <a:solidFill>
                  <a:srgbClr val="7F7F7F"/>
                </a:solidFill>
              </a:rPr>
              <a:t> BMC Infect Dis 2017</a:t>
            </a:r>
            <a:endParaRPr lang="en-CA" dirty="0">
              <a:solidFill>
                <a:srgbClr val="7F7F7F"/>
              </a:solidFill>
            </a:endParaRPr>
          </a:p>
        </p:txBody>
      </p:sp>
      <p:sp>
        <p:nvSpPr>
          <p:cNvPr id="4" name="Oval 3"/>
          <p:cNvSpPr/>
          <p:nvPr/>
        </p:nvSpPr>
        <p:spPr>
          <a:xfrm>
            <a:off x="2051720" y="2283718"/>
            <a:ext cx="648072" cy="57606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Oval 6"/>
          <p:cNvSpPr/>
          <p:nvPr/>
        </p:nvSpPr>
        <p:spPr>
          <a:xfrm>
            <a:off x="7236296" y="1347614"/>
            <a:ext cx="648072" cy="57606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94079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Math!</a:t>
            </a:r>
            <a:endParaRPr lang="en-CA" dirty="0"/>
          </a:p>
        </p:txBody>
      </p:sp>
      <p:sp>
        <p:nvSpPr>
          <p:cNvPr id="3" name="Content Placeholder 2"/>
          <p:cNvSpPr>
            <a:spLocks noGrp="1"/>
          </p:cNvSpPr>
          <p:nvPr>
            <p:ph idx="1"/>
          </p:nvPr>
        </p:nvSpPr>
        <p:spPr>
          <a:xfrm>
            <a:off x="467544" y="1491630"/>
            <a:ext cx="8229600" cy="3200400"/>
          </a:xfrm>
        </p:spPr>
        <p:txBody>
          <a:bodyPr>
            <a:normAutofit/>
          </a:bodyPr>
          <a:lstStyle/>
          <a:p>
            <a:pPr marL="0" indent="0"/>
            <a:r>
              <a:rPr lang="en-US" sz="2400" dirty="0">
                <a:cs typeface="Arial" pitchFamily="34" charset="0"/>
              </a:rPr>
              <a:t>Number of times per day bedrail is disinfected by the clinical staff = ? (probably zero)</a:t>
            </a:r>
          </a:p>
          <a:p>
            <a:pPr marL="722313" lvl="1" indent="-285750">
              <a:buFont typeface="Arial" panose="020B0604020202020204" pitchFamily="34" charset="0"/>
              <a:buChar char="•"/>
            </a:pPr>
            <a:r>
              <a:rPr lang="en-US" sz="2000" dirty="0">
                <a:cs typeface="Arial" pitchFamily="34" charset="0"/>
              </a:rPr>
              <a:t>Probability of Clinical staff performing hand hygiene = 40%</a:t>
            </a:r>
          </a:p>
          <a:p>
            <a:endParaRPr lang="en-CA" dirty="0"/>
          </a:p>
        </p:txBody>
      </p:sp>
    </p:spTree>
    <p:extLst>
      <p:ext uri="{BB962C8B-B14F-4D97-AF65-F5344CB8AC3E}">
        <p14:creationId xmlns:p14="http://schemas.microsoft.com/office/powerpoint/2010/main" val="1046495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2483769" y="195486"/>
            <a:ext cx="6264696" cy="1060718"/>
          </a:xfrm>
        </p:spPr>
        <p:txBody>
          <a:bodyPr>
            <a:normAutofit fontScale="90000"/>
          </a:bodyPr>
          <a:lstStyle/>
          <a:p>
            <a:pPr algn="r"/>
            <a:r>
              <a:rPr lang="en-US" dirty="0" smtClean="0">
                <a:latin typeface="Arial" panose="020B0604020202020204" pitchFamily="34" charset="0"/>
                <a:ea typeface="ヒラギノ角ゴ Pro W3"/>
                <a:cs typeface="Arial" panose="020B0604020202020204" pitchFamily="34" charset="0"/>
              </a:rPr>
              <a:t>6 Moments of Environmental Disinfection (6MED)</a:t>
            </a:r>
            <a:endParaRPr lang="en-US" dirty="0">
              <a:latin typeface="Arial" panose="020B0604020202020204" pitchFamily="34" charset="0"/>
              <a:ea typeface="ヒラギノ角ゴ Pro W3"/>
              <a:cs typeface="Arial" panose="020B0604020202020204" pitchFamily="34" charset="0"/>
            </a:endParaRPr>
          </a:p>
        </p:txBody>
      </p:sp>
      <p:sp>
        <p:nvSpPr>
          <p:cNvPr id="17410" name="Rectangle 3"/>
          <p:cNvSpPr>
            <a:spLocks noGrp="1"/>
          </p:cNvSpPr>
          <p:nvPr>
            <p:ph idx="1"/>
          </p:nvPr>
        </p:nvSpPr>
        <p:spPr>
          <a:xfrm>
            <a:off x="467544" y="1491630"/>
            <a:ext cx="8448634" cy="3463290"/>
          </a:xfrm>
        </p:spPr>
        <p:txBody>
          <a:bodyPr/>
          <a:lstStyle/>
          <a:p>
            <a:pPr marL="342900" indent="-342900">
              <a:buFont typeface="+mj-lt"/>
              <a:buAutoNum type="arabicPeriod"/>
            </a:pPr>
            <a:r>
              <a:rPr lang="en-US" sz="2400" dirty="0" smtClean="0">
                <a:cs typeface="Arial" pitchFamily="34" charset="0"/>
              </a:rPr>
              <a:t>Before placing a food tray on an over-bed table</a:t>
            </a:r>
          </a:p>
          <a:p>
            <a:pPr marL="342900" indent="-342900">
              <a:buFont typeface="+mj-lt"/>
              <a:buAutoNum type="arabicPeriod"/>
            </a:pPr>
            <a:r>
              <a:rPr lang="en-US" sz="2400" dirty="0" smtClean="0">
                <a:cs typeface="Arial" pitchFamily="34" charset="0"/>
              </a:rPr>
              <a:t>After any procedure involving feces or respiratory secretions within the patient bed space</a:t>
            </a:r>
          </a:p>
          <a:p>
            <a:pPr marL="342900" indent="-342900">
              <a:buFont typeface="+mj-lt"/>
              <a:buAutoNum type="arabicPeriod"/>
            </a:pPr>
            <a:r>
              <a:rPr lang="en-US" sz="2400" dirty="0" smtClean="0">
                <a:cs typeface="Arial" pitchFamily="34" charset="0"/>
              </a:rPr>
              <a:t>Before/after any aseptic practice (wounds, lines, etc.)</a:t>
            </a:r>
          </a:p>
          <a:p>
            <a:pPr marL="342900" indent="-342900">
              <a:buFont typeface="+mj-lt"/>
              <a:buAutoNum type="arabicPeriod"/>
            </a:pPr>
            <a:r>
              <a:rPr lang="en-US" sz="2400" dirty="0" smtClean="0">
                <a:cs typeface="Arial" pitchFamily="34" charset="0"/>
              </a:rPr>
              <a:t>After patient bathing (within bed space)</a:t>
            </a:r>
          </a:p>
          <a:p>
            <a:pPr marL="342900" indent="-342900">
              <a:buFont typeface="+mj-lt"/>
              <a:buAutoNum type="arabicPeriod"/>
            </a:pPr>
            <a:r>
              <a:rPr lang="en-US" sz="2400" dirty="0" smtClean="0">
                <a:cs typeface="Arial" pitchFamily="34" charset="0"/>
              </a:rPr>
              <a:t>After assistance with productive cough or vomiting</a:t>
            </a:r>
          </a:p>
          <a:p>
            <a:pPr marL="342900" indent="-342900">
              <a:buFont typeface="+mj-lt"/>
              <a:buAutoNum type="arabicPeriod"/>
            </a:pPr>
            <a:r>
              <a:rPr lang="en-US" sz="2400" dirty="0" smtClean="0">
                <a:cs typeface="Arial" pitchFamily="34" charset="0"/>
              </a:rPr>
              <a:t>Any time surfaces are visibly soiled</a:t>
            </a:r>
          </a:p>
          <a:p>
            <a:endParaRPr lang="en-US" sz="1600" dirty="0">
              <a:latin typeface="Arial" pitchFamily="34" charset="0"/>
              <a:cs typeface="Arial" pitchFamily="34" charset="0"/>
            </a:endParaRPr>
          </a:p>
        </p:txBody>
      </p:sp>
    </p:spTree>
    <p:extLst>
      <p:ext uri="{BB962C8B-B14F-4D97-AF65-F5344CB8AC3E}">
        <p14:creationId xmlns:p14="http://schemas.microsoft.com/office/powerpoint/2010/main" val="2353349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0">
                                            <p:txEl>
                                              <p:pRg st="1" end="1"/>
                                            </p:txEl>
                                          </p:spTgt>
                                        </p:tgtEl>
                                        <p:attrNameLst>
                                          <p:attrName>style.visibility</p:attrName>
                                        </p:attrNameLst>
                                      </p:cBhvr>
                                      <p:to>
                                        <p:strVal val="visible"/>
                                      </p:to>
                                    </p:set>
                                    <p:anim calcmode="lin" valueType="num">
                                      <p:cBhvr additive="base">
                                        <p:cTn id="13" dur="500" fill="hold"/>
                                        <p:tgtEl>
                                          <p:spTgt spid="174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0">
                                            <p:txEl>
                                              <p:pRg st="2" end="2"/>
                                            </p:txEl>
                                          </p:spTgt>
                                        </p:tgtEl>
                                        <p:attrNameLst>
                                          <p:attrName>style.visibility</p:attrName>
                                        </p:attrNameLst>
                                      </p:cBhvr>
                                      <p:to>
                                        <p:strVal val="visible"/>
                                      </p:to>
                                    </p:set>
                                    <p:anim calcmode="lin" valueType="num">
                                      <p:cBhvr additive="base">
                                        <p:cTn id="19" dur="5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0">
                                            <p:txEl>
                                              <p:pRg st="3" end="3"/>
                                            </p:txEl>
                                          </p:spTgt>
                                        </p:tgtEl>
                                        <p:attrNameLst>
                                          <p:attrName>style.visibility</p:attrName>
                                        </p:attrNameLst>
                                      </p:cBhvr>
                                      <p:to>
                                        <p:strVal val="visible"/>
                                      </p:to>
                                    </p:set>
                                    <p:anim calcmode="lin" valueType="num">
                                      <p:cBhvr additive="base">
                                        <p:cTn id="25" dur="500" fill="hold"/>
                                        <p:tgtEl>
                                          <p:spTgt spid="174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0">
                                            <p:txEl>
                                              <p:pRg st="4" end="4"/>
                                            </p:txEl>
                                          </p:spTgt>
                                        </p:tgtEl>
                                        <p:attrNameLst>
                                          <p:attrName>style.visibility</p:attrName>
                                        </p:attrNameLst>
                                      </p:cBhvr>
                                      <p:to>
                                        <p:strVal val="visible"/>
                                      </p:to>
                                    </p:set>
                                    <p:anim calcmode="lin" valueType="num">
                                      <p:cBhvr additive="base">
                                        <p:cTn id="31" dur="500" fill="hold"/>
                                        <p:tgtEl>
                                          <p:spTgt spid="174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10">
                                            <p:txEl>
                                              <p:pRg st="5" end="5"/>
                                            </p:txEl>
                                          </p:spTgt>
                                        </p:tgtEl>
                                        <p:attrNameLst>
                                          <p:attrName>style.visibility</p:attrName>
                                        </p:attrNameLst>
                                      </p:cBhvr>
                                      <p:to>
                                        <p:strVal val="visible"/>
                                      </p:to>
                                    </p:set>
                                    <p:anim calcmode="lin" valueType="num">
                                      <p:cBhvr additive="base">
                                        <p:cTn id="37" dur="500" fill="hold"/>
                                        <p:tgtEl>
                                          <p:spTgt spid="174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Infectious Agent</a:t>
            </a:r>
            <a:endParaRPr lang="en-CA" dirty="0"/>
          </a:p>
        </p:txBody>
      </p:sp>
      <p:sp>
        <p:nvSpPr>
          <p:cNvPr id="3" name="Content Placeholder 2"/>
          <p:cNvSpPr>
            <a:spLocks noGrp="1"/>
          </p:cNvSpPr>
          <p:nvPr>
            <p:ph idx="1"/>
          </p:nvPr>
        </p:nvSpPr>
        <p:spPr>
          <a:xfrm>
            <a:off x="467544" y="1923678"/>
            <a:ext cx="7560840" cy="3394472"/>
          </a:xfrm>
        </p:spPr>
        <p:txBody>
          <a:bodyPr/>
          <a:lstStyle/>
          <a:p>
            <a:r>
              <a:rPr lang="en-CA" sz="2400" dirty="0" smtClean="0"/>
              <a:t>Vancomycin Resistant Enterococci (VRE)</a:t>
            </a:r>
          </a:p>
          <a:p>
            <a:r>
              <a:rPr lang="en-CA" sz="2400" dirty="0" smtClean="0"/>
              <a:t>Extended Spectrum Beta Lactamase (ESBL)</a:t>
            </a:r>
          </a:p>
          <a:p>
            <a:r>
              <a:rPr lang="en-CA" sz="2400" dirty="0" smtClean="0"/>
              <a:t>Carbapenemase-producing Enterobacteriaceae (CPE)</a:t>
            </a:r>
          </a:p>
          <a:p>
            <a:r>
              <a:rPr lang="en-US" sz="2400" dirty="0" smtClean="0"/>
              <a:t>Carbapenemase-producing Organisms	(CPO)</a:t>
            </a:r>
            <a:endParaRPr lang="en-CA" sz="2400" dirty="0" smtClean="0"/>
          </a:p>
          <a:p>
            <a:r>
              <a:rPr lang="en-CA" sz="2400" i="1" dirty="0" smtClean="0"/>
              <a:t>Clostridium difficile </a:t>
            </a:r>
            <a:r>
              <a:rPr lang="en-CA" sz="2400" dirty="0" smtClean="0"/>
              <a:t>(CD)</a:t>
            </a:r>
          </a:p>
          <a:p>
            <a:pPr lvl="1"/>
            <a:r>
              <a:rPr lang="en-CA" sz="2000" dirty="0" smtClean="0"/>
              <a:t>Not truly an MDRO</a:t>
            </a:r>
          </a:p>
        </p:txBody>
      </p:sp>
      <p:sp>
        <p:nvSpPr>
          <p:cNvPr id="4" name="Slide Number Placeholder 3"/>
          <p:cNvSpPr>
            <a:spLocks noGrp="1"/>
          </p:cNvSpPr>
          <p:nvPr>
            <p:ph type="sldNum" sz="quarter" idx="12"/>
          </p:nvPr>
        </p:nvSpPr>
        <p:spPr/>
        <p:txBody>
          <a:bodyPr/>
          <a:lstStyle/>
          <a:p>
            <a:fld id="{B68C6FA7-AB22-4AF4-9067-30BD52CB1778}" type="slidenum">
              <a:rPr lang="en-CA" smtClean="0"/>
              <a:t>5</a:t>
            </a:fld>
            <a:endParaRPr lang="en-CA" dirty="0"/>
          </a:p>
        </p:txBody>
      </p:sp>
    </p:spTree>
    <p:extLst>
      <p:ext uri="{BB962C8B-B14F-4D97-AF65-F5344CB8AC3E}">
        <p14:creationId xmlns:p14="http://schemas.microsoft.com/office/powerpoint/2010/main" val="20050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63638"/>
            <a:ext cx="8229600" cy="3200400"/>
          </a:xfrm>
        </p:spPr>
        <p:txBody>
          <a:bodyPr/>
          <a:lstStyle/>
          <a:p>
            <a:pPr algn="ctr"/>
            <a:r>
              <a:rPr lang="en-US" sz="3200" dirty="0"/>
              <a:t>It is everyone’s job to disinfect, but it is </a:t>
            </a:r>
            <a:r>
              <a:rPr lang="en-US" sz="3200" i="1" dirty="0"/>
              <a:t>not</a:t>
            </a:r>
            <a:r>
              <a:rPr lang="en-US" sz="3200" dirty="0"/>
              <a:t> everyone’s job to disinfect </a:t>
            </a:r>
            <a:r>
              <a:rPr lang="en-US" sz="3200" dirty="0" smtClean="0"/>
              <a:t>everything </a:t>
            </a:r>
          </a:p>
          <a:p>
            <a:pPr algn="ctr"/>
            <a:r>
              <a:rPr lang="en-US" sz="3200" b="1" dirty="0" smtClean="0"/>
              <a:t>every time!</a:t>
            </a:r>
            <a:endParaRPr lang="en-US" sz="3200" b="1" dirty="0"/>
          </a:p>
          <a:p>
            <a:endParaRPr lang="en-CA" dirty="0"/>
          </a:p>
        </p:txBody>
      </p:sp>
    </p:spTree>
    <p:extLst>
      <p:ext uri="{BB962C8B-B14F-4D97-AF65-F5344CB8AC3E}">
        <p14:creationId xmlns:p14="http://schemas.microsoft.com/office/powerpoint/2010/main" val="1133879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a:t>Why do We Need to do This?</a:t>
            </a:r>
            <a:endParaRPr lang="en-CA" dirty="0"/>
          </a:p>
        </p:txBody>
      </p:sp>
      <p:sp>
        <p:nvSpPr>
          <p:cNvPr id="2" name="Content Placeholder 1"/>
          <p:cNvSpPr>
            <a:spLocks noGrp="1"/>
          </p:cNvSpPr>
          <p:nvPr>
            <p:ph idx="1"/>
          </p:nvPr>
        </p:nvSpPr>
        <p:spPr>
          <a:xfrm>
            <a:off x="467544" y="1419622"/>
            <a:ext cx="7588364" cy="2588022"/>
          </a:xfrm>
        </p:spPr>
        <p:txBody>
          <a:bodyPr>
            <a:noAutofit/>
          </a:bodyPr>
          <a:lstStyle/>
          <a:p>
            <a:r>
              <a:rPr lang="en-US" sz="2400" dirty="0" smtClean="0"/>
              <a:t>Bed Rail as HTS</a:t>
            </a:r>
          </a:p>
          <a:p>
            <a:pPr marL="0" indent="0"/>
            <a:r>
              <a:rPr lang="en-US" sz="2200" dirty="0" err="1" smtClean="0"/>
              <a:t>Bhalla</a:t>
            </a:r>
            <a:r>
              <a:rPr lang="en-US" sz="2200" dirty="0" smtClean="0"/>
              <a:t> (VRE), Boyce 1994 (VRE),  </a:t>
            </a:r>
            <a:r>
              <a:rPr lang="en-US" sz="2200" dirty="0" err="1" smtClean="0"/>
              <a:t>Bonten</a:t>
            </a:r>
            <a:r>
              <a:rPr lang="en-US" sz="2200" dirty="0" smtClean="0"/>
              <a:t> (VRE), Ray (VRE), </a:t>
            </a:r>
            <a:r>
              <a:rPr lang="en-US" sz="2200" dirty="0" err="1" smtClean="0"/>
              <a:t>Duckro</a:t>
            </a:r>
            <a:r>
              <a:rPr lang="en-US" sz="2200" dirty="0" smtClean="0"/>
              <a:t> (VRE), Hayden (VRE), Mayer (VRE), </a:t>
            </a:r>
            <a:r>
              <a:rPr lang="en-US" sz="2200" dirty="0" err="1" smtClean="0"/>
              <a:t>Hota</a:t>
            </a:r>
            <a:r>
              <a:rPr lang="en-US" sz="2200" dirty="0" smtClean="0"/>
              <a:t> (VRE), </a:t>
            </a:r>
            <a:r>
              <a:rPr lang="en-CA" sz="2200" dirty="0" err="1"/>
              <a:t>Sehulster</a:t>
            </a:r>
            <a:r>
              <a:rPr lang="en-CA" sz="2200" dirty="0"/>
              <a:t> </a:t>
            </a:r>
            <a:r>
              <a:rPr lang="en-CA" sz="2200" dirty="0" smtClean="0"/>
              <a:t>(HTS), Rock (KPC), Rosa (CR-</a:t>
            </a:r>
            <a:r>
              <a:rPr lang="en-CA" sz="2200" dirty="0" err="1" smtClean="0"/>
              <a:t>Ab</a:t>
            </a:r>
            <a:r>
              <a:rPr lang="en-CA" sz="2200" dirty="0" smtClean="0"/>
              <a:t>), </a:t>
            </a:r>
            <a:r>
              <a:rPr lang="en-CA" sz="2200" dirty="0" err="1" smtClean="0"/>
              <a:t>Calfee</a:t>
            </a:r>
            <a:r>
              <a:rPr lang="en-CA" sz="2200" dirty="0" smtClean="0"/>
              <a:t> (MRSA), Anderson (Bioburden), Sample (VRE), Hess (MDRO), Thom (MDR-</a:t>
            </a:r>
            <a:r>
              <a:rPr lang="en-CA" sz="2200" dirty="0" err="1" smtClean="0"/>
              <a:t>Ab</a:t>
            </a:r>
            <a:r>
              <a:rPr lang="en-CA" sz="2200" dirty="0" smtClean="0"/>
              <a:t>), Boyce 2007 (MRSA), Adams (Bio), </a:t>
            </a:r>
            <a:r>
              <a:rPr lang="en-CA" sz="2200" dirty="0" err="1" smtClean="0"/>
              <a:t>Attaway</a:t>
            </a:r>
            <a:r>
              <a:rPr lang="en-CA" sz="2200" dirty="0" smtClean="0"/>
              <a:t> (Bio), Choi (CR-</a:t>
            </a:r>
            <a:r>
              <a:rPr lang="en-CA" sz="2200" dirty="0" err="1" smtClean="0"/>
              <a:t>Ab</a:t>
            </a:r>
            <a:r>
              <a:rPr lang="en-CA" sz="2200" dirty="0" smtClean="0"/>
              <a:t>), </a:t>
            </a:r>
            <a:r>
              <a:rPr lang="en-CA" sz="2200" dirty="0" err="1" smtClean="0"/>
              <a:t>Yui</a:t>
            </a:r>
            <a:r>
              <a:rPr lang="en-CA" sz="2200" dirty="0" smtClean="0"/>
              <a:t> (CDI)</a:t>
            </a:r>
            <a:endParaRPr lang="en-CA" sz="2200" dirty="0"/>
          </a:p>
        </p:txBody>
      </p:sp>
    </p:spTree>
    <p:extLst>
      <p:ext uri="{BB962C8B-B14F-4D97-AF65-F5344CB8AC3E}">
        <p14:creationId xmlns:p14="http://schemas.microsoft.com/office/powerpoint/2010/main" val="3792181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Why do We Need to do This?</a:t>
            </a:r>
            <a:endParaRPr lang="en-CA" dirty="0"/>
          </a:p>
        </p:txBody>
      </p:sp>
      <p:sp>
        <p:nvSpPr>
          <p:cNvPr id="2" name="Content Placeholder 1"/>
          <p:cNvSpPr>
            <a:spLocks noGrp="1"/>
          </p:cNvSpPr>
          <p:nvPr>
            <p:ph idx="1"/>
          </p:nvPr>
        </p:nvSpPr>
        <p:spPr>
          <a:xfrm>
            <a:off x="467544" y="1491630"/>
            <a:ext cx="8229600" cy="3200400"/>
          </a:xfrm>
        </p:spPr>
        <p:txBody>
          <a:bodyPr>
            <a:normAutofit/>
          </a:bodyPr>
          <a:lstStyle/>
          <a:p>
            <a:r>
              <a:rPr lang="en-US" sz="2400" dirty="0" smtClean="0"/>
              <a:t>Overbed table as HTS:</a:t>
            </a:r>
          </a:p>
          <a:p>
            <a:pPr marL="0" indent="0"/>
            <a:r>
              <a:rPr lang="en-US" sz="2200" dirty="0" err="1" smtClean="0"/>
              <a:t>Bhalla</a:t>
            </a:r>
            <a:r>
              <a:rPr lang="en-US" sz="2200" dirty="0" smtClean="0"/>
              <a:t> (VRE, </a:t>
            </a:r>
            <a:r>
              <a:rPr lang="en-US" sz="2200" i="1" dirty="0" smtClean="0"/>
              <a:t>St. aureus</a:t>
            </a:r>
            <a:r>
              <a:rPr lang="en-US" sz="2200" dirty="0" smtClean="0"/>
              <a:t>, </a:t>
            </a:r>
            <a:r>
              <a:rPr lang="en-US" sz="2200" dirty="0" err="1" smtClean="0"/>
              <a:t>Gm</a:t>
            </a:r>
            <a:r>
              <a:rPr lang="en-US" sz="2200" dirty="0" smtClean="0"/>
              <a:t> </a:t>
            </a:r>
            <a:r>
              <a:rPr lang="en-US" sz="2200" dirty="0" err="1" smtClean="0"/>
              <a:t>neg</a:t>
            </a:r>
            <a:r>
              <a:rPr lang="en-US" sz="2200" dirty="0" smtClean="0"/>
              <a:t> bacilli, CD), Boyce 1994 (VRE), Boyce 2007 (MRSA), </a:t>
            </a:r>
            <a:r>
              <a:rPr lang="en-US" sz="2200" dirty="0" err="1" smtClean="0"/>
              <a:t>Hota</a:t>
            </a:r>
            <a:r>
              <a:rPr lang="en-US" sz="2200" dirty="0" smtClean="0"/>
              <a:t>  (VRE) , Enfield  (</a:t>
            </a:r>
            <a:r>
              <a:rPr lang="en-US" sz="2200" i="1" dirty="0" smtClean="0"/>
              <a:t>A.  </a:t>
            </a:r>
            <a:r>
              <a:rPr lang="en-US" sz="2200" i="1" dirty="0" err="1" smtClean="0"/>
              <a:t>baumannii</a:t>
            </a:r>
            <a:r>
              <a:rPr lang="en-US" sz="2200" dirty="0" smtClean="0"/>
              <a:t>),  </a:t>
            </a:r>
            <a:r>
              <a:rPr lang="en-US" sz="2200" dirty="0" err="1" smtClean="0"/>
              <a:t>Calfee</a:t>
            </a:r>
            <a:r>
              <a:rPr lang="en-US" sz="2200" dirty="0" smtClean="0"/>
              <a:t> (MRSA), Hess (MRSA, MDR-</a:t>
            </a:r>
            <a:r>
              <a:rPr lang="en-US" sz="2200" dirty="0" err="1" smtClean="0"/>
              <a:t>Ab</a:t>
            </a:r>
            <a:r>
              <a:rPr lang="en-US" sz="2200" dirty="0" smtClean="0"/>
              <a:t>), Dancer 2008  (bioburden) , Dancer 2009 (MSSA, MRSA), Adams (bioburden), </a:t>
            </a:r>
            <a:r>
              <a:rPr lang="en-US" sz="2200" dirty="0" err="1" smtClean="0"/>
              <a:t>Yui</a:t>
            </a:r>
            <a:r>
              <a:rPr lang="en-US" sz="2200" dirty="0" smtClean="0"/>
              <a:t> (CDI)</a:t>
            </a:r>
            <a:endParaRPr lang="en-CA" sz="2200" dirty="0"/>
          </a:p>
        </p:txBody>
      </p:sp>
    </p:spTree>
    <p:extLst>
      <p:ext uri="{BB962C8B-B14F-4D97-AF65-F5344CB8AC3E}">
        <p14:creationId xmlns:p14="http://schemas.microsoft.com/office/powerpoint/2010/main" val="241066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Why do We Need to do This?</a:t>
            </a:r>
            <a:endParaRPr lang="en-CA" dirty="0"/>
          </a:p>
        </p:txBody>
      </p:sp>
      <p:sp>
        <p:nvSpPr>
          <p:cNvPr id="2" name="Content Placeholder 1"/>
          <p:cNvSpPr>
            <a:spLocks noGrp="1"/>
          </p:cNvSpPr>
          <p:nvPr>
            <p:ph idx="1"/>
          </p:nvPr>
        </p:nvSpPr>
        <p:spPr>
          <a:xfrm>
            <a:off x="467544" y="1491630"/>
            <a:ext cx="8229600" cy="3200400"/>
          </a:xfrm>
        </p:spPr>
        <p:txBody>
          <a:bodyPr/>
          <a:lstStyle/>
          <a:p>
            <a:r>
              <a:rPr lang="en-US" sz="2400" dirty="0" smtClean="0"/>
              <a:t>Two body substances that are predominately organisms</a:t>
            </a:r>
          </a:p>
          <a:p>
            <a:pPr lvl="1"/>
            <a:r>
              <a:rPr lang="en-US" sz="2000" dirty="0" smtClean="0"/>
              <a:t>Feces – 1x10</a:t>
            </a:r>
            <a:r>
              <a:rPr lang="en-US" sz="2000" baseline="30000" dirty="0" smtClean="0"/>
              <a:t>12</a:t>
            </a:r>
            <a:r>
              <a:rPr lang="en-US" sz="2000" dirty="0" smtClean="0"/>
              <a:t> per gram dry weight (Kelly)</a:t>
            </a:r>
          </a:p>
          <a:p>
            <a:pPr lvl="1"/>
            <a:r>
              <a:rPr lang="en-US" sz="2000" dirty="0" smtClean="0"/>
              <a:t>Saliva – 1x10</a:t>
            </a:r>
            <a:r>
              <a:rPr lang="en-US" sz="2000" baseline="30000" dirty="0" smtClean="0"/>
              <a:t>8</a:t>
            </a:r>
            <a:r>
              <a:rPr lang="en-US" sz="2000" dirty="0" smtClean="0"/>
              <a:t> per mL (</a:t>
            </a:r>
            <a:r>
              <a:rPr lang="en-US" sz="2000" dirty="0"/>
              <a:t>L</a:t>
            </a:r>
            <a:r>
              <a:rPr lang="en-US" sz="2000" dirty="0" smtClean="0"/>
              <a:t>amont)</a:t>
            </a:r>
            <a:endParaRPr lang="en-CA" sz="2000" dirty="0"/>
          </a:p>
        </p:txBody>
      </p:sp>
    </p:spTree>
    <p:extLst>
      <p:ext uri="{BB962C8B-B14F-4D97-AF65-F5344CB8AC3E}">
        <p14:creationId xmlns:p14="http://schemas.microsoft.com/office/powerpoint/2010/main" val="4209918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Moment 1 – Food Tray</a:t>
            </a:r>
            <a:endParaRPr lang="en-CA" dirty="0"/>
          </a:p>
        </p:txBody>
      </p:sp>
      <p:sp>
        <p:nvSpPr>
          <p:cNvPr id="2" name="Content Placeholder 1"/>
          <p:cNvSpPr>
            <a:spLocks noGrp="1"/>
          </p:cNvSpPr>
          <p:nvPr>
            <p:ph idx="1"/>
          </p:nvPr>
        </p:nvSpPr>
        <p:spPr>
          <a:xfrm>
            <a:off x="457200" y="1475088"/>
            <a:ext cx="8229600" cy="3200400"/>
          </a:xfrm>
        </p:spPr>
        <p:txBody>
          <a:bodyPr>
            <a:normAutofit/>
          </a:bodyPr>
          <a:lstStyle/>
          <a:p>
            <a:pPr marL="0" indent="0"/>
            <a:r>
              <a:rPr lang="en-US" sz="2400" dirty="0" smtClean="0"/>
              <a:t>Overbed table listed as HTS or contaminated (see previous slide!)</a:t>
            </a:r>
          </a:p>
          <a:p>
            <a:pPr marL="0" indent="0"/>
            <a:r>
              <a:rPr lang="en-US" sz="2400" dirty="0" smtClean="0"/>
              <a:t>We all know what goes on an overbed table</a:t>
            </a:r>
          </a:p>
          <a:p>
            <a:pPr marL="0" indent="0"/>
            <a:r>
              <a:rPr lang="en-US" sz="2400" dirty="0" smtClean="0"/>
              <a:t>None of us eat in our bathrooms!</a:t>
            </a:r>
            <a:endParaRPr lang="en-US" dirty="0" smtClean="0"/>
          </a:p>
        </p:txBody>
      </p:sp>
    </p:spTree>
    <p:extLst>
      <p:ext uri="{BB962C8B-B14F-4D97-AF65-F5344CB8AC3E}">
        <p14:creationId xmlns:p14="http://schemas.microsoft.com/office/powerpoint/2010/main" val="120027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Moment 2 – </a:t>
            </a:r>
            <a:r>
              <a:rPr lang="en-US" dirty="0" smtClean="0">
                <a:solidFill>
                  <a:srgbClr val="FF0000"/>
                </a:solidFill>
              </a:rPr>
              <a:t>Feces</a:t>
            </a:r>
            <a:r>
              <a:rPr lang="en-US" dirty="0" smtClean="0"/>
              <a:t>/Suctioning</a:t>
            </a:r>
            <a:endParaRPr lang="en-CA" dirty="0"/>
          </a:p>
        </p:txBody>
      </p:sp>
      <p:sp>
        <p:nvSpPr>
          <p:cNvPr id="2" name="Content Placeholder 1"/>
          <p:cNvSpPr>
            <a:spLocks noGrp="1"/>
          </p:cNvSpPr>
          <p:nvPr>
            <p:ph idx="1"/>
          </p:nvPr>
        </p:nvSpPr>
        <p:spPr/>
        <p:txBody>
          <a:bodyPr/>
          <a:lstStyle/>
          <a:p>
            <a:pPr marL="0" indent="0"/>
            <a:r>
              <a:rPr lang="en-US" sz="2400" dirty="0"/>
              <a:t>Mayer </a:t>
            </a:r>
            <a:r>
              <a:rPr lang="en-US" sz="2400" dirty="0" smtClean="0"/>
              <a:t>2003 - VRE</a:t>
            </a:r>
            <a:endParaRPr lang="en-US" sz="2400" dirty="0"/>
          </a:p>
          <a:p>
            <a:pPr marL="0" indent="0"/>
            <a:r>
              <a:rPr lang="en-US" sz="2400" dirty="0"/>
              <a:t>Continent – average </a:t>
            </a:r>
            <a:r>
              <a:rPr lang="en-CA" sz="2400" i="1" dirty="0"/>
              <a:t>3.2X10</a:t>
            </a:r>
            <a:r>
              <a:rPr lang="en-CA" sz="2400" i="1" baseline="30000" dirty="0"/>
              <a:t>7</a:t>
            </a:r>
            <a:r>
              <a:rPr lang="en-US" sz="2400" dirty="0"/>
              <a:t> </a:t>
            </a:r>
            <a:r>
              <a:rPr lang="en-CA" sz="2400" dirty="0"/>
              <a:t>colony-forming unit/g of stool (</a:t>
            </a:r>
            <a:r>
              <a:rPr lang="en-CA" sz="2400" i="1" dirty="0"/>
              <a:t>5x10</a:t>
            </a:r>
            <a:r>
              <a:rPr lang="en-CA" sz="2400" i="1" baseline="30000" dirty="0"/>
              <a:t>3</a:t>
            </a:r>
            <a:r>
              <a:rPr lang="en-CA" sz="2400" i="1" dirty="0"/>
              <a:t>-1.6x10</a:t>
            </a:r>
            <a:r>
              <a:rPr lang="en-CA" sz="2400" i="1" baseline="30000" dirty="0"/>
              <a:t>9</a:t>
            </a:r>
            <a:r>
              <a:rPr lang="en-CA" sz="2400" i="1" dirty="0"/>
              <a:t>)</a:t>
            </a:r>
            <a:r>
              <a:rPr lang="en-CA" sz="2400" dirty="0"/>
              <a:t> </a:t>
            </a:r>
          </a:p>
          <a:p>
            <a:pPr marL="0" indent="0"/>
            <a:r>
              <a:rPr lang="en-CA" sz="2400" dirty="0"/>
              <a:t>Incontinent 1.6x10</a:t>
            </a:r>
            <a:r>
              <a:rPr lang="en-CA" sz="2400" baseline="30000" dirty="0"/>
              <a:t>6 </a:t>
            </a:r>
            <a:r>
              <a:rPr lang="en-CA" sz="2400" dirty="0"/>
              <a:t>colony-forming unit/g of stool (range: </a:t>
            </a:r>
            <a:r>
              <a:rPr lang="en-CA" sz="2400" i="1" dirty="0"/>
              <a:t>2.3x10</a:t>
            </a:r>
            <a:r>
              <a:rPr lang="en-CA" sz="2400" i="1" baseline="30000" dirty="0"/>
              <a:t>3</a:t>
            </a:r>
            <a:r>
              <a:rPr lang="en-CA" sz="2400" i="1" dirty="0"/>
              <a:t>-7.9x10</a:t>
            </a:r>
            <a:r>
              <a:rPr lang="en-CA" sz="2400" i="1" baseline="30000" dirty="0"/>
              <a:t>8</a:t>
            </a:r>
            <a:r>
              <a:rPr lang="en-CA" sz="2400" i="1" dirty="0"/>
              <a:t>)</a:t>
            </a:r>
            <a:endParaRPr lang="en-CA" sz="2400" dirty="0"/>
          </a:p>
          <a:p>
            <a:endParaRPr lang="en-CA" dirty="0"/>
          </a:p>
        </p:txBody>
      </p:sp>
      <p:sp>
        <p:nvSpPr>
          <p:cNvPr id="4" name="TextBox 3"/>
          <p:cNvSpPr txBox="1"/>
          <p:nvPr/>
        </p:nvSpPr>
        <p:spPr>
          <a:xfrm>
            <a:off x="3779912" y="2470125"/>
            <a:ext cx="3024336" cy="461665"/>
          </a:xfrm>
          <a:prstGeom prst="rect">
            <a:avLst/>
          </a:prstGeom>
          <a:noFill/>
        </p:spPr>
        <p:txBody>
          <a:bodyPr wrap="square" rtlCol="0">
            <a:spAutoFit/>
          </a:bodyPr>
          <a:lstStyle/>
          <a:p>
            <a:r>
              <a:rPr lang="en-US" sz="2400" dirty="0" smtClean="0"/>
              <a:t>1,600,000,000!</a:t>
            </a:r>
            <a:endParaRPr lang="en-CA" sz="2400" dirty="0"/>
          </a:p>
        </p:txBody>
      </p:sp>
      <p:sp>
        <p:nvSpPr>
          <p:cNvPr id="5" name="TextBox 4"/>
          <p:cNvSpPr txBox="1"/>
          <p:nvPr/>
        </p:nvSpPr>
        <p:spPr>
          <a:xfrm>
            <a:off x="3779912" y="3406229"/>
            <a:ext cx="3024336" cy="461665"/>
          </a:xfrm>
          <a:prstGeom prst="rect">
            <a:avLst/>
          </a:prstGeom>
          <a:noFill/>
        </p:spPr>
        <p:txBody>
          <a:bodyPr wrap="square" rtlCol="0">
            <a:spAutoFit/>
          </a:bodyPr>
          <a:lstStyle/>
          <a:p>
            <a:r>
              <a:rPr lang="en-US" sz="2400" dirty="0" smtClean="0"/>
              <a:t>790,000,000!</a:t>
            </a:r>
            <a:endParaRPr lang="en-CA" sz="2400" dirty="0"/>
          </a:p>
        </p:txBody>
      </p:sp>
    </p:spTree>
    <p:extLst>
      <p:ext uri="{BB962C8B-B14F-4D97-AF65-F5344CB8AC3E}">
        <p14:creationId xmlns:p14="http://schemas.microsoft.com/office/powerpoint/2010/main" val="2981631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a:t>Moment 2 – </a:t>
            </a:r>
            <a:r>
              <a:rPr lang="en-US" dirty="0">
                <a:solidFill>
                  <a:srgbClr val="FF0000"/>
                </a:solidFill>
              </a:rPr>
              <a:t>Feces</a:t>
            </a:r>
            <a:r>
              <a:rPr lang="en-US" dirty="0"/>
              <a:t>/Suctioning</a:t>
            </a:r>
            <a:endParaRPr lang="en-CA" dirty="0"/>
          </a:p>
        </p:txBody>
      </p:sp>
      <p:sp>
        <p:nvSpPr>
          <p:cNvPr id="2" name="Content Placeholder 1"/>
          <p:cNvSpPr>
            <a:spLocks noGrp="1"/>
          </p:cNvSpPr>
          <p:nvPr>
            <p:ph idx="1"/>
          </p:nvPr>
        </p:nvSpPr>
        <p:spPr>
          <a:xfrm>
            <a:off x="427225" y="1487617"/>
            <a:ext cx="7804388" cy="2588022"/>
          </a:xfrm>
        </p:spPr>
        <p:txBody>
          <a:bodyPr/>
          <a:lstStyle/>
          <a:p>
            <a:r>
              <a:rPr lang="en-US" sz="2400" dirty="0" smtClean="0"/>
              <a:t>Ray 2002 - VRE</a:t>
            </a:r>
          </a:p>
          <a:p>
            <a:pPr lvl="1"/>
            <a:r>
              <a:rPr lang="en-US" sz="2000" dirty="0" smtClean="0"/>
              <a:t>13 patients (8 NH,5 </a:t>
            </a:r>
            <a:r>
              <a:rPr lang="en-US" sz="2000" dirty="0" err="1" smtClean="0"/>
              <a:t>Hosp</a:t>
            </a:r>
            <a:r>
              <a:rPr lang="en-US" sz="2000" dirty="0" smtClean="0"/>
              <a:t>) – 12 had &gt;4log VRE per g stool</a:t>
            </a:r>
          </a:p>
          <a:p>
            <a:pPr lvl="1"/>
            <a:r>
              <a:rPr lang="en-US" sz="2000" dirty="0"/>
              <a:t>Mean of 7.5 log or </a:t>
            </a:r>
            <a:r>
              <a:rPr lang="en-US" sz="2000" dirty="0" smtClean="0"/>
              <a:t>~32,000,000 per g stool!</a:t>
            </a:r>
          </a:p>
          <a:p>
            <a:r>
              <a:rPr lang="en-US" sz="2400" dirty="0"/>
              <a:t>Boyce </a:t>
            </a:r>
            <a:r>
              <a:rPr lang="en-US" sz="2400" dirty="0" smtClean="0"/>
              <a:t>2007 - MRSA</a:t>
            </a:r>
            <a:endParaRPr lang="en-US" sz="2400" dirty="0"/>
          </a:p>
          <a:p>
            <a:pPr lvl="1"/>
            <a:r>
              <a:rPr lang="en-US" sz="2000" dirty="0"/>
              <a:t>If present in 4+ -&gt; </a:t>
            </a:r>
            <a:r>
              <a:rPr lang="en-CA" sz="2000" dirty="0"/>
              <a:t>10</a:t>
            </a:r>
            <a:r>
              <a:rPr lang="en-CA" sz="2000" baseline="30000" dirty="0"/>
              <a:t>7</a:t>
            </a:r>
            <a:r>
              <a:rPr lang="en-CA" sz="2000" dirty="0"/>
              <a:t>-10</a:t>
            </a:r>
            <a:r>
              <a:rPr lang="en-CA" sz="2000" baseline="30000" dirty="0"/>
              <a:t>9</a:t>
            </a:r>
            <a:r>
              <a:rPr lang="en-CA" sz="2000" dirty="0"/>
              <a:t> </a:t>
            </a:r>
            <a:r>
              <a:rPr lang="en-CA" sz="2000" dirty="0" smtClean="0"/>
              <a:t>Colony-Forming Units </a:t>
            </a:r>
            <a:r>
              <a:rPr lang="en-CA" sz="2000" dirty="0"/>
              <a:t>(</a:t>
            </a:r>
            <a:r>
              <a:rPr lang="en-CA" sz="2000" dirty="0" err="1"/>
              <a:t>cfu</a:t>
            </a:r>
            <a:r>
              <a:rPr lang="en-CA" sz="2000" dirty="0"/>
              <a:t>) per gram of stool</a:t>
            </a:r>
          </a:p>
          <a:p>
            <a:endParaRPr lang="en-CA" dirty="0"/>
          </a:p>
        </p:txBody>
      </p:sp>
    </p:spTree>
    <p:extLst>
      <p:ext uri="{BB962C8B-B14F-4D97-AF65-F5344CB8AC3E}">
        <p14:creationId xmlns:p14="http://schemas.microsoft.com/office/powerpoint/2010/main" val="334070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a:t>Moment 2 – </a:t>
            </a:r>
            <a:r>
              <a:rPr lang="en-US" dirty="0">
                <a:solidFill>
                  <a:srgbClr val="FF0000"/>
                </a:solidFill>
              </a:rPr>
              <a:t>Feces</a:t>
            </a:r>
            <a:r>
              <a:rPr lang="en-US" dirty="0"/>
              <a:t>/Suctioning</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1405874360"/>
              </p:ext>
            </p:extLst>
          </p:nvPr>
        </p:nvGraphicFramePr>
        <p:xfrm>
          <a:off x="0" y="1707654"/>
          <a:ext cx="9144000" cy="2160241"/>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424149">
                <a:tc>
                  <a:txBody>
                    <a:bodyPr/>
                    <a:lstStyle/>
                    <a:p>
                      <a:pPr algn="ctr"/>
                      <a:r>
                        <a:rPr lang="en-US" b="1" dirty="0" smtClean="0"/>
                        <a:t>Site</a:t>
                      </a:r>
                      <a:endParaRPr lang="en-CA" b="1" dirty="0"/>
                    </a:p>
                  </a:txBody>
                  <a:tcPr/>
                </a:tc>
                <a:tc gridSpan="2">
                  <a:txBody>
                    <a:bodyPr/>
                    <a:lstStyle/>
                    <a:p>
                      <a:pPr algn="ctr"/>
                      <a:r>
                        <a:rPr lang="en-US" b="1" dirty="0" smtClean="0"/>
                        <a:t>Known + CD Patient</a:t>
                      </a:r>
                      <a:endParaRPr lang="en-CA" b="1" dirty="0"/>
                    </a:p>
                  </a:txBody>
                  <a:tcPr/>
                </a:tc>
                <a:tc hMerge="1">
                  <a:txBody>
                    <a:bodyPr/>
                    <a:lstStyle/>
                    <a:p>
                      <a:endParaRPr lang="en-CA" dirty="0"/>
                    </a:p>
                  </a:txBody>
                  <a:tcPr/>
                </a:tc>
                <a:tc gridSpan="2">
                  <a:txBody>
                    <a:bodyPr/>
                    <a:lstStyle/>
                    <a:p>
                      <a:pPr algn="ctr"/>
                      <a:r>
                        <a:rPr lang="en-US" b="1" dirty="0" smtClean="0"/>
                        <a:t>No Known + CD Patient</a:t>
                      </a:r>
                      <a:endParaRPr lang="en-CA" b="1" dirty="0"/>
                    </a:p>
                  </a:txBody>
                  <a:tcPr/>
                </a:tc>
                <a:tc hMerge="1">
                  <a:txBody>
                    <a:bodyPr/>
                    <a:lstStyle/>
                    <a:p>
                      <a:endParaRPr lang="en-CA" dirty="0"/>
                    </a:p>
                  </a:txBody>
                  <a:tcPr/>
                </a:tc>
              </a:tr>
              <a:tr h="434023">
                <a:tc>
                  <a:txBody>
                    <a:bodyPr/>
                    <a:lstStyle/>
                    <a:p>
                      <a:endParaRPr lang="en-CA" dirty="0"/>
                    </a:p>
                  </a:txBody>
                  <a:tcPr/>
                </a:tc>
                <a:tc>
                  <a:txBody>
                    <a:bodyPr/>
                    <a:lstStyle/>
                    <a:p>
                      <a:r>
                        <a:rPr lang="en-US" b="1" dirty="0" smtClean="0"/>
                        <a:t>After Routine</a:t>
                      </a:r>
                      <a:endParaRPr lang="en-CA" b="1" dirty="0"/>
                    </a:p>
                  </a:txBody>
                  <a:tcPr/>
                </a:tc>
                <a:tc>
                  <a:txBody>
                    <a:bodyPr/>
                    <a:lstStyle/>
                    <a:p>
                      <a:r>
                        <a:rPr lang="en-US" b="1" dirty="0" smtClean="0"/>
                        <a:t>After Terminal</a:t>
                      </a:r>
                      <a:endParaRPr lang="en-CA" b="1" dirty="0"/>
                    </a:p>
                  </a:txBody>
                  <a:tcPr/>
                </a:tc>
                <a:tc>
                  <a:txBody>
                    <a:bodyPr/>
                    <a:lstStyle/>
                    <a:p>
                      <a:r>
                        <a:rPr lang="en-US" b="1" dirty="0" smtClean="0"/>
                        <a:t>After</a:t>
                      </a:r>
                      <a:r>
                        <a:rPr lang="en-US" b="1" baseline="0" dirty="0" smtClean="0"/>
                        <a:t> Routine</a:t>
                      </a:r>
                      <a:endParaRPr lang="en-CA" b="1" dirty="0"/>
                    </a:p>
                  </a:txBody>
                  <a:tcPr/>
                </a:tc>
                <a:tc>
                  <a:txBody>
                    <a:bodyPr/>
                    <a:lstStyle/>
                    <a:p>
                      <a:r>
                        <a:rPr lang="en-US" b="1" dirty="0" smtClean="0"/>
                        <a:t>After Terminal</a:t>
                      </a:r>
                      <a:endParaRPr lang="en-CA" b="1" dirty="0"/>
                    </a:p>
                  </a:txBody>
                  <a:tcPr/>
                </a:tc>
              </a:tr>
              <a:tr h="4340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Bedrails</a:t>
                      </a:r>
                      <a:endParaRPr lang="en-CA" b="1" dirty="0"/>
                    </a:p>
                  </a:txBody>
                  <a:tcPr/>
                </a:tc>
                <a:tc>
                  <a:txBody>
                    <a:bodyPr/>
                    <a:lstStyle/>
                    <a:p>
                      <a:pPr algn="ctr"/>
                      <a:r>
                        <a:rPr lang="en-US" dirty="0" smtClean="0"/>
                        <a:t>50%</a:t>
                      </a:r>
                      <a:endParaRPr lang="en-CA" dirty="0"/>
                    </a:p>
                  </a:txBody>
                  <a:tcPr/>
                </a:tc>
                <a:tc>
                  <a:txBody>
                    <a:bodyPr/>
                    <a:lstStyle/>
                    <a:p>
                      <a:pPr algn="ctr"/>
                      <a:r>
                        <a:rPr lang="en-US" dirty="0" smtClean="0"/>
                        <a:t>11.8%</a:t>
                      </a:r>
                      <a:endParaRPr lang="en-CA" dirty="0"/>
                    </a:p>
                  </a:txBody>
                  <a:tcPr/>
                </a:tc>
                <a:tc>
                  <a:txBody>
                    <a:bodyPr/>
                    <a:lstStyle/>
                    <a:p>
                      <a:pPr algn="ctr"/>
                      <a:r>
                        <a:rPr lang="en-US" dirty="0" smtClean="0"/>
                        <a:t>7.4%</a:t>
                      </a:r>
                      <a:endParaRPr lang="en-CA" dirty="0"/>
                    </a:p>
                  </a:txBody>
                  <a:tcPr/>
                </a:tc>
                <a:tc>
                  <a:txBody>
                    <a:bodyPr/>
                    <a:lstStyle/>
                    <a:p>
                      <a:pPr algn="ctr"/>
                      <a:r>
                        <a:rPr lang="en-US" dirty="0" smtClean="0"/>
                        <a:t>4.1%</a:t>
                      </a:r>
                      <a:endParaRPr lang="en-CA" dirty="0"/>
                    </a:p>
                  </a:txBody>
                  <a:tcPr/>
                </a:tc>
              </a:tr>
              <a:tr h="434023">
                <a:tc>
                  <a:txBody>
                    <a:bodyPr/>
                    <a:lstStyle/>
                    <a:p>
                      <a:r>
                        <a:rPr lang="en-US" b="1" dirty="0" smtClean="0"/>
                        <a:t>Bedside</a:t>
                      </a:r>
                      <a:r>
                        <a:rPr lang="en-US" b="1" baseline="0" dirty="0" smtClean="0"/>
                        <a:t> </a:t>
                      </a:r>
                      <a:r>
                        <a:rPr lang="en-US" b="1" dirty="0" smtClean="0"/>
                        <a:t>Table</a:t>
                      </a:r>
                      <a:endParaRPr lang="en-CA" b="1" dirty="0"/>
                    </a:p>
                  </a:txBody>
                  <a:tcPr/>
                </a:tc>
                <a:tc>
                  <a:txBody>
                    <a:bodyPr/>
                    <a:lstStyle/>
                    <a:p>
                      <a:pPr algn="ctr"/>
                      <a:r>
                        <a:rPr lang="en-US" dirty="0" smtClean="0"/>
                        <a:t>57.1%</a:t>
                      </a:r>
                      <a:endParaRPr lang="en-CA" dirty="0"/>
                    </a:p>
                  </a:txBody>
                  <a:tcPr/>
                </a:tc>
                <a:tc>
                  <a:txBody>
                    <a:bodyPr/>
                    <a:lstStyle/>
                    <a:p>
                      <a:pPr algn="ctr"/>
                      <a:r>
                        <a:rPr lang="en-US" dirty="0" smtClean="0"/>
                        <a:t>22.2%</a:t>
                      </a:r>
                      <a:endParaRPr lang="en-CA" dirty="0"/>
                    </a:p>
                  </a:txBody>
                  <a:tcPr/>
                </a:tc>
                <a:tc>
                  <a:txBody>
                    <a:bodyPr/>
                    <a:lstStyle/>
                    <a:p>
                      <a:pPr algn="ctr"/>
                      <a:r>
                        <a:rPr lang="en-US" dirty="0" smtClean="0"/>
                        <a:t>7.5%</a:t>
                      </a:r>
                      <a:endParaRPr lang="en-CA" dirty="0"/>
                    </a:p>
                  </a:txBody>
                  <a:tcPr/>
                </a:tc>
                <a:tc>
                  <a:txBody>
                    <a:bodyPr/>
                    <a:lstStyle/>
                    <a:p>
                      <a:pPr algn="ctr"/>
                      <a:r>
                        <a:rPr lang="en-US" dirty="0" smtClean="0"/>
                        <a:t>5.9%</a:t>
                      </a:r>
                      <a:endParaRPr lang="en-CA" dirty="0"/>
                    </a:p>
                  </a:txBody>
                  <a:tcPr/>
                </a:tc>
              </a:tr>
              <a:tr h="434023">
                <a:tc>
                  <a:txBody>
                    <a:bodyPr/>
                    <a:lstStyle/>
                    <a:p>
                      <a:r>
                        <a:rPr lang="en-US" b="1" dirty="0" smtClean="0"/>
                        <a:t>Bed Controls</a:t>
                      </a:r>
                      <a:endParaRPr lang="en-CA" b="1" dirty="0"/>
                    </a:p>
                  </a:txBody>
                  <a:tcPr/>
                </a:tc>
                <a:tc>
                  <a:txBody>
                    <a:bodyPr/>
                    <a:lstStyle/>
                    <a:p>
                      <a:pPr algn="ctr"/>
                      <a:r>
                        <a:rPr lang="en-US" dirty="0" smtClean="0"/>
                        <a:t>42.9%</a:t>
                      </a:r>
                      <a:endParaRPr lang="en-CA" dirty="0"/>
                    </a:p>
                  </a:txBody>
                  <a:tcPr/>
                </a:tc>
                <a:tc>
                  <a:txBody>
                    <a:bodyPr/>
                    <a:lstStyle/>
                    <a:p>
                      <a:pPr algn="ctr"/>
                      <a:r>
                        <a:rPr lang="en-US" dirty="0" smtClean="0"/>
                        <a:t>17.6%</a:t>
                      </a:r>
                      <a:endParaRPr lang="en-CA" dirty="0"/>
                    </a:p>
                  </a:txBody>
                  <a:tcPr/>
                </a:tc>
                <a:tc>
                  <a:txBody>
                    <a:bodyPr/>
                    <a:lstStyle/>
                    <a:p>
                      <a:pPr algn="ctr"/>
                      <a:r>
                        <a:rPr lang="en-US" dirty="0" smtClean="0"/>
                        <a:t>3.7%</a:t>
                      </a:r>
                      <a:endParaRPr lang="en-CA" dirty="0"/>
                    </a:p>
                  </a:txBody>
                  <a:tcPr/>
                </a:tc>
                <a:tc>
                  <a:txBody>
                    <a:bodyPr/>
                    <a:lstStyle/>
                    <a:p>
                      <a:pPr algn="ctr"/>
                      <a:r>
                        <a:rPr lang="en-US" dirty="0" smtClean="0"/>
                        <a:t>4.1%</a:t>
                      </a:r>
                      <a:endParaRPr lang="en-CA" dirty="0"/>
                    </a:p>
                  </a:txBody>
                  <a:tcPr/>
                </a:tc>
              </a:tr>
            </a:tbl>
          </a:graphicData>
        </a:graphic>
      </p:graphicFrame>
      <p:sp>
        <p:nvSpPr>
          <p:cNvPr id="7" name="TextBox 6"/>
          <p:cNvSpPr txBox="1"/>
          <p:nvPr/>
        </p:nvSpPr>
        <p:spPr>
          <a:xfrm>
            <a:off x="395536" y="4443958"/>
            <a:ext cx="1368152" cy="369332"/>
          </a:xfrm>
          <a:prstGeom prst="rect">
            <a:avLst/>
          </a:prstGeom>
          <a:noFill/>
        </p:spPr>
        <p:txBody>
          <a:bodyPr wrap="square" rtlCol="0">
            <a:spAutoFit/>
          </a:bodyPr>
          <a:lstStyle/>
          <a:p>
            <a:r>
              <a:rPr lang="en-US" dirty="0" err="1" smtClean="0"/>
              <a:t>Yui</a:t>
            </a:r>
            <a:r>
              <a:rPr lang="en-US" dirty="0" smtClean="0"/>
              <a:t> 2017</a:t>
            </a:r>
            <a:endParaRPr lang="en-CA" dirty="0"/>
          </a:p>
        </p:txBody>
      </p:sp>
    </p:spTree>
    <p:extLst>
      <p:ext uri="{BB962C8B-B14F-4D97-AF65-F5344CB8AC3E}">
        <p14:creationId xmlns:p14="http://schemas.microsoft.com/office/powerpoint/2010/main" val="2104373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a:t>Moment 2 – Feces/</a:t>
            </a:r>
            <a:r>
              <a:rPr lang="en-US" dirty="0">
                <a:solidFill>
                  <a:srgbClr val="FF0000"/>
                </a:solidFill>
              </a:rPr>
              <a:t>Suctioning</a:t>
            </a:r>
            <a:endParaRPr lang="en-CA" dirty="0"/>
          </a:p>
        </p:txBody>
      </p:sp>
      <p:sp>
        <p:nvSpPr>
          <p:cNvPr id="2" name="Content Placeholder 1"/>
          <p:cNvSpPr>
            <a:spLocks noGrp="1"/>
          </p:cNvSpPr>
          <p:nvPr>
            <p:ph idx="1"/>
          </p:nvPr>
        </p:nvSpPr>
        <p:spPr>
          <a:xfrm>
            <a:off x="467544" y="1491630"/>
            <a:ext cx="8229600" cy="3200400"/>
          </a:xfrm>
        </p:spPr>
        <p:txBody>
          <a:bodyPr>
            <a:normAutofit/>
          </a:bodyPr>
          <a:lstStyle/>
          <a:p>
            <a:pPr marL="0" indent="0"/>
            <a:r>
              <a:rPr lang="en-US" sz="2400" dirty="0"/>
              <a:t>Rock: CRE </a:t>
            </a:r>
            <a:r>
              <a:rPr lang="en-US" sz="2400" dirty="0" smtClean="0"/>
              <a:t>– spread linked to caring </a:t>
            </a:r>
            <a:r>
              <a:rPr lang="en-US" sz="2400" dirty="0"/>
              <a:t>for a patient with </a:t>
            </a:r>
            <a:r>
              <a:rPr lang="en-US" sz="2400" dirty="0" err="1"/>
              <a:t>trach</a:t>
            </a:r>
            <a:r>
              <a:rPr lang="en-US" sz="2400" dirty="0"/>
              <a:t> or ET</a:t>
            </a:r>
          </a:p>
          <a:p>
            <a:pPr marL="0" indent="0"/>
            <a:r>
              <a:rPr lang="en-US" sz="2400" dirty="0" smtClean="0"/>
              <a:t>Morgan (2010): MDR-</a:t>
            </a:r>
            <a:r>
              <a:rPr lang="en-US" sz="2400" dirty="0" err="1" smtClean="0"/>
              <a:t>Ab</a:t>
            </a:r>
            <a:r>
              <a:rPr lang="en-US" sz="2400" dirty="0" smtClean="0"/>
              <a:t>: “…</a:t>
            </a:r>
            <a:r>
              <a:rPr lang="en-CA" sz="2400" dirty="0" smtClean="0"/>
              <a:t>care </a:t>
            </a:r>
            <a:r>
              <a:rPr lang="en-CA" sz="2400" dirty="0"/>
              <a:t>or use of endotracheal tube or tracheostomy </a:t>
            </a:r>
            <a:r>
              <a:rPr lang="en-CA" sz="2400" dirty="0" smtClean="0"/>
              <a:t>site…”</a:t>
            </a:r>
          </a:p>
          <a:p>
            <a:pPr marL="0" indent="0"/>
            <a:r>
              <a:rPr lang="en-US" sz="2400" dirty="0" smtClean="0"/>
              <a:t>Morgan (2012):  “…</a:t>
            </a:r>
            <a:r>
              <a:rPr lang="en-CA" sz="2400" dirty="0"/>
              <a:t> the respiratory tract is often heavily colonized with MDR bacteria and contact with respiratory equipment may pose a particular </a:t>
            </a:r>
            <a:r>
              <a:rPr lang="en-CA" sz="2400" dirty="0" smtClean="0"/>
              <a:t>risk…”</a:t>
            </a:r>
            <a:endParaRPr lang="en-CA" sz="2400" dirty="0"/>
          </a:p>
        </p:txBody>
      </p:sp>
    </p:spTree>
    <p:extLst>
      <p:ext uri="{BB962C8B-B14F-4D97-AF65-F5344CB8AC3E}">
        <p14:creationId xmlns:p14="http://schemas.microsoft.com/office/powerpoint/2010/main" val="385627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Moment 3 – Wounds</a:t>
            </a:r>
            <a:endParaRPr lang="en-CA" dirty="0"/>
          </a:p>
        </p:txBody>
      </p:sp>
      <p:sp>
        <p:nvSpPr>
          <p:cNvPr id="2" name="Content Placeholder 1"/>
          <p:cNvSpPr>
            <a:spLocks noGrp="1"/>
          </p:cNvSpPr>
          <p:nvPr>
            <p:ph idx="1"/>
          </p:nvPr>
        </p:nvSpPr>
        <p:spPr>
          <a:xfrm>
            <a:off x="467544" y="1491630"/>
            <a:ext cx="8229600" cy="3200400"/>
          </a:xfrm>
        </p:spPr>
        <p:txBody>
          <a:bodyPr>
            <a:normAutofit/>
          </a:bodyPr>
          <a:lstStyle/>
          <a:p>
            <a:pPr marL="0" indent="0"/>
            <a:r>
              <a:rPr lang="en-US" sz="2400" dirty="0" smtClean="0"/>
              <a:t>Rock – CRE: “…</a:t>
            </a:r>
            <a:r>
              <a:rPr lang="en-CA" sz="2400" dirty="0" smtClean="0"/>
              <a:t>factors </a:t>
            </a:r>
            <a:r>
              <a:rPr lang="en-CA" sz="2400" dirty="0"/>
              <a:t>associated with HCW contamination </a:t>
            </a:r>
            <a:r>
              <a:rPr lang="en-CA" sz="2400" dirty="0" smtClean="0"/>
              <a:t>… providing </a:t>
            </a:r>
            <a:r>
              <a:rPr lang="en-CA" sz="2400" dirty="0"/>
              <a:t>wound care (4 of 11 contacts resulted in contamination; </a:t>
            </a:r>
            <a:r>
              <a:rPr lang="en-CA" sz="2400" i="1" dirty="0"/>
              <a:t>P </a:t>
            </a:r>
            <a:r>
              <a:rPr lang="en-CA" sz="2400" dirty="0"/>
              <a:t>= .05</a:t>
            </a:r>
            <a:r>
              <a:rPr lang="en-CA" sz="2400" dirty="0" smtClean="0"/>
              <a:t>)…”</a:t>
            </a:r>
          </a:p>
          <a:p>
            <a:pPr marL="0" indent="0"/>
            <a:r>
              <a:rPr lang="en-US" sz="2400" dirty="0" smtClean="0"/>
              <a:t>Morgan</a:t>
            </a:r>
            <a:r>
              <a:rPr lang="en-CA" sz="2400" dirty="0"/>
              <a:t>- </a:t>
            </a:r>
            <a:r>
              <a:rPr lang="en-CA" sz="2400" dirty="0" smtClean="0"/>
              <a:t>MDR-</a:t>
            </a:r>
            <a:r>
              <a:rPr lang="en-CA" sz="2400" dirty="0" err="1" smtClean="0"/>
              <a:t>Ab</a:t>
            </a:r>
            <a:r>
              <a:rPr lang="en-CA" sz="2400" dirty="0" smtClean="0"/>
              <a:t>: “ …wound dressing…”</a:t>
            </a:r>
          </a:p>
          <a:p>
            <a:pPr marL="0" indent="0"/>
            <a:r>
              <a:rPr lang="en-US" sz="2400" dirty="0" err="1" smtClean="0"/>
              <a:t>Sergent</a:t>
            </a:r>
            <a:r>
              <a:rPr lang="en-US" sz="2400" dirty="0" smtClean="0"/>
              <a:t> – bioburden:  “…</a:t>
            </a:r>
            <a:r>
              <a:rPr lang="en-CA" sz="2400" dirty="0" smtClean="0"/>
              <a:t>contamination </a:t>
            </a:r>
            <a:r>
              <a:rPr lang="en-CA" sz="2400" dirty="0"/>
              <a:t>in the hospital environment is frequent during the dressing of colonized wounds with tissue </a:t>
            </a:r>
            <a:r>
              <a:rPr lang="en-CA" sz="2400" dirty="0" smtClean="0"/>
              <a:t>loss…”</a:t>
            </a:r>
            <a:endParaRPr lang="en-CA" sz="2400" dirty="0"/>
          </a:p>
          <a:p>
            <a:endParaRPr lang="en-CA" dirty="0" smtClean="0"/>
          </a:p>
          <a:p>
            <a:endParaRPr lang="en-CA" dirty="0"/>
          </a:p>
        </p:txBody>
      </p:sp>
    </p:spTree>
    <p:extLst>
      <p:ext uri="{BB962C8B-B14F-4D97-AF65-F5344CB8AC3E}">
        <p14:creationId xmlns:p14="http://schemas.microsoft.com/office/powerpoint/2010/main" val="191101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Infectious Agent</a:t>
            </a:r>
          </a:p>
        </p:txBody>
      </p:sp>
      <p:sp>
        <p:nvSpPr>
          <p:cNvPr id="3" name="Content Placeholder 2"/>
          <p:cNvSpPr>
            <a:spLocks noGrp="1"/>
          </p:cNvSpPr>
          <p:nvPr>
            <p:ph idx="1"/>
          </p:nvPr>
        </p:nvSpPr>
        <p:spPr/>
        <p:txBody>
          <a:bodyPr/>
          <a:lstStyle/>
          <a:p>
            <a:r>
              <a:rPr lang="en-CA" sz="2400" dirty="0" smtClean="0"/>
              <a:t>Methicillin Resistant </a:t>
            </a:r>
            <a:r>
              <a:rPr lang="en-CA" sz="2400" i="1" dirty="0" smtClean="0"/>
              <a:t>Staphylococcus aureus</a:t>
            </a:r>
          </a:p>
          <a:p>
            <a:pPr lvl="1"/>
            <a:r>
              <a:rPr lang="en-CA" sz="2000" dirty="0" smtClean="0"/>
              <a:t>Yes, that bug… </a:t>
            </a:r>
            <a:r>
              <a:rPr lang="en-US" sz="2000" dirty="0" smtClean="0"/>
              <a:t>(Boyce 2007)</a:t>
            </a:r>
            <a:endParaRPr lang="en-CA" sz="2000" dirty="0" smtClean="0"/>
          </a:p>
          <a:p>
            <a:r>
              <a:rPr lang="en-CA" sz="2400" dirty="0" smtClean="0"/>
              <a:t>Ebola </a:t>
            </a:r>
          </a:p>
          <a:p>
            <a:pPr lvl="1"/>
            <a:r>
              <a:rPr lang="en-CA" sz="2000" dirty="0" smtClean="0"/>
              <a:t>Yes, I know it is not an MDRO by definition</a:t>
            </a:r>
          </a:p>
          <a:p>
            <a:pPr marL="0" lvl="1" indent="0">
              <a:buNone/>
            </a:pPr>
            <a:r>
              <a:rPr lang="en-US" sz="2400" dirty="0" smtClean="0"/>
              <a:t>Norovirus</a:t>
            </a:r>
          </a:p>
          <a:p>
            <a:pPr marL="0" lvl="1" indent="0">
              <a:buNone/>
            </a:pPr>
            <a:r>
              <a:rPr lang="en-US" sz="2400" dirty="0" smtClean="0"/>
              <a:t>Rotavirus</a:t>
            </a:r>
            <a:endParaRPr lang="en-CA" sz="2400" dirty="0"/>
          </a:p>
        </p:txBody>
      </p:sp>
      <p:sp>
        <p:nvSpPr>
          <p:cNvPr id="4" name="Slide Number Placeholder 3"/>
          <p:cNvSpPr>
            <a:spLocks noGrp="1"/>
          </p:cNvSpPr>
          <p:nvPr>
            <p:ph type="sldNum" sz="quarter" idx="12"/>
          </p:nvPr>
        </p:nvSpPr>
        <p:spPr/>
        <p:txBody>
          <a:bodyPr/>
          <a:lstStyle/>
          <a:p>
            <a:fld id="{B68C6FA7-AB22-4AF4-9067-30BD52CB1778}" type="slidenum">
              <a:rPr lang="en-CA" smtClean="0"/>
              <a:t>6</a:t>
            </a:fld>
            <a:endParaRPr lang="en-CA"/>
          </a:p>
        </p:txBody>
      </p:sp>
    </p:spTree>
    <p:extLst>
      <p:ext uri="{BB962C8B-B14F-4D97-AF65-F5344CB8AC3E}">
        <p14:creationId xmlns:p14="http://schemas.microsoft.com/office/powerpoint/2010/main" val="38850082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Moment 4 – Basin Bathing</a:t>
            </a:r>
            <a:endParaRPr lang="en-CA" dirty="0"/>
          </a:p>
        </p:txBody>
      </p:sp>
      <p:sp>
        <p:nvSpPr>
          <p:cNvPr id="2" name="Content Placeholder 1"/>
          <p:cNvSpPr>
            <a:spLocks noGrp="1"/>
          </p:cNvSpPr>
          <p:nvPr>
            <p:ph idx="1"/>
          </p:nvPr>
        </p:nvSpPr>
        <p:spPr>
          <a:xfrm>
            <a:off x="464295" y="1499973"/>
            <a:ext cx="8271932" cy="2588022"/>
          </a:xfrm>
        </p:spPr>
        <p:txBody>
          <a:bodyPr>
            <a:noAutofit/>
          </a:bodyPr>
          <a:lstStyle/>
          <a:p>
            <a:pPr marL="0" indent="0"/>
            <a:r>
              <a:rPr lang="en-US" sz="2400" dirty="0" smtClean="0"/>
              <a:t>Johnson – basin mean aerobic colony count of 91657, median 1150. Reference (Shannon – not available) that showed bath water had &gt;10</a:t>
            </a:r>
            <a:r>
              <a:rPr lang="en-US" sz="2400" baseline="30000" dirty="0" smtClean="0"/>
              <a:t>5</a:t>
            </a:r>
            <a:r>
              <a:rPr lang="en-US" sz="2400" dirty="0" smtClean="0"/>
              <a:t> </a:t>
            </a:r>
            <a:r>
              <a:rPr lang="en-US" sz="2400" dirty="0" err="1" smtClean="0"/>
              <a:t>cfu</a:t>
            </a:r>
            <a:r>
              <a:rPr lang="en-US" sz="2400" dirty="0" smtClean="0"/>
              <a:t>/mL</a:t>
            </a:r>
          </a:p>
          <a:p>
            <a:pPr marL="0" indent="0"/>
            <a:r>
              <a:rPr lang="en-US" sz="2400" dirty="0" smtClean="0"/>
              <a:t>Rose - </a:t>
            </a:r>
            <a:r>
              <a:rPr lang="en-CA" sz="2400" dirty="0"/>
              <a:t>“Standard plate count bacteria </a:t>
            </a:r>
            <a:r>
              <a:rPr lang="en-CA" sz="2400" dirty="0" smtClean="0"/>
              <a:t>ranged </a:t>
            </a:r>
            <a:r>
              <a:rPr lang="en-CA" sz="2400" dirty="0"/>
              <a:t>from 10</a:t>
            </a:r>
            <a:r>
              <a:rPr lang="en-CA" sz="2400" baseline="30000" dirty="0"/>
              <a:t>5</a:t>
            </a:r>
            <a:r>
              <a:rPr lang="en-CA" sz="2400" dirty="0"/>
              <a:t> to 10</a:t>
            </a:r>
            <a:r>
              <a:rPr lang="en-CA" sz="2400" baseline="30000" dirty="0"/>
              <a:t>10</a:t>
            </a:r>
            <a:r>
              <a:rPr lang="en-CA" sz="2400" dirty="0"/>
              <a:t> </a:t>
            </a:r>
            <a:r>
              <a:rPr lang="en-CA" sz="2400" dirty="0" smtClean="0"/>
              <a:t>(</a:t>
            </a:r>
            <a:r>
              <a:rPr lang="en-CA" sz="2400" dirty="0" err="1"/>
              <a:t>cfu</a:t>
            </a:r>
            <a:r>
              <a:rPr lang="en-CA" sz="2400" dirty="0"/>
              <a:t>) per 100 ml for shower and bath water, and an average of 10</a:t>
            </a:r>
            <a:r>
              <a:rPr lang="en-CA" sz="2400" baseline="30000" dirty="0"/>
              <a:t>4</a:t>
            </a:r>
            <a:r>
              <a:rPr lang="en-CA" sz="2400" dirty="0"/>
              <a:t> to 10</a:t>
            </a:r>
            <a:r>
              <a:rPr lang="en-CA" sz="2400" baseline="30000" dirty="0"/>
              <a:t>6</a:t>
            </a:r>
            <a:r>
              <a:rPr lang="en-CA" sz="2400" dirty="0"/>
              <a:t> </a:t>
            </a:r>
            <a:r>
              <a:rPr lang="en-CA" sz="2400" dirty="0" err="1"/>
              <a:t>cfu</a:t>
            </a:r>
            <a:r>
              <a:rPr lang="en-CA" sz="2400" dirty="0"/>
              <a:t> per 100 ml for total coliforms.”</a:t>
            </a:r>
          </a:p>
        </p:txBody>
      </p:sp>
    </p:spTree>
    <p:extLst>
      <p:ext uri="{BB962C8B-B14F-4D97-AF65-F5344CB8AC3E}">
        <p14:creationId xmlns:p14="http://schemas.microsoft.com/office/powerpoint/2010/main" val="1205624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Moment 5&amp;6 - Visible</a:t>
            </a:r>
            <a:endParaRPr lang="en-CA" dirty="0"/>
          </a:p>
        </p:txBody>
      </p:sp>
      <p:sp>
        <p:nvSpPr>
          <p:cNvPr id="2" name="Content Placeholder 1"/>
          <p:cNvSpPr>
            <a:spLocks noGrp="1"/>
          </p:cNvSpPr>
          <p:nvPr>
            <p:ph idx="1"/>
          </p:nvPr>
        </p:nvSpPr>
        <p:spPr>
          <a:xfrm>
            <a:off x="467544" y="1491630"/>
            <a:ext cx="8229600" cy="3200400"/>
          </a:xfrm>
        </p:spPr>
        <p:txBody>
          <a:bodyPr/>
          <a:lstStyle/>
          <a:p>
            <a:r>
              <a:rPr lang="en-US" sz="2400" dirty="0" smtClean="0"/>
              <a:t>In actuality – Routine Practices!</a:t>
            </a:r>
            <a:endParaRPr lang="en-CA" sz="2400" dirty="0"/>
          </a:p>
        </p:txBody>
      </p:sp>
    </p:spTree>
    <p:extLst>
      <p:ext uri="{BB962C8B-B14F-4D97-AF65-F5344CB8AC3E}">
        <p14:creationId xmlns:p14="http://schemas.microsoft.com/office/powerpoint/2010/main" val="3743093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Is This a New Idea?</a:t>
            </a:r>
            <a:endParaRPr lang="en-CA" dirty="0"/>
          </a:p>
        </p:txBody>
      </p:sp>
      <p:sp>
        <p:nvSpPr>
          <p:cNvPr id="2" name="Content Placeholder 1"/>
          <p:cNvSpPr>
            <a:spLocks noGrp="1"/>
          </p:cNvSpPr>
          <p:nvPr>
            <p:ph idx="1"/>
          </p:nvPr>
        </p:nvSpPr>
        <p:spPr>
          <a:xfrm>
            <a:off x="467544" y="1491630"/>
            <a:ext cx="8676456" cy="3651870"/>
          </a:xfrm>
        </p:spPr>
        <p:txBody>
          <a:bodyPr>
            <a:normAutofit fontScale="92500"/>
          </a:bodyPr>
          <a:lstStyle/>
          <a:p>
            <a:r>
              <a:rPr lang="en-US" sz="2400" dirty="0" smtClean="0"/>
              <a:t>Choi (2010) – </a:t>
            </a:r>
            <a:r>
              <a:rPr lang="en-US" sz="2400" i="1" dirty="0" smtClean="0"/>
              <a:t>A. baumanii</a:t>
            </a:r>
          </a:p>
          <a:p>
            <a:pPr lvl="1"/>
            <a:r>
              <a:rPr lang="en-CA" sz="2200" dirty="0"/>
              <a:t>“Similarly, other HCWs such as medical technologists, radiological technologists, or physical therapists who care for patients in both ICUs could have been a source of transmission</a:t>
            </a:r>
            <a:r>
              <a:rPr lang="en-CA" sz="2200" dirty="0" smtClean="0"/>
              <a:t>.”</a:t>
            </a:r>
          </a:p>
          <a:p>
            <a:pPr lvl="0"/>
            <a:r>
              <a:rPr lang="en-US" sz="2400" dirty="0" err="1" smtClean="0"/>
              <a:t>Attaway</a:t>
            </a:r>
            <a:r>
              <a:rPr lang="en-US" sz="2400" dirty="0" smtClean="0"/>
              <a:t> (2012) – Bioburden</a:t>
            </a:r>
          </a:p>
          <a:p>
            <a:pPr lvl="1"/>
            <a:r>
              <a:rPr lang="en-CA" sz="2200" dirty="0" smtClean="0"/>
              <a:t>“…to </a:t>
            </a:r>
            <a:r>
              <a:rPr lang="en-CA" sz="2200" dirty="0"/>
              <a:t>keep the bacterial population in check on the bed rails likely would require bihourly </a:t>
            </a:r>
            <a:r>
              <a:rPr lang="en-CA" sz="2200" dirty="0" smtClean="0"/>
              <a:t>cleaning…”</a:t>
            </a:r>
          </a:p>
          <a:p>
            <a:r>
              <a:rPr lang="en-US" sz="2400" dirty="0" smtClean="0"/>
              <a:t>Ali (2012) – Staph</a:t>
            </a:r>
          </a:p>
          <a:p>
            <a:pPr marL="539750">
              <a:buFont typeface="Wingdings" panose="05000000000000000000" pitchFamily="2" charset="2"/>
              <a:buChar char="§"/>
            </a:pPr>
            <a:r>
              <a:rPr lang="en-CA" sz="2200" dirty="0" smtClean="0"/>
              <a:t>Regular </a:t>
            </a:r>
            <a:r>
              <a:rPr lang="en-CA" sz="2200" dirty="0"/>
              <a:t>wiping with </a:t>
            </a:r>
            <a:r>
              <a:rPr lang="en-CA" sz="2200" dirty="0" smtClean="0"/>
              <a:t>antibacterial wipes </a:t>
            </a:r>
            <a:r>
              <a:rPr lang="en-CA" sz="2200" dirty="0"/>
              <a:t>could be a cost-effective means of </a:t>
            </a:r>
            <a:r>
              <a:rPr lang="en-CA" sz="2200" dirty="0" smtClean="0"/>
              <a:t>maintaining low </a:t>
            </a:r>
            <a:r>
              <a:rPr lang="en-CA" sz="2200" dirty="0"/>
              <a:t>numbers of bacteria near to the patient</a:t>
            </a:r>
          </a:p>
          <a:p>
            <a:pPr marL="0" indent="0">
              <a:buNone/>
            </a:pPr>
            <a:endParaRPr lang="en-CA" dirty="0"/>
          </a:p>
          <a:p>
            <a:endParaRPr lang="en-CA" dirty="0"/>
          </a:p>
        </p:txBody>
      </p:sp>
      <p:cxnSp>
        <p:nvCxnSpPr>
          <p:cNvPr id="5" name="Straight Connector 4"/>
          <p:cNvCxnSpPr/>
          <p:nvPr/>
        </p:nvCxnSpPr>
        <p:spPr>
          <a:xfrm>
            <a:off x="2987824" y="3939902"/>
            <a:ext cx="1800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115616" y="4659982"/>
            <a:ext cx="172819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0036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Suggestion </a:t>
            </a:r>
            <a:endParaRPr lang="en-CA" dirty="0"/>
          </a:p>
        </p:txBody>
      </p:sp>
      <p:sp>
        <p:nvSpPr>
          <p:cNvPr id="3" name="Content Placeholder 2"/>
          <p:cNvSpPr>
            <a:spLocks noGrp="1"/>
          </p:cNvSpPr>
          <p:nvPr>
            <p:ph idx="1"/>
          </p:nvPr>
        </p:nvSpPr>
        <p:spPr>
          <a:xfrm>
            <a:off x="971600" y="1419622"/>
            <a:ext cx="7416824" cy="3600400"/>
          </a:xfrm>
          <a:solidFill>
            <a:schemeClr val="tx2">
              <a:lumMod val="20000"/>
              <a:lumOff val="80000"/>
            </a:schemeClr>
          </a:solidFill>
          <a:ln>
            <a:solidFill>
              <a:schemeClr val="tx1"/>
            </a:solidFill>
          </a:ln>
        </p:spPr>
        <p:txBody>
          <a:bodyPr>
            <a:normAutofit/>
          </a:bodyPr>
          <a:lstStyle/>
          <a:p>
            <a:pPr marL="0" indent="0" algn="ctr">
              <a:buNone/>
            </a:pPr>
            <a:r>
              <a:rPr lang="en-US" sz="4000" b="1" dirty="0" smtClean="0"/>
              <a:t>Family and Visitors</a:t>
            </a:r>
            <a:endParaRPr lang="en-US" sz="3200" dirty="0" smtClean="0"/>
          </a:p>
          <a:p>
            <a:pPr marL="0" indent="0" algn="ctr">
              <a:buNone/>
            </a:pPr>
            <a:r>
              <a:rPr lang="en-US" sz="3200" dirty="0" smtClean="0"/>
              <a:t>Feel free to use our disinfectant wipe on hard surfaces around </a:t>
            </a:r>
            <a:r>
              <a:rPr lang="en-US" sz="3200" dirty="0"/>
              <a:t>the </a:t>
            </a:r>
            <a:r>
              <a:rPr lang="en-US" sz="3200" dirty="0" smtClean="0"/>
              <a:t>patient </a:t>
            </a:r>
          </a:p>
          <a:p>
            <a:pPr marL="0" indent="0" algn="ctr">
              <a:buNone/>
            </a:pPr>
            <a:r>
              <a:rPr lang="en-US" sz="3200" b="1" dirty="0" smtClean="0"/>
              <a:t>(not a “baby wipe”)</a:t>
            </a:r>
          </a:p>
          <a:p>
            <a:pPr marL="0" indent="0" algn="ctr">
              <a:buNone/>
            </a:pPr>
            <a:r>
              <a:rPr lang="en-US" sz="3200" dirty="0" smtClean="0"/>
              <a:t>Dispose in the regular garbage</a:t>
            </a:r>
          </a:p>
          <a:p>
            <a:pPr marL="0" indent="0" algn="ctr">
              <a:buNone/>
            </a:pPr>
            <a:r>
              <a:rPr lang="en-US" sz="3200" dirty="0" smtClean="0"/>
              <a:t>Please do not flush!</a:t>
            </a:r>
            <a:endParaRPr lang="en-CA" sz="3200" dirty="0"/>
          </a:p>
        </p:txBody>
      </p:sp>
    </p:spTree>
    <p:extLst>
      <p:ext uri="{BB962C8B-B14F-4D97-AF65-F5344CB8AC3E}">
        <p14:creationId xmlns:p14="http://schemas.microsoft.com/office/powerpoint/2010/main" val="88778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Control Measures</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492"/>
            <a:ext cx="8244082" cy="515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8C6FA7-AB22-4AF4-9067-30BD52CB1778}" type="slidenum">
              <a:rPr lang="en-CA" smtClean="0"/>
              <a:t>64</a:t>
            </a:fld>
            <a:endParaRPr lang="en-CA"/>
          </a:p>
        </p:txBody>
      </p:sp>
      <p:sp>
        <p:nvSpPr>
          <p:cNvPr id="5" name="TextBox 4"/>
          <p:cNvSpPr txBox="1"/>
          <p:nvPr/>
        </p:nvSpPr>
        <p:spPr>
          <a:xfrm>
            <a:off x="3275856" y="4866501"/>
            <a:ext cx="2592288" cy="338554"/>
          </a:xfrm>
          <a:prstGeom prst="rect">
            <a:avLst/>
          </a:prstGeom>
          <a:noFill/>
        </p:spPr>
        <p:txBody>
          <a:bodyPr wrap="square" rtlCol="0">
            <a:spAutoFit/>
          </a:bodyPr>
          <a:lstStyle/>
          <a:p>
            <a:r>
              <a:rPr lang="en-CA" sz="1600" dirty="0"/>
              <a:t>www.qualitysystems.com</a:t>
            </a:r>
          </a:p>
        </p:txBody>
      </p:sp>
      <p:sp>
        <p:nvSpPr>
          <p:cNvPr id="3" name="Oval 2"/>
          <p:cNvSpPr/>
          <p:nvPr/>
        </p:nvSpPr>
        <p:spPr>
          <a:xfrm>
            <a:off x="2771800" y="2067694"/>
            <a:ext cx="403244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0125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repeatCount="indefinite" fill="hold" grpId="1" nodeType="clickEffect">
                                  <p:stCondLst>
                                    <p:cond delay="0"/>
                                  </p:stCondLst>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Feces Receptacles 	</a:t>
            </a:r>
            <a:endParaRPr lang="en-CA" dirty="0"/>
          </a:p>
        </p:txBody>
      </p:sp>
      <p:sp>
        <p:nvSpPr>
          <p:cNvPr id="3" name="Content Placeholder 2"/>
          <p:cNvSpPr>
            <a:spLocks noGrp="1"/>
          </p:cNvSpPr>
          <p:nvPr>
            <p:ph idx="1"/>
          </p:nvPr>
        </p:nvSpPr>
        <p:spPr/>
        <p:txBody>
          <a:bodyPr/>
          <a:lstStyle/>
          <a:p>
            <a:r>
              <a:rPr lang="en-CA" dirty="0" smtClean="0"/>
              <a:t>No manual cleaning</a:t>
            </a:r>
          </a:p>
          <a:p>
            <a:r>
              <a:rPr lang="en-CA" dirty="0" smtClean="0"/>
              <a:t>No emptying within patient area</a:t>
            </a:r>
          </a:p>
          <a:p>
            <a:r>
              <a:rPr lang="en-CA" dirty="0" smtClean="0"/>
              <a:t>Use a machine to do the pan…</a:t>
            </a:r>
          </a:p>
          <a:p>
            <a:r>
              <a:rPr lang="en-CA" dirty="0" smtClean="0"/>
              <a:t>Liners</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65</a:t>
            </a:fld>
            <a:endParaRPr lang="en-CA"/>
          </a:p>
        </p:txBody>
      </p:sp>
    </p:spTree>
    <p:extLst>
      <p:ext uri="{BB962C8B-B14F-4D97-AF65-F5344CB8AC3E}">
        <p14:creationId xmlns:p14="http://schemas.microsoft.com/office/powerpoint/2010/main" val="1616356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Patient Hand Hygiene</a:t>
            </a:r>
            <a:endParaRPr lang="en-CA" dirty="0"/>
          </a:p>
        </p:txBody>
      </p:sp>
      <p:sp>
        <p:nvSpPr>
          <p:cNvPr id="3" name="Content Placeholder 2"/>
          <p:cNvSpPr>
            <a:spLocks noGrp="1"/>
          </p:cNvSpPr>
          <p:nvPr>
            <p:ph idx="1"/>
          </p:nvPr>
        </p:nvSpPr>
        <p:spPr/>
        <p:txBody>
          <a:bodyPr/>
          <a:lstStyle/>
          <a:p>
            <a:r>
              <a:rPr lang="en-CA" dirty="0" smtClean="0"/>
              <a:t>Savage 2011</a:t>
            </a:r>
          </a:p>
          <a:p>
            <a:r>
              <a:rPr lang="en-CA" dirty="0" smtClean="0"/>
              <a:t>36 hour observation session</a:t>
            </a:r>
          </a:p>
          <a:p>
            <a:r>
              <a:rPr lang="en-CA" dirty="0" smtClean="0"/>
              <a:t>Patients: 151 opportunities</a:t>
            </a:r>
          </a:p>
          <a:p>
            <a:pPr lvl="1"/>
            <a:r>
              <a:rPr lang="en-CA" dirty="0" smtClean="0"/>
              <a:t>Zero used soap or ABHR</a:t>
            </a:r>
          </a:p>
          <a:p>
            <a:r>
              <a:rPr lang="en-CA" dirty="0" smtClean="0"/>
              <a:t>Visitors: 121 opportunities</a:t>
            </a:r>
          </a:p>
          <a:p>
            <a:pPr lvl="1"/>
            <a:r>
              <a:rPr lang="en-CA" dirty="0" smtClean="0"/>
              <a:t>4% soap or ABHR</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66</a:t>
            </a:fld>
            <a:endParaRPr lang="en-CA" dirty="0"/>
          </a:p>
        </p:txBody>
      </p:sp>
    </p:spTree>
    <p:extLst>
      <p:ext uri="{BB962C8B-B14F-4D97-AF65-F5344CB8AC3E}">
        <p14:creationId xmlns:p14="http://schemas.microsoft.com/office/powerpoint/2010/main" val="3243314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249492"/>
            <a:ext cx="9433048" cy="2682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8C6FA7-AB22-4AF4-9067-30BD52CB1778}" type="slidenum">
              <a:rPr lang="en-CA" smtClean="0"/>
              <a:t>67</a:t>
            </a:fld>
            <a:endParaRPr lang="en-CA" dirty="0"/>
          </a:p>
        </p:txBody>
      </p:sp>
    </p:spTree>
    <p:extLst>
      <p:ext uri="{BB962C8B-B14F-4D97-AF65-F5344CB8AC3E}">
        <p14:creationId xmlns:p14="http://schemas.microsoft.com/office/powerpoint/2010/main" val="2219177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Does it Work?</a:t>
            </a:r>
            <a:endParaRPr lang="en-CA" dirty="0"/>
          </a:p>
        </p:txBody>
      </p:sp>
      <p:sp>
        <p:nvSpPr>
          <p:cNvPr id="3" name="Content Placeholder 2"/>
          <p:cNvSpPr>
            <a:spLocks noGrp="1"/>
          </p:cNvSpPr>
          <p:nvPr>
            <p:ph idx="1"/>
          </p:nvPr>
        </p:nvSpPr>
        <p:spPr/>
        <p:txBody>
          <a:bodyPr>
            <a:normAutofit/>
          </a:bodyPr>
          <a:lstStyle/>
          <a:p>
            <a:r>
              <a:rPr lang="en-CA" dirty="0" smtClean="0"/>
              <a:t>Could not get MRSA rates down</a:t>
            </a:r>
          </a:p>
          <a:p>
            <a:r>
              <a:rPr lang="en-CA" dirty="0" smtClean="0"/>
              <a:t>4 full time and 4 part time attendants hired </a:t>
            </a:r>
          </a:p>
          <a:p>
            <a:r>
              <a:rPr lang="en-CA" dirty="0" smtClean="0"/>
              <a:t>Met patients and visiting relatives at door</a:t>
            </a:r>
          </a:p>
          <a:p>
            <a:r>
              <a:rPr lang="en-CA" dirty="0" smtClean="0"/>
              <a:t>Verbal and pamphlet</a:t>
            </a:r>
          </a:p>
          <a:p>
            <a:r>
              <a:rPr lang="en-CA" dirty="0" smtClean="0"/>
              <a:t>Encourage to clean hands at least twice per day</a:t>
            </a:r>
          </a:p>
          <a:p>
            <a:r>
              <a:rPr lang="en-CA" dirty="0" smtClean="0"/>
              <a:t>Used 70% with 0.5% Chlorhexidine</a:t>
            </a:r>
            <a:endParaRPr lang="en-CA" dirty="0"/>
          </a:p>
        </p:txBody>
      </p:sp>
      <p:sp>
        <p:nvSpPr>
          <p:cNvPr id="4" name="Slide Number Placeholder 3"/>
          <p:cNvSpPr>
            <a:spLocks noGrp="1"/>
          </p:cNvSpPr>
          <p:nvPr>
            <p:ph type="sldNum" sz="quarter" idx="12"/>
          </p:nvPr>
        </p:nvSpPr>
        <p:spPr/>
        <p:txBody>
          <a:bodyPr/>
          <a:lstStyle/>
          <a:p>
            <a:fld id="{24719C53-E0DD-4D9D-ADDD-EB9B081737F5}" type="slidenum">
              <a:rPr lang="en-US" smtClean="0"/>
              <a:pPr/>
              <a:t>68</a:t>
            </a:fld>
            <a:endParaRPr lang="en-US"/>
          </a:p>
        </p:txBody>
      </p:sp>
    </p:spTree>
    <p:extLst>
      <p:ext uri="{BB962C8B-B14F-4D97-AF65-F5344CB8AC3E}">
        <p14:creationId xmlns:p14="http://schemas.microsoft.com/office/powerpoint/2010/main" val="3170297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Results Impressive</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6774109"/>
              </p:ext>
            </p:extLst>
          </p:nvPr>
        </p:nvGraphicFramePr>
        <p:xfrm>
          <a:off x="-2904" y="1275606"/>
          <a:ext cx="9144000" cy="3035093"/>
        </p:xfrm>
        <a:graphic>
          <a:graphicData uri="http://schemas.openxmlformats.org/drawingml/2006/table">
            <a:tbl>
              <a:tblPr firstRow="1" bandRow="1">
                <a:tableStyleId>{5C22544A-7EE6-4342-B048-85BDC9FD1C3A}</a:tableStyleId>
              </a:tblPr>
              <a:tblGrid>
                <a:gridCol w="2971800"/>
                <a:gridCol w="2057400"/>
                <a:gridCol w="2133600"/>
                <a:gridCol w="1981200"/>
              </a:tblGrid>
              <a:tr h="411614">
                <a:tc>
                  <a:txBody>
                    <a:bodyPr/>
                    <a:lstStyle/>
                    <a:p>
                      <a:endParaRPr lang="en-CA" sz="2000" dirty="0"/>
                    </a:p>
                  </a:txBody>
                  <a:tcPr marT="34290" marB="34290"/>
                </a:tc>
                <a:tc>
                  <a:txBody>
                    <a:bodyPr/>
                    <a:lstStyle/>
                    <a:p>
                      <a:pPr algn="ctr"/>
                      <a:r>
                        <a:rPr lang="en-CA" sz="2000" dirty="0" smtClean="0">
                          <a:solidFill>
                            <a:srgbClr val="1C1C1C"/>
                          </a:solidFill>
                        </a:rPr>
                        <a:t>2002-3</a:t>
                      </a:r>
                      <a:endParaRPr lang="en-CA" sz="2000" dirty="0">
                        <a:solidFill>
                          <a:srgbClr val="1C1C1C"/>
                        </a:solidFill>
                      </a:endParaRPr>
                    </a:p>
                  </a:txBody>
                  <a:tcPr marT="34290" marB="34290" anchor="ctr"/>
                </a:tc>
                <a:tc>
                  <a:txBody>
                    <a:bodyPr/>
                    <a:lstStyle/>
                    <a:p>
                      <a:pPr algn="ctr"/>
                      <a:r>
                        <a:rPr lang="en-CA" sz="2000" dirty="0" smtClean="0">
                          <a:solidFill>
                            <a:srgbClr val="1C1C1C"/>
                          </a:solidFill>
                        </a:rPr>
                        <a:t>2003-4</a:t>
                      </a:r>
                      <a:endParaRPr lang="en-CA" sz="2000" dirty="0">
                        <a:solidFill>
                          <a:srgbClr val="1C1C1C"/>
                        </a:solidFill>
                      </a:endParaRPr>
                    </a:p>
                  </a:txBody>
                  <a:tcPr marT="34290" marB="34290" anchor="ctr"/>
                </a:tc>
                <a:tc>
                  <a:txBody>
                    <a:bodyPr/>
                    <a:lstStyle/>
                    <a:p>
                      <a:pPr algn="ctr"/>
                      <a:r>
                        <a:rPr lang="en-CA" sz="2000" dirty="0" smtClean="0">
                          <a:solidFill>
                            <a:srgbClr val="1C1C1C"/>
                          </a:solidFill>
                        </a:rPr>
                        <a:t>Reduction</a:t>
                      </a:r>
                      <a:endParaRPr lang="en-CA" sz="2000" dirty="0">
                        <a:solidFill>
                          <a:srgbClr val="1C1C1C"/>
                        </a:solidFill>
                      </a:endParaRPr>
                    </a:p>
                  </a:txBody>
                  <a:tcPr marT="34290" marB="34290" anchor="ctr"/>
                </a:tc>
              </a:tr>
              <a:tr h="617087">
                <a:tc>
                  <a:txBody>
                    <a:bodyPr/>
                    <a:lstStyle/>
                    <a:p>
                      <a:r>
                        <a:rPr lang="en-CA" sz="2000" b="1" dirty="0" smtClean="0"/>
                        <a:t>MRSA Infections per 1000 Admissions</a:t>
                      </a:r>
                      <a:endParaRPr lang="en-CA" sz="2000" b="1" dirty="0"/>
                    </a:p>
                  </a:txBody>
                  <a:tcPr marT="34290" marB="34290"/>
                </a:tc>
                <a:tc>
                  <a:txBody>
                    <a:bodyPr/>
                    <a:lstStyle/>
                    <a:p>
                      <a:pPr algn="ctr"/>
                      <a:r>
                        <a:rPr lang="en-CA" sz="2000" dirty="0" smtClean="0"/>
                        <a:t>10.6</a:t>
                      </a:r>
                      <a:endParaRPr lang="en-CA" sz="2000" dirty="0"/>
                    </a:p>
                  </a:txBody>
                  <a:tcPr marT="34290" marB="34290"/>
                </a:tc>
                <a:tc>
                  <a:txBody>
                    <a:bodyPr/>
                    <a:lstStyle/>
                    <a:p>
                      <a:pPr algn="ctr"/>
                      <a:r>
                        <a:rPr lang="en-CA" sz="2000" dirty="0" smtClean="0"/>
                        <a:t>5.2</a:t>
                      </a:r>
                      <a:endParaRPr lang="en-CA" sz="2000" dirty="0"/>
                    </a:p>
                  </a:txBody>
                  <a:tcPr marT="34290" marB="34290"/>
                </a:tc>
                <a:tc>
                  <a:txBody>
                    <a:bodyPr/>
                    <a:lstStyle/>
                    <a:p>
                      <a:pPr algn="ctr"/>
                      <a:r>
                        <a:rPr lang="en-CA" sz="2000" dirty="0" smtClean="0"/>
                        <a:t>51%</a:t>
                      </a:r>
                      <a:endParaRPr lang="en-CA" sz="2000" dirty="0"/>
                    </a:p>
                  </a:txBody>
                  <a:tcPr marT="34290" marB="34290"/>
                </a:tc>
              </a:tr>
              <a:tr h="411614">
                <a:tc>
                  <a:txBody>
                    <a:bodyPr/>
                    <a:lstStyle/>
                    <a:p>
                      <a:r>
                        <a:rPr lang="en-CA" sz="2000" b="1" dirty="0" smtClean="0"/>
                        <a:t>MRSA BSI</a:t>
                      </a:r>
                      <a:endParaRPr lang="en-CA" sz="2000" b="1" dirty="0"/>
                    </a:p>
                  </a:txBody>
                  <a:tcPr marT="34290" marB="34290"/>
                </a:tc>
                <a:tc>
                  <a:txBody>
                    <a:bodyPr/>
                    <a:lstStyle/>
                    <a:p>
                      <a:pPr algn="ctr"/>
                      <a:r>
                        <a:rPr lang="en-CA" sz="2000" dirty="0" smtClean="0"/>
                        <a:t>1.3</a:t>
                      </a:r>
                      <a:endParaRPr lang="en-CA" sz="2000" dirty="0"/>
                    </a:p>
                  </a:txBody>
                  <a:tcPr marT="34290" marB="34290"/>
                </a:tc>
                <a:tc>
                  <a:txBody>
                    <a:bodyPr/>
                    <a:lstStyle/>
                    <a:p>
                      <a:pPr algn="ctr"/>
                      <a:r>
                        <a:rPr lang="en-CA" sz="2000" dirty="0" smtClean="0"/>
                        <a:t>0.2</a:t>
                      </a:r>
                      <a:endParaRPr lang="en-CA" sz="2000" dirty="0"/>
                    </a:p>
                  </a:txBody>
                  <a:tcPr marT="34290" marB="34290"/>
                </a:tc>
                <a:tc>
                  <a:txBody>
                    <a:bodyPr/>
                    <a:lstStyle/>
                    <a:p>
                      <a:pPr algn="ctr"/>
                      <a:r>
                        <a:rPr lang="en-CA" sz="2000" dirty="0" smtClean="0"/>
                        <a:t>85%</a:t>
                      </a:r>
                      <a:endParaRPr lang="en-CA" sz="2000" dirty="0"/>
                    </a:p>
                  </a:txBody>
                  <a:tcPr marT="34290" marB="34290"/>
                </a:tc>
              </a:tr>
              <a:tr h="411614">
                <a:tc>
                  <a:txBody>
                    <a:bodyPr/>
                    <a:lstStyle/>
                    <a:p>
                      <a:r>
                        <a:rPr lang="en-CA" sz="2000" b="1" dirty="0" smtClean="0"/>
                        <a:t>MRSA </a:t>
                      </a:r>
                      <a:r>
                        <a:rPr lang="en-CA" sz="2000" b="1" dirty="0" err="1" smtClean="0"/>
                        <a:t>Resp</a:t>
                      </a:r>
                      <a:endParaRPr lang="en-CA" sz="2000" b="1" dirty="0"/>
                    </a:p>
                  </a:txBody>
                  <a:tcPr marT="34290" marB="34290"/>
                </a:tc>
                <a:tc>
                  <a:txBody>
                    <a:bodyPr/>
                    <a:lstStyle/>
                    <a:p>
                      <a:pPr algn="ctr"/>
                      <a:r>
                        <a:rPr lang="en-CA" sz="2000" dirty="0" smtClean="0"/>
                        <a:t>4.9</a:t>
                      </a:r>
                      <a:endParaRPr lang="en-CA" sz="2000" dirty="0"/>
                    </a:p>
                  </a:txBody>
                  <a:tcPr marT="34290" marB="34290"/>
                </a:tc>
                <a:tc>
                  <a:txBody>
                    <a:bodyPr/>
                    <a:lstStyle/>
                    <a:p>
                      <a:pPr algn="ctr"/>
                      <a:r>
                        <a:rPr lang="en-CA" sz="2000" dirty="0" smtClean="0"/>
                        <a:t>1.5</a:t>
                      </a:r>
                      <a:endParaRPr lang="en-CA" sz="2000" dirty="0"/>
                    </a:p>
                  </a:txBody>
                  <a:tcPr marT="34290" marB="34290"/>
                </a:tc>
                <a:tc>
                  <a:txBody>
                    <a:bodyPr/>
                    <a:lstStyle/>
                    <a:p>
                      <a:pPr algn="ctr"/>
                      <a:r>
                        <a:rPr lang="en-CA" sz="2000" dirty="0" smtClean="0"/>
                        <a:t>69%</a:t>
                      </a:r>
                      <a:endParaRPr lang="en-CA" sz="2000" dirty="0"/>
                    </a:p>
                  </a:txBody>
                  <a:tcPr marT="34290" marB="34290"/>
                </a:tc>
              </a:tr>
              <a:tr h="710457">
                <a:tc>
                  <a:txBody>
                    <a:bodyPr/>
                    <a:lstStyle/>
                    <a:p>
                      <a:r>
                        <a:rPr lang="en-CA" sz="2000" b="1" dirty="0" smtClean="0"/>
                        <a:t>Ratio</a:t>
                      </a:r>
                      <a:r>
                        <a:rPr lang="en-CA" sz="2000" b="1" baseline="0" dirty="0" smtClean="0"/>
                        <a:t> MRSA BSI / MSSA BSI</a:t>
                      </a:r>
                      <a:endParaRPr lang="en-CA" sz="2000" b="1" dirty="0"/>
                    </a:p>
                  </a:txBody>
                  <a:tcPr marT="34290" marB="34290"/>
                </a:tc>
                <a:tc>
                  <a:txBody>
                    <a:bodyPr/>
                    <a:lstStyle/>
                    <a:p>
                      <a:pPr algn="ctr"/>
                      <a:r>
                        <a:rPr lang="en-CA" sz="2000" dirty="0" smtClean="0"/>
                        <a:t>59% (13/22)</a:t>
                      </a:r>
                      <a:endParaRPr lang="en-CA" sz="2000" dirty="0"/>
                    </a:p>
                  </a:txBody>
                  <a:tcPr marT="34290" marB="34290"/>
                </a:tc>
                <a:tc>
                  <a:txBody>
                    <a:bodyPr/>
                    <a:lstStyle/>
                    <a:p>
                      <a:pPr algn="ctr"/>
                      <a:r>
                        <a:rPr lang="en-CA" sz="2000" dirty="0" smtClean="0"/>
                        <a:t>14% (2/14)</a:t>
                      </a:r>
                      <a:endParaRPr lang="en-CA" sz="2000" dirty="0"/>
                    </a:p>
                  </a:txBody>
                  <a:tcPr marT="34290" marB="34290"/>
                </a:tc>
                <a:tc>
                  <a:txBody>
                    <a:bodyPr/>
                    <a:lstStyle/>
                    <a:p>
                      <a:pPr algn="ctr"/>
                      <a:r>
                        <a:rPr lang="en-CA" sz="2000" dirty="0" smtClean="0"/>
                        <a:t>76%</a:t>
                      </a:r>
                      <a:endParaRPr lang="en-CA" sz="2000" dirty="0"/>
                    </a:p>
                  </a:txBody>
                  <a:tcPr marT="34290" marB="34290"/>
                </a:tc>
              </a:tr>
              <a:tr h="411614">
                <a:tc>
                  <a:txBody>
                    <a:bodyPr/>
                    <a:lstStyle/>
                    <a:p>
                      <a:r>
                        <a:rPr lang="en-CA" sz="2000" b="1" dirty="0" smtClean="0"/>
                        <a:t>MRSA Mortality</a:t>
                      </a:r>
                      <a:endParaRPr lang="en-CA" sz="2000" b="1" dirty="0"/>
                    </a:p>
                  </a:txBody>
                  <a:tcPr marT="34290" marB="34290"/>
                </a:tc>
                <a:tc>
                  <a:txBody>
                    <a:bodyPr/>
                    <a:lstStyle/>
                    <a:p>
                      <a:pPr algn="ctr"/>
                      <a:r>
                        <a:rPr lang="en-CA" sz="2000" dirty="0" smtClean="0"/>
                        <a:t>0.7</a:t>
                      </a:r>
                      <a:endParaRPr lang="en-CA" sz="2000" dirty="0"/>
                    </a:p>
                  </a:txBody>
                  <a:tcPr marT="34290" marB="34290"/>
                </a:tc>
                <a:tc>
                  <a:txBody>
                    <a:bodyPr/>
                    <a:lstStyle/>
                    <a:p>
                      <a:pPr algn="ctr"/>
                      <a:r>
                        <a:rPr lang="en-CA" sz="2000" dirty="0" smtClean="0"/>
                        <a:t>0.2</a:t>
                      </a:r>
                      <a:endParaRPr lang="en-CA" sz="2000" dirty="0"/>
                    </a:p>
                  </a:txBody>
                  <a:tcPr marT="34290" marB="34290"/>
                </a:tc>
                <a:tc>
                  <a:txBody>
                    <a:bodyPr/>
                    <a:lstStyle/>
                    <a:p>
                      <a:pPr algn="ctr"/>
                      <a:r>
                        <a:rPr lang="en-CA" sz="2000" dirty="0" smtClean="0"/>
                        <a:t>71%</a:t>
                      </a:r>
                      <a:endParaRPr lang="en-CA" sz="2000" dirty="0"/>
                    </a:p>
                  </a:txBody>
                  <a:tcPr marT="34290" marB="34290"/>
                </a:tc>
              </a:tr>
            </a:tbl>
          </a:graphicData>
        </a:graphic>
      </p:graphicFrame>
      <p:sp>
        <p:nvSpPr>
          <p:cNvPr id="3" name="Slide Number Placeholder 2"/>
          <p:cNvSpPr>
            <a:spLocks noGrp="1"/>
          </p:cNvSpPr>
          <p:nvPr>
            <p:ph type="sldNum" sz="quarter" idx="12"/>
          </p:nvPr>
        </p:nvSpPr>
        <p:spPr/>
        <p:txBody>
          <a:bodyPr/>
          <a:lstStyle/>
          <a:p>
            <a:fld id="{24719C53-E0DD-4D9D-ADDD-EB9B081737F5}" type="slidenum">
              <a:rPr lang="en-US" smtClean="0"/>
              <a:pPr/>
              <a:t>69</a:t>
            </a:fld>
            <a:endParaRPr lang="en-US" dirty="0"/>
          </a:p>
        </p:txBody>
      </p:sp>
    </p:spTree>
    <p:extLst>
      <p:ext uri="{BB962C8B-B14F-4D97-AF65-F5344CB8AC3E}">
        <p14:creationId xmlns:p14="http://schemas.microsoft.com/office/powerpoint/2010/main" val="4163503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3275856" y="4891087"/>
            <a:ext cx="58681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a:t>http://diseasedetectives.wikia.com/wiki/Chain_of_Transmission</a:t>
            </a:r>
          </a:p>
        </p:txBody>
      </p:sp>
      <p:sp>
        <p:nvSpPr>
          <p:cNvPr id="1024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5EE6AE-B78F-41AE-A01D-4EC8844D5F53}" type="slidenum">
              <a:rPr lang="en-US"/>
              <a:pPr eaLnBrk="1" hangingPunct="1"/>
              <a:t>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310"/>
            <a:ext cx="9116341" cy="485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3"/>
          <p:cNvSpPr>
            <a:spLocks noChangeArrowheads="1"/>
          </p:cNvSpPr>
          <p:nvPr/>
        </p:nvSpPr>
        <p:spPr bwMode="auto">
          <a:xfrm>
            <a:off x="5940152" y="1653648"/>
            <a:ext cx="2088232" cy="70207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1551931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Projected Savings</a:t>
            </a:r>
            <a:endParaRPr lang="en-CA" dirty="0"/>
          </a:p>
        </p:txBody>
      </p:sp>
      <p:sp>
        <p:nvSpPr>
          <p:cNvPr id="3" name="Content Placeholder 2"/>
          <p:cNvSpPr>
            <a:spLocks noGrp="1"/>
          </p:cNvSpPr>
          <p:nvPr>
            <p:ph idx="1"/>
          </p:nvPr>
        </p:nvSpPr>
        <p:spPr/>
        <p:txBody>
          <a:bodyPr/>
          <a:lstStyle/>
          <a:p>
            <a:r>
              <a:rPr lang="en-CA" dirty="0" smtClean="0"/>
              <a:t>$688,843!</a:t>
            </a:r>
          </a:p>
          <a:p>
            <a:r>
              <a:rPr lang="en-CA" dirty="0" smtClean="0"/>
              <a:t>May have prevented 51 infections</a:t>
            </a:r>
          </a:p>
          <a:p>
            <a:pPr lvl="1"/>
            <a:r>
              <a:rPr lang="en-CA" dirty="0" smtClean="0"/>
              <a:t>MRSA infection ~ $14,360</a:t>
            </a:r>
          </a:p>
          <a:p>
            <a:pPr lvl="1"/>
            <a:r>
              <a:rPr lang="en-CA" dirty="0" smtClean="0"/>
              <a:t>MRSA BSI ~ $27,083</a:t>
            </a:r>
          </a:p>
          <a:p>
            <a:pPr lvl="1"/>
            <a:r>
              <a:rPr lang="en-CA" dirty="0" smtClean="0"/>
              <a:t>Staffing was $170,000</a:t>
            </a:r>
          </a:p>
          <a:p>
            <a:endParaRPr lang="en-CA" dirty="0"/>
          </a:p>
        </p:txBody>
      </p:sp>
      <p:sp>
        <p:nvSpPr>
          <p:cNvPr id="4" name="Slide Number Placeholder 3"/>
          <p:cNvSpPr>
            <a:spLocks noGrp="1"/>
          </p:cNvSpPr>
          <p:nvPr>
            <p:ph type="sldNum" sz="quarter" idx="12"/>
          </p:nvPr>
        </p:nvSpPr>
        <p:spPr/>
        <p:txBody>
          <a:bodyPr/>
          <a:lstStyle/>
          <a:p>
            <a:fld id="{24719C53-E0DD-4D9D-ADDD-EB9B081737F5}" type="slidenum">
              <a:rPr lang="en-US" smtClean="0"/>
              <a:pPr/>
              <a:t>70</a:t>
            </a:fld>
            <a:endParaRPr lang="en-US"/>
          </a:p>
        </p:txBody>
      </p:sp>
    </p:spTree>
    <p:extLst>
      <p:ext uri="{BB962C8B-B14F-4D97-AF65-F5344CB8AC3E}">
        <p14:creationId xmlns:p14="http://schemas.microsoft.com/office/powerpoint/2010/main" val="104652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15566"/>
            <a:ext cx="8676456" cy="857250"/>
          </a:xfrm>
        </p:spPr>
        <p:txBody>
          <a:bodyPr>
            <a:normAutofit fontScale="90000"/>
          </a:bodyPr>
          <a:lstStyle/>
          <a:p>
            <a:r>
              <a:rPr lang="en-CA" dirty="0" smtClean="0"/>
              <a:t>MRSA Infections per 1000 Patient Admissions </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2297272"/>
              </p:ext>
            </p:extLst>
          </p:nvPr>
        </p:nvGraphicFramePr>
        <p:xfrm>
          <a:off x="-4" y="2003952"/>
          <a:ext cx="9144000" cy="1647918"/>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gridCol w="1016000"/>
                <a:gridCol w="1016000"/>
                <a:gridCol w="1016000"/>
              </a:tblGrid>
              <a:tr h="823959">
                <a:tc>
                  <a:txBody>
                    <a:bodyPr/>
                    <a:lstStyle/>
                    <a:p>
                      <a:pPr algn="ctr"/>
                      <a:r>
                        <a:rPr lang="en-CA" sz="1400" dirty="0" smtClean="0"/>
                        <a:t>04-05</a:t>
                      </a:r>
                      <a:endParaRPr lang="en-CA" sz="1400" dirty="0"/>
                    </a:p>
                  </a:txBody>
                  <a:tcPr marT="34290" marB="34290" anchor="ctr"/>
                </a:tc>
                <a:tc>
                  <a:txBody>
                    <a:bodyPr/>
                    <a:lstStyle/>
                    <a:p>
                      <a:pPr algn="ctr"/>
                      <a:r>
                        <a:rPr lang="en-CA" sz="1400" dirty="0" smtClean="0"/>
                        <a:t>05-06</a:t>
                      </a:r>
                      <a:endParaRPr lang="en-CA" sz="1400" dirty="0"/>
                    </a:p>
                  </a:txBody>
                  <a:tcPr marT="34290" marB="34290" anchor="ctr"/>
                </a:tc>
                <a:tc>
                  <a:txBody>
                    <a:bodyPr/>
                    <a:lstStyle/>
                    <a:p>
                      <a:pPr algn="ctr"/>
                      <a:r>
                        <a:rPr lang="en-CA" sz="1400" dirty="0" smtClean="0"/>
                        <a:t>06-07</a:t>
                      </a:r>
                      <a:endParaRPr lang="en-CA" sz="1400" dirty="0"/>
                    </a:p>
                  </a:txBody>
                  <a:tcPr marT="34290" marB="34290" anchor="ctr"/>
                </a:tc>
                <a:tc>
                  <a:txBody>
                    <a:bodyPr/>
                    <a:lstStyle/>
                    <a:p>
                      <a:pPr algn="ctr"/>
                      <a:r>
                        <a:rPr lang="en-CA" sz="1400" dirty="0" smtClean="0"/>
                        <a:t>07-08</a:t>
                      </a:r>
                      <a:endParaRPr lang="en-CA" sz="1400" dirty="0"/>
                    </a:p>
                  </a:txBody>
                  <a:tcPr marT="34290" marB="34290" anchor="ctr"/>
                </a:tc>
                <a:tc>
                  <a:txBody>
                    <a:bodyPr/>
                    <a:lstStyle/>
                    <a:p>
                      <a:pPr algn="ctr"/>
                      <a:r>
                        <a:rPr lang="en-CA" sz="1400" dirty="0" smtClean="0"/>
                        <a:t>08-09</a:t>
                      </a:r>
                      <a:endParaRPr lang="en-CA" sz="1400" dirty="0"/>
                    </a:p>
                  </a:txBody>
                  <a:tcPr marT="34290" marB="34290" anchor="ctr"/>
                </a:tc>
                <a:tc>
                  <a:txBody>
                    <a:bodyPr/>
                    <a:lstStyle/>
                    <a:p>
                      <a:pPr algn="ctr"/>
                      <a:r>
                        <a:rPr lang="en-CA" sz="1400" dirty="0" smtClean="0"/>
                        <a:t>09-10</a:t>
                      </a:r>
                      <a:endParaRPr lang="en-CA" sz="1400" dirty="0"/>
                    </a:p>
                  </a:txBody>
                  <a:tcPr marT="34290" marB="34290" anchor="ctr"/>
                </a:tc>
                <a:tc>
                  <a:txBody>
                    <a:bodyPr/>
                    <a:lstStyle/>
                    <a:p>
                      <a:pPr algn="ctr"/>
                      <a:r>
                        <a:rPr lang="en-CA" sz="1400" dirty="0" smtClean="0"/>
                        <a:t>10-11</a:t>
                      </a:r>
                      <a:endParaRPr lang="en-CA" sz="1400" dirty="0"/>
                    </a:p>
                  </a:txBody>
                  <a:tcPr marT="34290" marB="34290" anchor="ctr"/>
                </a:tc>
                <a:tc>
                  <a:txBody>
                    <a:bodyPr/>
                    <a:lstStyle/>
                    <a:p>
                      <a:pPr algn="ctr"/>
                      <a:r>
                        <a:rPr lang="en-CA" sz="1400" dirty="0" smtClean="0"/>
                        <a:t>11-12</a:t>
                      </a:r>
                      <a:endParaRPr lang="en-CA" sz="1400" dirty="0"/>
                    </a:p>
                  </a:txBody>
                  <a:tcPr marT="34290" marB="34290" anchor="ctr"/>
                </a:tc>
                <a:tc>
                  <a:txBody>
                    <a:bodyPr/>
                    <a:lstStyle/>
                    <a:p>
                      <a:pPr algn="ctr"/>
                      <a:r>
                        <a:rPr lang="en-CA" sz="1400" dirty="0" smtClean="0"/>
                        <a:t>12-13</a:t>
                      </a:r>
                      <a:endParaRPr lang="en-CA" sz="1400" dirty="0"/>
                    </a:p>
                  </a:txBody>
                  <a:tcPr marT="34290" marB="34290" anchor="ctr"/>
                </a:tc>
              </a:tr>
              <a:tr h="823959">
                <a:tc>
                  <a:txBody>
                    <a:bodyPr/>
                    <a:lstStyle/>
                    <a:p>
                      <a:pPr algn="ctr"/>
                      <a:r>
                        <a:rPr lang="en-CA" sz="1400" dirty="0" smtClean="0"/>
                        <a:t>2.3</a:t>
                      </a:r>
                      <a:endParaRPr lang="en-CA" sz="1400" dirty="0"/>
                    </a:p>
                  </a:txBody>
                  <a:tcPr marT="34290" marB="34290" anchor="ctr"/>
                </a:tc>
                <a:tc>
                  <a:txBody>
                    <a:bodyPr/>
                    <a:lstStyle/>
                    <a:p>
                      <a:pPr algn="ctr"/>
                      <a:r>
                        <a:rPr lang="en-CA" sz="1400" dirty="0" smtClean="0"/>
                        <a:t>1.0</a:t>
                      </a:r>
                      <a:endParaRPr lang="en-CA" sz="1400" dirty="0"/>
                    </a:p>
                  </a:txBody>
                  <a:tcPr marT="34290" marB="34290" anchor="ctr"/>
                </a:tc>
                <a:tc>
                  <a:txBody>
                    <a:bodyPr/>
                    <a:lstStyle/>
                    <a:p>
                      <a:pPr algn="ctr"/>
                      <a:r>
                        <a:rPr lang="en-CA" sz="1400" dirty="0" smtClean="0"/>
                        <a:t>0.6</a:t>
                      </a:r>
                      <a:endParaRPr lang="en-CA" sz="1400" dirty="0"/>
                    </a:p>
                  </a:txBody>
                  <a:tcPr marT="34290" marB="34290" anchor="ctr"/>
                </a:tc>
                <a:tc>
                  <a:txBody>
                    <a:bodyPr/>
                    <a:lstStyle/>
                    <a:p>
                      <a:pPr algn="ctr"/>
                      <a:r>
                        <a:rPr lang="en-CA" sz="1400" dirty="0" smtClean="0"/>
                        <a:t>0.6</a:t>
                      </a:r>
                      <a:endParaRPr lang="en-CA" sz="1400" dirty="0"/>
                    </a:p>
                  </a:txBody>
                  <a:tcPr marT="34290" marB="34290" anchor="ctr"/>
                </a:tc>
                <a:tc>
                  <a:txBody>
                    <a:bodyPr/>
                    <a:lstStyle/>
                    <a:p>
                      <a:pPr algn="ctr"/>
                      <a:r>
                        <a:rPr lang="en-CA" sz="1400" dirty="0" smtClean="0"/>
                        <a:t>0.7</a:t>
                      </a:r>
                      <a:endParaRPr lang="en-CA" sz="1400" dirty="0"/>
                    </a:p>
                  </a:txBody>
                  <a:tcPr marT="34290" marB="34290" anchor="ctr"/>
                </a:tc>
                <a:tc>
                  <a:txBody>
                    <a:bodyPr/>
                    <a:lstStyle/>
                    <a:p>
                      <a:pPr algn="ctr"/>
                      <a:r>
                        <a:rPr lang="en-CA" sz="1400" dirty="0" smtClean="0"/>
                        <a:t>0.5</a:t>
                      </a:r>
                      <a:endParaRPr lang="en-CA" sz="1400" dirty="0"/>
                    </a:p>
                  </a:txBody>
                  <a:tcPr marT="34290" marB="34290" anchor="ctr"/>
                </a:tc>
                <a:tc>
                  <a:txBody>
                    <a:bodyPr/>
                    <a:lstStyle/>
                    <a:p>
                      <a:pPr algn="ctr"/>
                      <a:r>
                        <a:rPr lang="en-CA" sz="1400" dirty="0" smtClean="0"/>
                        <a:t>0.3</a:t>
                      </a:r>
                      <a:endParaRPr lang="en-CA" sz="1400" dirty="0"/>
                    </a:p>
                  </a:txBody>
                  <a:tcPr marT="34290" marB="34290" anchor="ctr"/>
                </a:tc>
                <a:tc>
                  <a:txBody>
                    <a:bodyPr/>
                    <a:lstStyle/>
                    <a:p>
                      <a:pPr algn="ctr"/>
                      <a:r>
                        <a:rPr lang="en-CA" sz="1400" dirty="0" smtClean="0"/>
                        <a:t>0.2</a:t>
                      </a:r>
                      <a:endParaRPr lang="en-CA" sz="1400" dirty="0"/>
                    </a:p>
                  </a:txBody>
                  <a:tcPr marT="34290" marB="34290" anchor="ctr"/>
                </a:tc>
                <a:tc>
                  <a:txBody>
                    <a:bodyPr/>
                    <a:lstStyle/>
                    <a:p>
                      <a:pPr algn="ctr"/>
                      <a:r>
                        <a:rPr lang="en-CA" sz="1400" dirty="0" smtClean="0"/>
                        <a:t>0</a:t>
                      </a:r>
                      <a:endParaRPr lang="en-CA" sz="1400" dirty="0"/>
                    </a:p>
                  </a:txBody>
                  <a:tcPr marT="34290" marB="34290" anchor="ctr"/>
                </a:tc>
              </a:tr>
            </a:tbl>
          </a:graphicData>
        </a:graphic>
      </p:graphicFrame>
      <p:sp>
        <p:nvSpPr>
          <p:cNvPr id="4" name="Slide Number Placeholder 3"/>
          <p:cNvSpPr>
            <a:spLocks noGrp="1"/>
          </p:cNvSpPr>
          <p:nvPr>
            <p:ph type="sldNum" sz="quarter" idx="12"/>
          </p:nvPr>
        </p:nvSpPr>
        <p:spPr/>
        <p:txBody>
          <a:bodyPr/>
          <a:lstStyle/>
          <a:p>
            <a:fld id="{B68C6FA7-AB22-4AF4-9067-30BD52CB1778}" type="slidenum">
              <a:rPr lang="en-CA" smtClean="0"/>
              <a:t>71</a:t>
            </a:fld>
            <a:endParaRPr lang="en-CA"/>
          </a:p>
        </p:txBody>
      </p:sp>
      <p:sp>
        <p:nvSpPr>
          <p:cNvPr id="6" name="TextBox 5"/>
          <p:cNvSpPr txBox="1"/>
          <p:nvPr/>
        </p:nvSpPr>
        <p:spPr>
          <a:xfrm>
            <a:off x="4932040" y="4083918"/>
            <a:ext cx="3888432" cy="369332"/>
          </a:xfrm>
          <a:prstGeom prst="rect">
            <a:avLst/>
          </a:prstGeom>
          <a:noFill/>
        </p:spPr>
        <p:txBody>
          <a:bodyPr wrap="square" rtlCol="0">
            <a:spAutoFit/>
          </a:bodyPr>
          <a:lstStyle/>
          <a:p>
            <a:r>
              <a:rPr lang="en-CA" dirty="0" smtClean="0"/>
              <a:t>Personal Communication 2013</a:t>
            </a:r>
            <a:endParaRPr lang="en-CA" dirty="0"/>
          </a:p>
        </p:txBody>
      </p:sp>
    </p:spTree>
    <p:extLst>
      <p:ext uri="{BB962C8B-B14F-4D97-AF65-F5344CB8AC3E}">
        <p14:creationId xmlns:p14="http://schemas.microsoft.com/office/powerpoint/2010/main" val="210822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Hand Hygiene</a:t>
            </a:r>
            <a:endParaRPr lang="en-CA" dirty="0"/>
          </a:p>
        </p:txBody>
      </p:sp>
      <p:sp>
        <p:nvSpPr>
          <p:cNvPr id="3" name="Content Placeholder 2"/>
          <p:cNvSpPr>
            <a:spLocks noGrp="1"/>
          </p:cNvSpPr>
          <p:nvPr>
            <p:ph idx="1"/>
          </p:nvPr>
        </p:nvSpPr>
        <p:spPr/>
        <p:txBody>
          <a:bodyPr/>
          <a:lstStyle/>
          <a:p>
            <a:r>
              <a:rPr lang="en-US" sz="2400" dirty="0" smtClean="0"/>
              <a:t>Assessment on admission for capability of performing hand hygiene</a:t>
            </a:r>
          </a:p>
          <a:p>
            <a:pPr marL="342900" indent="-342900">
              <a:buFont typeface="Arial" panose="020B0604020202020204" pitchFamily="34" charset="0"/>
              <a:buChar char="•"/>
            </a:pPr>
            <a:r>
              <a:rPr lang="en-US" sz="2400" dirty="0" smtClean="0"/>
              <a:t>Do you know what this is?</a:t>
            </a:r>
          </a:p>
          <a:p>
            <a:pPr marL="342900" indent="-342900">
              <a:buFont typeface="Arial" panose="020B0604020202020204" pitchFamily="34" charset="0"/>
              <a:buChar char="•"/>
            </a:pPr>
            <a:r>
              <a:rPr lang="en-US" sz="2400" dirty="0" smtClean="0"/>
              <a:t>Show me how to use it</a:t>
            </a:r>
          </a:p>
          <a:p>
            <a:pPr marL="342900" indent="-342900">
              <a:buFont typeface="Arial" panose="020B0604020202020204" pitchFamily="34" charset="0"/>
              <a:buChar char="•"/>
            </a:pPr>
            <a:r>
              <a:rPr lang="en-US" sz="2400" dirty="0" smtClean="0"/>
              <a:t>Signage if not able to do own HH</a:t>
            </a:r>
          </a:p>
          <a:p>
            <a:pPr marL="342900" indent="-342900">
              <a:buFont typeface="Arial" panose="020B0604020202020204" pitchFamily="34" charset="0"/>
              <a:buChar char="•"/>
            </a:pPr>
            <a:endParaRPr lang="en-CA" sz="2400" dirty="0"/>
          </a:p>
        </p:txBody>
      </p:sp>
      <p:sp>
        <p:nvSpPr>
          <p:cNvPr id="4" name="Slide Number Placeholder 3"/>
          <p:cNvSpPr>
            <a:spLocks noGrp="1"/>
          </p:cNvSpPr>
          <p:nvPr>
            <p:ph type="sldNum" sz="quarter" idx="12"/>
          </p:nvPr>
        </p:nvSpPr>
        <p:spPr/>
        <p:txBody>
          <a:bodyPr/>
          <a:lstStyle/>
          <a:p>
            <a:pPr>
              <a:defRPr/>
            </a:pPr>
            <a:fld id="{3AC8D27E-ECC0-4E78-B0A2-D9C2156524F3}" type="slidenum">
              <a:rPr lang="en-US" smtClean="0"/>
              <a:pPr>
                <a:defRPr/>
              </a:pPr>
              <a:t>72</a:t>
            </a:fld>
            <a:endParaRPr lang="en-US"/>
          </a:p>
        </p:txBody>
      </p:sp>
    </p:spTree>
    <p:extLst>
      <p:ext uri="{BB962C8B-B14F-4D97-AF65-F5344CB8AC3E}">
        <p14:creationId xmlns:p14="http://schemas.microsoft.com/office/powerpoint/2010/main" val="28319390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8C6FA7-AB22-4AF4-9067-30BD52CB1778}" type="slidenum">
              <a:rPr lang="en-CA" smtClean="0"/>
              <a:t>73</a:t>
            </a:fld>
            <a:endParaRPr lang="en-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115" y="51470"/>
            <a:ext cx="6380381" cy="5138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5846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6936" y="195486"/>
            <a:ext cx="8537064" cy="857250"/>
          </a:xfrm>
        </p:spPr>
        <p:txBody>
          <a:bodyPr>
            <a:normAutofit fontScale="90000"/>
          </a:bodyPr>
          <a:lstStyle/>
          <a:p>
            <a:r>
              <a:rPr lang="en-CA" sz="5400" dirty="0" smtClean="0"/>
              <a:t>Hand Sanitizer Bottle Label</a:t>
            </a:r>
            <a:endParaRPr lang="en-CA" sz="5400" dirty="0"/>
          </a:p>
        </p:txBody>
      </p:sp>
      <p:sp>
        <p:nvSpPr>
          <p:cNvPr id="3" name="Slide Number Placeholder 2"/>
          <p:cNvSpPr>
            <a:spLocks noGrp="1"/>
          </p:cNvSpPr>
          <p:nvPr>
            <p:ph type="sldNum" sz="quarter" idx="12"/>
          </p:nvPr>
        </p:nvSpPr>
        <p:spPr/>
        <p:txBody>
          <a:bodyPr/>
          <a:lstStyle/>
          <a:p>
            <a:fld id="{3099FFCE-4A98-4A58-BBB2-77FEBD71AC3D}" type="slidenum">
              <a:rPr lang="en-US" smtClean="0"/>
              <a:pPr/>
              <a:t>74</a:t>
            </a:fld>
            <a:endParaRPr lang="en-US" dirty="0"/>
          </a:p>
        </p:txBody>
      </p:sp>
      <p:sp>
        <p:nvSpPr>
          <p:cNvPr id="5" name="TextBox 4"/>
          <p:cNvSpPr txBox="1"/>
          <p:nvPr/>
        </p:nvSpPr>
        <p:spPr>
          <a:xfrm>
            <a:off x="0" y="1275606"/>
            <a:ext cx="9144000" cy="3385542"/>
          </a:xfrm>
          <a:prstGeom prst="rect">
            <a:avLst/>
          </a:prstGeom>
          <a:solidFill>
            <a:srgbClr val="FBF121"/>
          </a:solidFill>
          <a:ln>
            <a:solidFill>
              <a:schemeClr val="tx1">
                <a:alpha val="63000"/>
              </a:schemeClr>
            </a:solidFill>
          </a:ln>
        </p:spPr>
        <p:txBody>
          <a:bodyPr wrap="square" rtlCol="0">
            <a:spAutoFit/>
          </a:bodyPr>
          <a:lstStyle/>
          <a:p>
            <a:pPr algn="ctr"/>
            <a:r>
              <a:rPr lang="en-US" sz="5400" dirty="0"/>
              <a:t>FOR PATIENT USE</a:t>
            </a:r>
            <a:endParaRPr lang="en-CA" sz="5400" dirty="0"/>
          </a:p>
          <a:p>
            <a:pPr algn="ctr"/>
            <a:r>
              <a:rPr lang="en-US" sz="5400" dirty="0"/>
              <a:t>Keep on </a:t>
            </a:r>
            <a:r>
              <a:rPr lang="en-US" sz="5400" dirty="0" err="1"/>
              <a:t>overbed</a:t>
            </a:r>
            <a:r>
              <a:rPr lang="en-US" sz="5400" dirty="0"/>
              <a:t> table</a:t>
            </a:r>
            <a:endParaRPr lang="en-CA" sz="5400" dirty="0"/>
          </a:p>
          <a:p>
            <a:pPr algn="ctr"/>
            <a:r>
              <a:rPr lang="en-US" sz="4400" dirty="0"/>
              <a:t>If necessary, please ask for </a:t>
            </a:r>
            <a:endParaRPr lang="en-CA" sz="4400" dirty="0"/>
          </a:p>
          <a:p>
            <a:pPr algn="ctr"/>
            <a:r>
              <a:rPr lang="en-US" sz="4400" dirty="0"/>
              <a:t>assistance to use this product</a:t>
            </a:r>
            <a:endParaRPr lang="en-CA" sz="4400" dirty="0"/>
          </a:p>
          <a:p>
            <a:endParaRPr lang="en-CA" dirty="0"/>
          </a:p>
        </p:txBody>
      </p:sp>
    </p:spTree>
    <p:extLst>
      <p:ext uri="{BB962C8B-B14F-4D97-AF65-F5344CB8AC3E}">
        <p14:creationId xmlns:p14="http://schemas.microsoft.com/office/powerpoint/2010/main" val="1895001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Patient Moments</a:t>
            </a:r>
            <a:endParaRPr lang="en-CA" dirty="0"/>
          </a:p>
        </p:txBody>
      </p:sp>
      <p:sp>
        <p:nvSpPr>
          <p:cNvPr id="3" name="Content Placeholder 2"/>
          <p:cNvSpPr>
            <a:spLocks noGrp="1"/>
          </p:cNvSpPr>
          <p:nvPr>
            <p:ph idx="1"/>
          </p:nvPr>
        </p:nvSpPr>
        <p:spPr/>
        <p:txBody>
          <a:bodyPr/>
          <a:lstStyle/>
          <a:p>
            <a:pPr marL="0" indent="0">
              <a:buNone/>
            </a:pPr>
            <a:r>
              <a:rPr lang="en-CA" dirty="0" smtClean="0"/>
              <a:t>Landers 2012 (review)</a:t>
            </a:r>
          </a:p>
          <a:p>
            <a:pPr marL="0" indent="0">
              <a:buNone/>
            </a:pPr>
            <a:r>
              <a:rPr lang="en-CA" dirty="0" smtClean="0"/>
              <a:t>1. After using the toilet, bedpan, or commode</a:t>
            </a:r>
          </a:p>
          <a:p>
            <a:pPr marL="0" indent="0">
              <a:buNone/>
            </a:pPr>
            <a:r>
              <a:rPr lang="en-CA" dirty="0" smtClean="0"/>
              <a:t>3. Before eating, drinking, taking medicine, or putting anything in your mouth</a:t>
            </a:r>
          </a:p>
        </p:txBody>
      </p:sp>
      <p:sp>
        <p:nvSpPr>
          <p:cNvPr id="4" name="Slide Number Placeholder 3"/>
          <p:cNvSpPr>
            <a:spLocks noGrp="1"/>
          </p:cNvSpPr>
          <p:nvPr>
            <p:ph type="sldNum" sz="quarter" idx="12"/>
          </p:nvPr>
        </p:nvSpPr>
        <p:spPr/>
        <p:txBody>
          <a:bodyPr/>
          <a:lstStyle/>
          <a:p>
            <a:fld id="{24719C53-E0DD-4D9D-ADDD-EB9B081737F5}" type="slidenum">
              <a:rPr lang="en-US" smtClean="0"/>
              <a:pPr/>
              <a:t>75</a:t>
            </a:fld>
            <a:endParaRPr lang="en-US"/>
          </a:p>
        </p:txBody>
      </p:sp>
    </p:spTree>
    <p:extLst>
      <p:ext uri="{BB962C8B-B14F-4D97-AF65-F5344CB8AC3E}">
        <p14:creationId xmlns:p14="http://schemas.microsoft.com/office/powerpoint/2010/main" val="1057498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Patient Moments</a:t>
            </a:r>
            <a:endParaRPr lang="en-CA" dirty="0"/>
          </a:p>
        </p:txBody>
      </p:sp>
      <p:sp>
        <p:nvSpPr>
          <p:cNvPr id="3" name="Content Placeholder 2"/>
          <p:cNvSpPr>
            <a:spLocks noGrp="1"/>
          </p:cNvSpPr>
          <p:nvPr>
            <p:ph idx="1"/>
          </p:nvPr>
        </p:nvSpPr>
        <p:spPr/>
        <p:txBody>
          <a:bodyPr/>
          <a:lstStyle/>
          <a:p>
            <a:pPr marL="0" indent="0">
              <a:buNone/>
            </a:pPr>
            <a:r>
              <a:rPr lang="en-CA" dirty="0" smtClean="0"/>
              <a:t>4. When </a:t>
            </a:r>
            <a:r>
              <a:rPr lang="en-CA" dirty="0"/>
              <a:t>visibly </a:t>
            </a:r>
            <a:r>
              <a:rPr lang="en-CA" dirty="0" smtClean="0"/>
              <a:t>dirty</a:t>
            </a:r>
          </a:p>
          <a:p>
            <a:pPr marL="0" indent="0">
              <a:buNone/>
            </a:pPr>
            <a:r>
              <a:rPr lang="en-CA" dirty="0" smtClean="0"/>
              <a:t>5. Before touching any breaks in the skin (wounds, dressing, tubes) or any care procedure (dialysis, IV drug administration, injections)</a:t>
            </a:r>
          </a:p>
          <a:p>
            <a:r>
              <a:rPr lang="en-CA" dirty="0"/>
              <a:t>7. After coughing, sneezing, or touching nose or mouth</a:t>
            </a:r>
          </a:p>
          <a:p>
            <a:pPr marL="0" indent="0">
              <a:buNone/>
            </a:pPr>
            <a:endParaRPr lang="en-CA" dirty="0" smtClean="0"/>
          </a:p>
          <a:p>
            <a:endParaRPr lang="en-CA" dirty="0"/>
          </a:p>
          <a:p>
            <a:endParaRPr lang="en-CA" dirty="0"/>
          </a:p>
        </p:txBody>
      </p:sp>
      <p:sp>
        <p:nvSpPr>
          <p:cNvPr id="4" name="Slide Number Placeholder 3"/>
          <p:cNvSpPr>
            <a:spLocks noGrp="1"/>
          </p:cNvSpPr>
          <p:nvPr>
            <p:ph type="sldNum" sz="quarter" idx="12"/>
          </p:nvPr>
        </p:nvSpPr>
        <p:spPr/>
        <p:txBody>
          <a:bodyPr/>
          <a:lstStyle/>
          <a:p>
            <a:fld id="{24719C53-E0DD-4D9D-ADDD-EB9B081737F5}" type="slidenum">
              <a:rPr lang="en-US" smtClean="0"/>
              <a:pPr/>
              <a:t>76</a:t>
            </a:fld>
            <a:endParaRPr lang="en-US"/>
          </a:p>
        </p:txBody>
      </p:sp>
    </p:spTree>
    <p:extLst>
      <p:ext uri="{BB962C8B-B14F-4D97-AF65-F5344CB8AC3E}">
        <p14:creationId xmlns:p14="http://schemas.microsoft.com/office/powerpoint/2010/main" val="3389354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Jim’s Additional Moments</a:t>
            </a:r>
            <a:endParaRPr lang="en-CA" dirty="0"/>
          </a:p>
        </p:txBody>
      </p:sp>
      <p:sp>
        <p:nvSpPr>
          <p:cNvPr id="3" name="Content Placeholder 2"/>
          <p:cNvSpPr>
            <a:spLocks noGrp="1"/>
          </p:cNvSpPr>
          <p:nvPr>
            <p:ph idx="1"/>
          </p:nvPr>
        </p:nvSpPr>
        <p:spPr/>
        <p:txBody>
          <a:bodyPr/>
          <a:lstStyle/>
          <a:p>
            <a:pPr marL="514350" indent="-514350">
              <a:buFont typeface="+mj-lt"/>
              <a:buAutoNum type="arabicPeriod"/>
            </a:pPr>
            <a:r>
              <a:rPr lang="en-CA" dirty="0" smtClean="0"/>
              <a:t>Leaving a wheelchair</a:t>
            </a:r>
          </a:p>
          <a:p>
            <a:pPr marL="400050" lvl="1" indent="0">
              <a:buNone/>
            </a:pPr>
            <a:r>
              <a:rPr lang="en-CA" dirty="0" smtClean="0"/>
              <a:t>- New pamphlet for patients	</a:t>
            </a:r>
          </a:p>
          <a:p>
            <a:pPr marL="514350" indent="-514350">
              <a:buFont typeface="+mj-lt"/>
              <a:buAutoNum type="arabicPeriod"/>
            </a:pPr>
            <a:r>
              <a:rPr lang="en-CA" dirty="0" smtClean="0"/>
              <a:t>After pet therapy (Lefebvre 2006)</a:t>
            </a:r>
            <a:endParaRPr lang="en-US" dirty="0" smtClean="0"/>
          </a:p>
          <a:p>
            <a:pPr marL="514350" indent="-514350">
              <a:buFont typeface="+mj-lt"/>
              <a:buAutoNum type="arabicPeriod"/>
            </a:pPr>
            <a:endParaRPr lang="en-CA" dirty="0"/>
          </a:p>
        </p:txBody>
      </p:sp>
      <p:sp>
        <p:nvSpPr>
          <p:cNvPr id="4" name="Slide Number Placeholder 3"/>
          <p:cNvSpPr>
            <a:spLocks noGrp="1"/>
          </p:cNvSpPr>
          <p:nvPr>
            <p:ph type="sldNum" sz="quarter" idx="12"/>
          </p:nvPr>
        </p:nvSpPr>
        <p:spPr/>
        <p:txBody>
          <a:bodyPr/>
          <a:lstStyle/>
          <a:p>
            <a:fld id="{24719C53-E0DD-4D9D-ADDD-EB9B081737F5}" type="slidenum">
              <a:rPr lang="en-US" smtClean="0"/>
              <a:pPr/>
              <a:t>77</a:t>
            </a:fld>
            <a:endParaRPr lang="en-US"/>
          </a:p>
        </p:txBody>
      </p:sp>
    </p:spTree>
    <p:extLst>
      <p:ext uri="{BB962C8B-B14F-4D97-AF65-F5344CB8AC3E}">
        <p14:creationId xmlns:p14="http://schemas.microsoft.com/office/powerpoint/2010/main" val="2860727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Control Measures</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492"/>
            <a:ext cx="8244082" cy="515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8C6FA7-AB22-4AF4-9067-30BD52CB1778}" type="slidenum">
              <a:rPr lang="en-CA"/>
              <a:pPr/>
              <a:t>78</a:t>
            </a:fld>
            <a:endParaRPr lang="en-CA"/>
          </a:p>
        </p:txBody>
      </p:sp>
      <p:sp>
        <p:nvSpPr>
          <p:cNvPr id="5" name="TextBox 4"/>
          <p:cNvSpPr txBox="1"/>
          <p:nvPr/>
        </p:nvSpPr>
        <p:spPr>
          <a:xfrm>
            <a:off x="3275856" y="4866501"/>
            <a:ext cx="2592288" cy="338554"/>
          </a:xfrm>
          <a:prstGeom prst="rect">
            <a:avLst/>
          </a:prstGeom>
          <a:noFill/>
        </p:spPr>
        <p:txBody>
          <a:bodyPr wrap="square" rtlCol="0">
            <a:spAutoFit/>
          </a:bodyPr>
          <a:lstStyle/>
          <a:p>
            <a:r>
              <a:rPr lang="en-CA" sz="1600" dirty="0">
                <a:solidFill>
                  <a:prstClr val="black"/>
                </a:solidFill>
              </a:rPr>
              <a:t>www.qualitysystems.com</a:t>
            </a:r>
          </a:p>
        </p:txBody>
      </p:sp>
      <p:sp>
        <p:nvSpPr>
          <p:cNvPr id="3" name="Oval 2"/>
          <p:cNvSpPr/>
          <p:nvPr/>
        </p:nvSpPr>
        <p:spPr>
          <a:xfrm>
            <a:off x="2771800" y="3507854"/>
            <a:ext cx="403244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31023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repeatCount="indefinite" fill="hold" grpId="1" nodeType="clickEffect">
                                  <p:stCondLst>
                                    <p:cond delay="0"/>
                                  </p:stCondLst>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Preventative Measures</a:t>
            </a:r>
            <a:endParaRPr lang="en-CA" dirty="0"/>
          </a:p>
        </p:txBody>
      </p:sp>
      <p:sp>
        <p:nvSpPr>
          <p:cNvPr id="3" name="Content Placeholder 2"/>
          <p:cNvSpPr>
            <a:spLocks noGrp="1"/>
          </p:cNvSpPr>
          <p:nvPr>
            <p:ph idx="1"/>
          </p:nvPr>
        </p:nvSpPr>
        <p:spPr/>
        <p:txBody>
          <a:bodyPr/>
          <a:lstStyle/>
          <a:p>
            <a:r>
              <a:rPr lang="en-CA" dirty="0" smtClean="0"/>
              <a:t>Palmore 2013 - CRE</a:t>
            </a:r>
          </a:p>
          <a:p>
            <a:r>
              <a:rPr lang="en-CA" dirty="0" smtClean="0"/>
              <a:t>Patients use gloves and gowns</a:t>
            </a:r>
          </a:p>
          <a:p>
            <a:r>
              <a:rPr lang="en-CA" dirty="0" smtClean="0"/>
              <a:t>Double clean</a:t>
            </a:r>
          </a:p>
          <a:p>
            <a:r>
              <a:rPr lang="en-CA" dirty="0" smtClean="0"/>
              <a:t>Hand hygiene (staff)</a:t>
            </a:r>
          </a:p>
          <a:p>
            <a:r>
              <a:rPr lang="en-CA" dirty="0" smtClean="0"/>
              <a:t>Chlorhexidine baths (ICU)</a:t>
            </a:r>
          </a:p>
          <a:p>
            <a:r>
              <a:rPr lang="en-CA" dirty="0" smtClean="0"/>
              <a:t>Adherence monitoring</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79</a:t>
            </a:fld>
            <a:endParaRPr lang="en-CA" dirty="0"/>
          </a:p>
        </p:txBody>
      </p:sp>
    </p:spTree>
    <p:extLst>
      <p:ext uri="{BB962C8B-B14F-4D97-AF65-F5344CB8AC3E}">
        <p14:creationId xmlns:p14="http://schemas.microsoft.com/office/powerpoint/2010/main" val="1005851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Reservoir</a:t>
            </a:r>
            <a:endParaRPr lang="en-US" dirty="0"/>
          </a:p>
        </p:txBody>
      </p:sp>
      <p:sp>
        <p:nvSpPr>
          <p:cNvPr id="4099" name="Rectangle 3"/>
          <p:cNvSpPr>
            <a:spLocks noGrp="1" noChangeArrowheads="1"/>
          </p:cNvSpPr>
          <p:nvPr>
            <p:ph idx="1"/>
          </p:nvPr>
        </p:nvSpPr>
        <p:spPr/>
        <p:txBody>
          <a:bodyPr>
            <a:normAutofit lnSpcReduction="10000"/>
          </a:bodyPr>
          <a:lstStyle/>
          <a:p>
            <a:pPr>
              <a:lnSpc>
                <a:spcPct val="90000"/>
              </a:lnSpc>
            </a:pPr>
            <a:r>
              <a:rPr lang="en-US" sz="3400" b="1" dirty="0" smtClean="0"/>
              <a:t>Feces</a:t>
            </a:r>
          </a:p>
          <a:p>
            <a:pPr>
              <a:lnSpc>
                <a:spcPct val="90000"/>
              </a:lnSpc>
            </a:pPr>
            <a:r>
              <a:rPr lang="en-US" dirty="0" err="1" smtClean="0"/>
              <a:t>fe‧ces</a:t>
            </a:r>
            <a:r>
              <a:rPr lang="en-US" dirty="0"/>
              <a:t>  fi </a:t>
            </a:r>
            <a:r>
              <a:rPr lang="en-US" dirty="0" err="1"/>
              <a:t>siz</a:t>
            </a:r>
            <a:r>
              <a:rPr lang="en-US" dirty="0"/>
              <a:t>/ [</a:t>
            </a:r>
            <a:r>
              <a:rPr lang="en-US" b="1" dirty="0"/>
              <a:t>fee</a:t>
            </a:r>
            <a:r>
              <a:rPr lang="en-US" dirty="0"/>
              <a:t>-</a:t>
            </a:r>
            <a:r>
              <a:rPr lang="en-US" dirty="0" err="1"/>
              <a:t>seez</a:t>
            </a:r>
            <a:r>
              <a:rPr lang="en-US" dirty="0"/>
              <a:t>] </a:t>
            </a:r>
            <a:r>
              <a:rPr lang="en-US" sz="2600" dirty="0" smtClean="0"/>
              <a:t>–</a:t>
            </a:r>
            <a:r>
              <a:rPr lang="en-US" sz="2600" dirty="0"/>
              <a:t>noun (used with a plural verb ) </a:t>
            </a:r>
          </a:p>
          <a:p>
            <a:pPr lvl="1">
              <a:lnSpc>
                <a:spcPct val="90000"/>
              </a:lnSpc>
            </a:pPr>
            <a:r>
              <a:rPr lang="en-US" dirty="0"/>
              <a:t>1. Waste matter discharged from the intestines through the anus; excrement.</a:t>
            </a:r>
          </a:p>
          <a:p>
            <a:pPr lvl="1">
              <a:lnSpc>
                <a:spcPct val="90000"/>
              </a:lnSpc>
            </a:pPr>
            <a:r>
              <a:rPr lang="en-US" dirty="0"/>
              <a:t>2. Also, especially British, </a:t>
            </a:r>
            <a:r>
              <a:rPr lang="en-US" dirty="0" err="1"/>
              <a:t>faeces</a:t>
            </a:r>
            <a:r>
              <a:rPr lang="en-US" dirty="0"/>
              <a:t>. </a:t>
            </a:r>
          </a:p>
          <a:p>
            <a:pPr lvl="2">
              <a:lnSpc>
                <a:spcPct val="90000"/>
              </a:lnSpc>
            </a:pPr>
            <a:r>
              <a:rPr lang="en-US" dirty="0"/>
              <a:t>Origin 1425-75; late middle English from Latin </a:t>
            </a:r>
            <a:r>
              <a:rPr lang="en-US" dirty="0" err="1"/>
              <a:t>faecēs</a:t>
            </a:r>
            <a:r>
              <a:rPr lang="en-US" dirty="0"/>
              <a:t> – grounds, dregs, </a:t>
            </a:r>
            <a:r>
              <a:rPr lang="en-US" dirty="0" smtClean="0"/>
              <a:t>sediment</a:t>
            </a:r>
            <a:endParaRPr lang="en-US" dirty="0"/>
          </a:p>
          <a:p>
            <a:pPr lvl="1">
              <a:lnSpc>
                <a:spcPct val="90000"/>
              </a:lnSpc>
              <a:buFont typeface="Wingdings" pitchFamily="2" charset="2"/>
              <a:buNone/>
            </a:pPr>
            <a:r>
              <a:rPr lang="en-US" sz="1700" dirty="0"/>
              <a:t>*</a:t>
            </a:r>
            <a:r>
              <a:rPr lang="en-US" sz="1700" dirty="0" smtClean="0"/>
              <a:t>www.dictionary.com </a:t>
            </a:r>
            <a:r>
              <a:rPr lang="en-US" sz="1500" dirty="0" smtClean="0"/>
              <a:t>Dictionary.com </a:t>
            </a:r>
            <a:r>
              <a:rPr lang="en-US" sz="1500" dirty="0"/>
              <a:t>unabridged V1.0.1</a:t>
            </a:r>
          </a:p>
          <a:p>
            <a:pPr lvl="1">
              <a:lnSpc>
                <a:spcPct val="90000"/>
              </a:lnSpc>
            </a:pPr>
            <a:endParaRPr lang="en-US" dirty="0"/>
          </a:p>
          <a:p>
            <a:pPr lvl="1">
              <a:lnSpc>
                <a:spcPct val="90000"/>
              </a:lnSpc>
              <a:buFont typeface="Wingdings" pitchFamily="2" charset="2"/>
              <a:buNone/>
            </a:pPr>
            <a:endParaRPr lang="en-US" dirty="0"/>
          </a:p>
        </p:txBody>
      </p:sp>
      <p:sp>
        <p:nvSpPr>
          <p:cNvPr id="2" name="Slide Number Placeholder 1"/>
          <p:cNvSpPr>
            <a:spLocks noGrp="1"/>
          </p:cNvSpPr>
          <p:nvPr>
            <p:ph type="sldNum" sz="quarter" idx="12"/>
          </p:nvPr>
        </p:nvSpPr>
        <p:spPr/>
        <p:txBody>
          <a:bodyPr/>
          <a:lstStyle/>
          <a:p>
            <a:fld id="{B68C6FA7-AB22-4AF4-9067-30BD52CB1778}" type="slidenum">
              <a:rPr lang="en-CA" smtClean="0"/>
              <a:t>8</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 calcmode="lin" valueType="num">
                                      <p:cBhvr additive="base">
                                        <p:cTn id="23"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9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 calcmode="lin" valueType="num">
                                      <p:cBhvr additive="base">
                                        <p:cTn id="2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Guidelines</a:t>
            </a:r>
            <a:endParaRPr lang="en-CA"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80</a:t>
            </a:fld>
            <a:endParaRPr lang="en-CA"/>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6" y="1182868"/>
            <a:ext cx="8957040" cy="2469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92280" y="4384436"/>
            <a:ext cx="1548172" cy="369332"/>
          </a:xfrm>
          <a:prstGeom prst="rect">
            <a:avLst/>
          </a:prstGeom>
          <a:noFill/>
        </p:spPr>
        <p:txBody>
          <a:bodyPr wrap="square" rtlCol="0">
            <a:spAutoFit/>
          </a:bodyPr>
          <a:lstStyle/>
          <a:p>
            <a:r>
              <a:rPr lang="en-CA" dirty="0" smtClean="0"/>
              <a:t>ECDC 2011</a:t>
            </a:r>
            <a:endParaRPr lang="en-CA" dirty="0"/>
          </a:p>
        </p:txBody>
      </p:sp>
    </p:spTree>
    <p:extLst>
      <p:ext uri="{BB962C8B-B14F-4D97-AF65-F5344CB8AC3E}">
        <p14:creationId xmlns:p14="http://schemas.microsoft.com/office/powerpoint/2010/main" val="1806770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ECDC – Low Grade Evidence</a:t>
            </a:r>
            <a:endParaRPr lang="en-CA" dirty="0"/>
          </a:p>
        </p:txBody>
      </p:sp>
      <p:sp>
        <p:nvSpPr>
          <p:cNvPr id="6" name="Content Placeholder 5"/>
          <p:cNvSpPr>
            <a:spLocks noGrp="1"/>
          </p:cNvSpPr>
          <p:nvPr>
            <p:ph idx="1"/>
          </p:nvPr>
        </p:nvSpPr>
        <p:spPr/>
        <p:txBody>
          <a:bodyPr/>
          <a:lstStyle/>
          <a:p>
            <a:r>
              <a:rPr lang="en-CA" dirty="0" smtClean="0"/>
              <a:t>…consistently </a:t>
            </a:r>
            <a:r>
              <a:rPr lang="en-CA" dirty="0"/>
              <a:t>supports the effectiveness of early, active surveillance for CPE carriage by rectal </a:t>
            </a:r>
            <a:r>
              <a:rPr lang="en-CA" dirty="0" smtClean="0"/>
              <a:t>screening</a:t>
            </a:r>
          </a:p>
          <a:p>
            <a:r>
              <a:rPr lang="en-CA" dirty="0" smtClean="0"/>
              <a:t>Additional </a:t>
            </a:r>
            <a:r>
              <a:rPr lang="en-CA" dirty="0"/>
              <a:t>precautions for the care of CPE-positive patients, </a:t>
            </a:r>
            <a:endParaRPr lang="en-CA" dirty="0" smtClean="0"/>
          </a:p>
          <a:p>
            <a:pPr lvl="1"/>
            <a:r>
              <a:rPr lang="en-CA" dirty="0" smtClean="0"/>
              <a:t>wearing </a:t>
            </a:r>
            <a:r>
              <a:rPr lang="en-CA" dirty="0"/>
              <a:t>disposable gloves and </a:t>
            </a:r>
            <a:r>
              <a:rPr lang="en-CA" dirty="0" smtClean="0"/>
              <a:t>gown</a:t>
            </a:r>
          </a:p>
          <a:p>
            <a:pPr lvl="1"/>
            <a:r>
              <a:rPr lang="en-CA" dirty="0" smtClean="0"/>
              <a:t>cohort </a:t>
            </a:r>
            <a:r>
              <a:rPr lang="en-CA" dirty="0"/>
              <a:t>nursing by a separate, dedicated </a:t>
            </a:r>
            <a:r>
              <a:rPr lang="en-CA" dirty="0" smtClean="0"/>
              <a:t>team</a:t>
            </a:r>
            <a:endParaRPr lang="en-CA" dirty="0"/>
          </a:p>
          <a:p>
            <a:endParaRPr lang="en-CA" dirty="0"/>
          </a:p>
        </p:txBody>
      </p:sp>
      <p:sp>
        <p:nvSpPr>
          <p:cNvPr id="5" name="Slide Number Placeholder 4"/>
          <p:cNvSpPr>
            <a:spLocks noGrp="1"/>
          </p:cNvSpPr>
          <p:nvPr>
            <p:ph type="sldNum" sz="quarter" idx="12"/>
          </p:nvPr>
        </p:nvSpPr>
        <p:spPr/>
        <p:txBody>
          <a:bodyPr/>
          <a:lstStyle/>
          <a:p>
            <a:fld id="{B68C6FA7-AB22-4AF4-9067-30BD52CB1778}" type="slidenum">
              <a:rPr lang="en-CA" smtClean="0"/>
              <a:t>81</a:t>
            </a:fld>
            <a:endParaRPr lang="en-C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7036" y="3795886"/>
            <a:ext cx="2068251" cy="12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82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ECDC – Other Measures</a:t>
            </a:r>
            <a:endParaRPr lang="en-CA" dirty="0"/>
          </a:p>
        </p:txBody>
      </p:sp>
      <p:sp>
        <p:nvSpPr>
          <p:cNvPr id="3" name="Content Placeholder 2"/>
          <p:cNvSpPr>
            <a:spLocks noGrp="1"/>
          </p:cNvSpPr>
          <p:nvPr>
            <p:ph idx="1"/>
          </p:nvPr>
        </p:nvSpPr>
        <p:spPr/>
        <p:txBody>
          <a:bodyPr/>
          <a:lstStyle/>
          <a:p>
            <a:r>
              <a:rPr lang="en-CA" dirty="0" smtClean="0"/>
              <a:t>Long Term Healthcare Facilities</a:t>
            </a:r>
          </a:p>
          <a:p>
            <a:pPr lvl="1"/>
            <a:r>
              <a:rPr lang="en-CA" dirty="0" smtClean="0"/>
              <a:t>Israel uses contact precautions if: </a:t>
            </a:r>
          </a:p>
          <a:p>
            <a:pPr lvl="2"/>
            <a:r>
              <a:rPr lang="en-CA" dirty="0" smtClean="0"/>
              <a:t>Patient incontinent</a:t>
            </a:r>
          </a:p>
          <a:p>
            <a:pPr lvl="2"/>
            <a:r>
              <a:rPr lang="en-CA" dirty="0" smtClean="0"/>
              <a:t>On antimicrobials	</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82</a:t>
            </a:fld>
            <a:endParaRPr lang="en-CA"/>
          </a:p>
        </p:txBody>
      </p:sp>
    </p:spTree>
    <p:extLst>
      <p:ext uri="{BB962C8B-B14F-4D97-AF65-F5344CB8AC3E}">
        <p14:creationId xmlns:p14="http://schemas.microsoft.com/office/powerpoint/2010/main" val="2448806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83</a:t>
            </a:fld>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4792" cy="429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4319759"/>
            <a:ext cx="1080120" cy="523220"/>
          </a:xfrm>
          <a:prstGeom prst="rect">
            <a:avLst/>
          </a:prstGeom>
          <a:noFill/>
        </p:spPr>
        <p:txBody>
          <a:bodyPr wrap="square" rtlCol="0">
            <a:spAutoFit/>
          </a:bodyPr>
          <a:lstStyle/>
          <a:p>
            <a:r>
              <a:rPr lang="en-CA" sz="2800" dirty="0" smtClean="0">
                <a:solidFill>
                  <a:srgbClr val="C00000"/>
                </a:solidFill>
              </a:rPr>
              <a:t>2013</a:t>
            </a:r>
            <a:endParaRPr lang="en-CA" sz="2800" dirty="0">
              <a:solidFill>
                <a:srgbClr val="C00000"/>
              </a:solidFill>
            </a:endParaRPr>
          </a:p>
        </p:txBody>
      </p:sp>
    </p:spTree>
    <p:extLst>
      <p:ext uri="{BB962C8B-B14F-4D97-AF65-F5344CB8AC3E}">
        <p14:creationId xmlns:p14="http://schemas.microsoft.com/office/powerpoint/2010/main" val="254666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PHE</a:t>
            </a:r>
            <a:endParaRPr lang="en-CA" dirty="0"/>
          </a:p>
        </p:txBody>
      </p:sp>
      <p:sp>
        <p:nvSpPr>
          <p:cNvPr id="3" name="Content Placeholder 2"/>
          <p:cNvSpPr>
            <a:spLocks noGrp="1"/>
          </p:cNvSpPr>
          <p:nvPr>
            <p:ph idx="1"/>
          </p:nvPr>
        </p:nvSpPr>
        <p:spPr/>
        <p:txBody>
          <a:bodyPr/>
          <a:lstStyle/>
          <a:p>
            <a:r>
              <a:rPr lang="en-CA" dirty="0" smtClean="0"/>
              <a:t>Early Screening</a:t>
            </a:r>
          </a:p>
          <a:p>
            <a:r>
              <a:rPr lang="en-CA" dirty="0" smtClean="0"/>
              <a:t>Early Isolation</a:t>
            </a:r>
          </a:p>
          <a:p>
            <a:r>
              <a:rPr lang="en-CA" dirty="0" smtClean="0"/>
              <a:t>Reinforce Strict Standard Precautions</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84</a:t>
            </a:fld>
            <a:endParaRPr lang="en-C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97" y="3195453"/>
            <a:ext cx="3113038" cy="194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6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PHE</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No words such as</a:t>
            </a:r>
          </a:p>
          <a:p>
            <a:pPr lvl="1"/>
            <a:r>
              <a:rPr lang="en-CA" dirty="0" smtClean="0"/>
              <a:t>Bedpan</a:t>
            </a:r>
          </a:p>
          <a:p>
            <a:r>
              <a:rPr lang="en-CA" dirty="0" smtClean="0"/>
              <a:t>Does have language for</a:t>
            </a:r>
          </a:p>
          <a:p>
            <a:pPr lvl="1"/>
            <a:r>
              <a:rPr lang="en-CA" dirty="0" smtClean="0"/>
              <a:t>Diarrhoea (around hand hygiene)</a:t>
            </a:r>
          </a:p>
          <a:p>
            <a:pPr lvl="1"/>
            <a:r>
              <a:rPr lang="en-CA" dirty="0" smtClean="0"/>
              <a:t>Toilet (that patient will have a private en suite)</a:t>
            </a:r>
          </a:p>
          <a:p>
            <a:pPr lvl="1"/>
            <a:r>
              <a:rPr lang="en-CA" dirty="0" smtClean="0"/>
              <a:t>Environment (cleaning)</a:t>
            </a:r>
          </a:p>
          <a:p>
            <a:pPr lvl="1"/>
            <a:r>
              <a:rPr lang="en-CA" dirty="0" smtClean="0"/>
              <a:t>Commode (if no toilet)</a:t>
            </a:r>
          </a:p>
          <a:p>
            <a:pPr lvl="1"/>
            <a:r>
              <a:rPr lang="en-CA" dirty="0" smtClean="0"/>
              <a:t>Disinfection (high touch, mattresses, endoscope, etc.)</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85</a:t>
            </a:fld>
            <a:endParaRPr lang="en-CA" dirty="0"/>
          </a:p>
        </p:txBody>
      </p:sp>
    </p:spTree>
    <p:extLst>
      <p:ext uri="{BB962C8B-B14F-4D97-AF65-F5344CB8AC3E}">
        <p14:creationId xmlns:p14="http://schemas.microsoft.com/office/powerpoint/2010/main" val="329277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86</a:t>
            </a:fld>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780" y="-34556"/>
            <a:ext cx="5074768" cy="519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8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CDC</a:t>
            </a:r>
            <a:endParaRPr lang="en-CA" dirty="0"/>
          </a:p>
        </p:txBody>
      </p:sp>
      <p:sp>
        <p:nvSpPr>
          <p:cNvPr id="3" name="Content Placeholder 2"/>
          <p:cNvSpPr>
            <a:spLocks noGrp="1"/>
          </p:cNvSpPr>
          <p:nvPr>
            <p:ph idx="1"/>
          </p:nvPr>
        </p:nvSpPr>
        <p:spPr/>
        <p:txBody>
          <a:bodyPr/>
          <a:lstStyle/>
          <a:p>
            <a:r>
              <a:rPr lang="en-CA" dirty="0" smtClean="0"/>
              <a:t>Hand Hygiene</a:t>
            </a:r>
          </a:p>
          <a:p>
            <a:r>
              <a:rPr lang="en-CA" dirty="0" smtClean="0"/>
              <a:t>Contact Precautions (colonized or infected)</a:t>
            </a:r>
          </a:p>
          <a:p>
            <a:r>
              <a:rPr lang="en-CA" dirty="0" smtClean="0"/>
              <a:t>Patient and staff cohorting</a:t>
            </a:r>
          </a:p>
          <a:p>
            <a:r>
              <a:rPr lang="en-CA" dirty="0" smtClean="0"/>
              <a:t>Minimize use of invasive devices</a:t>
            </a:r>
          </a:p>
          <a:p>
            <a:r>
              <a:rPr lang="en-CA" dirty="0" smtClean="0"/>
              <a:t>Antimicrobial Stewardship</a:t>
            </a:r>
          </a:p>
          <a:p>
            <a:r>
              <a:rPr lang="en-CA" dirty="0" smtClean="0"/>
              <a:t>Screening</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87</a:t>
            </a:fld>
            <a:endParaRPr lang="en-CA"/>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003" y="3518020"/>
            <a:ext cx="2608982" cy="163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843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CDC</a:t>
            </a:r>
            <a:endParaRPr lang="en-CA" dirty="0"/>
          </a:p>
        </p:txBody>
      </p:sp>
      <p:sp>
        <p:nvSpPr>
          <p:cNvPr id="3" name="Content Placeholder 2"/>
          <p:cNvSpPr>
            <a:spLocks noGrp="1"/>
          </p:cNvSpPr>
          <p:nvPr>
            <p:ph idx="1"/>
          </p:nvPr>
        </p:nvSpPr>
        <p:spPr/>
        <p:txBody>
          <a:bodyPr>
            <a:normAutofit/>
          </a:bodyPr>
          <a:lstStyle/>
          <a:p>
            <a:r>
              <a:rPr lang="en-CA" dirty="0" smtClean="0"/>
              <a:t>LTC settings high risk residents</a:t>
            </a:r>
          </a:p>
          <a:p>
            <a:pPr lvl="1"/>
            <a:r>
              <a:rPr lang="en-CA" dirty="0" smtClean="0"/>
              <a:t>totally </a:t>
            </a:r>
            <a:r>
              <a:rPr lang="en-CA" dirty="0"/>
              <a:t>dependent upon healthcare personnel for activities of daily </a:t>
            </a:r>
            <a:r>
              <a:rPr lang="en-CA" dirty="0" smtClean="0"/>
              <a:t>living</a:t>
            </a:r>
          </a:p>
          <a:p>
            <a:pPr lvl="1"/>
            <a:r>
              <a:rPr lang="en-CA" dirty="0" smtClean="0"/>
              <a:t>ventilator-dependent</a:t>
            </a:r>
          </a:p>
          <a:p>
            <a:pPr lvl="1"/>
            <a:r>
              <a:rPr lang="en-CA" dirty="0"/>
              <a:t>i</a:t>
            </a:r>
            <a:r>
              <a:rPr lang="en-CA" dirty="0" smtClean="0"/>
              <a:t>ncontinent </a:t>
            </a:r>
            <a:r>
              <a:rPr lang="en-CA" dirty="0"/>
              <a:t>of </a:t>
            </a:r>
            <a:r>
              <a:rPr lang="en-CA" dirty="0" smtClean="0"/>
              <a:t>stool</a:t>
            </a:r>
          </a:p>
          <a:p>
            <a:pPr lvl="1"/>
            <a:r>
              <a:rPr lang="en-CA" dirty="0" smtClean="0"/>
              <a:t>wounds </a:t>
            </a:r>
            <a:r>
              <a:rPr lang="en-CA" dirty="0"/>
              <a:t>whose drainage is difficult to </a:t>
            </a:r>
            <a:r>
              <a:rPr lang="en-CA" dirty="0" smtClean="0"/>
              <a:t>control</a:t>
            </a:r>
            <a:endParaRPr lang="en-CA" dirty="0"/>
          </a:p>
          <a:p>
            <a:pPr lvl="1"/>
            <a:r>
              <a:rPr lang="en-CA" dirty="0" smtClean="0"/>
              <a:t>high-risk settings </a:t>
            </a:r>
            <a:r>
              <a:rPr lang="en-CA" dirty="0"/>
              <a:t>(e.g., ventilator unit</a:t>
            </a:r>
            <a:r>
              <a:rPr lang="en-CA" dirty="0" smtClean="0"/>
              <a:t>)</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88</a:t>
            </a:fld>
            <a:endParaRPr lang="en-CA" dirty="0"/>
          </a:p>
        </p:txBody>
      </p:sp>
    </p:spTree>
    <p:extLst>
      <p:ext uri="{BB962C8B-B14F-4D97-AF65-F5344CB8AC3E}">
        <p14:creationId xmlns:p14="http://schemas.microsoft.com/office/powerpoint/2010/main" val="2941453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 Guidelines</a:t>
            </a:r>
            <a:endParaRPr lang="en-CA" dirty="0"/>
          </a:p>
        </p:txBody>
      </p:sp>
      <p:sp>
        <p:nvSpPr>
          <p:cNvPr id="3" name="Content Placeholder 2"/>
          <p:cNvSpPr>
            <a:spLocks noGrp="1"/>
          </p:cNvSpPr>
          <p:nvPr>
            <p:ph idx="1"/>
          </p:nvPr>
        </p:nvSpPr>
        <p:spPr/>
        <p:txBody>
          <a:bodyPr/>
          <a:lstStyle/>
          <a:p>
            <a:r>
              <a:rPr lang="en-CA" dirty="0" smtClean="0"/>
              <a:t>Curran 2014</a:t>
            </a:r>
          </a:p>
          <a:p>
            <a:r>
              <a:rPr lang="en-CA" dirty="0" smtClean="0"/>
              <a:t>Confusion on terms like Standard Precautions</a:t>
            </a:r>
          </a:p>
          <a:p>
            <a:r>
              <a:rPr lang="en-CA" dirty="0" smtClean="0"/>
              <a:t>Ensure guidelines writers understand the front line</a:t>
            </a:r>
          </a:p>
        </p:txBody>
      </p:sp>
      <p:sp>
        <p:nvSpPr>
          <p:cNvPr id="4" name="Slide Number Placeholder 3"/>
          <p:cNvSpPr>
            <a:spLocks noGrp="1"/>
          </p:cNvSpPr>
          <p:nvPr>
            <p:ph type="sldNum" sz="quarter" idx="12"/>
          </p:nvPr>
        </p:nvSpPr>
        <p:spPr/>
        <p:txBody>
          <a:bodyPr/>
          <a:lstStyle/>
          <a:p>
            <a:fld id="{B68C6FA7-AB22-4AF4-9067-30BD52CB1778}" type="slidenum">
              <a:rPr lang="en-CA" smtClean="0"/>
              <a:t>89</a:t>
            </a:fld>
            <a:endParaRPr lang="en-CA" dirty="0"/>
          </a:p>
        </p:txBody>
      </p:sp>
    </p:spTree>
    <p:extLst>
      <p:ext uri="{BB962C8B-B14F-4D97-AF65-F5344CB8AC3E}">
        <p14:creationId xmlns:p14="http://schemas.microsoft.com/office/powerpoint/2010/main" val="701483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a:t>
            </a:r>
            <a:endParaRPr lang="en-CA" dirty="0"/>
          </a:p>
        </p:txBody>
      </p:sp>
      <p:sp>
        <p:nvSpPr>
          <p:cNvPr id="3" name="Content Placeholder 2"/>
          <p:cNvSpPr>
            <a:spLocks noGrp="1"/>
          </p:cNvSpPr>
          <p:nvPr>
            <p:ph idx="1"/>
          </p:nvPr>
        </p:nvSpPr>
        <p:spPr/>
        <p:txBody>
          <a:bodyPr/>
          <a:lstStyle/>
          <a:p>
            <a:r>
              <a:rPr lang="en-CA" sz="2400" dirty="0" smtClean="0"/>
              <a:t>Urine</a:t>
            </a:r>
          </a:p>
          <a:p>
            <a:pPr lvl="1"/>
            <a:r>
              <a:rPr lang="en-CA" sz="2000" dirty="0" smtClean="0"/>
              <a:t>Colonization common </a:t>
            </a:r>
          </a:p>
          <a:p>
            <a:pPr lvl="1"/>
            <a:r>
              <a:rPr lang="en-CA" sz="2000" dirty="0" smtClean="0"/>
              <a:t>Especially elderly patients</a:t>
            </a:r>
          </a:p>
          <a:p>
            <a:pPr lvl="1"/>
            <a:r>
              <a:rPr lang="en-CA" sz="2000" dirty="0" smtClean="0"/>
              <a:t>Catheterized patients</a:t>
            </a:r>
            <a:endParaRPr lang="en-CA" sz="2000" dirty="0"/>
          </a:p>
        </p:txBody>
      </p:sp>
      <p:sp>
        <p:nvSpPr>
          <p:cNvPr id="4" name="Slide Number Placeholder 3"/>
          <p:cNvSpPr>
            <a:spLocks noGrp="1"/>
          </p:cNvSpPr>
          <p:nvPr>
            <p:ph type="sldNum" sz="quarter" idx="12"/>
          </p:nvPr>
        </p:nvSpPr>
        <p:spPr/>
        <p:txBody>
          <a:bodyPr/>
          <a:lstStyle/>
          <a:p>
            <a:fld id="{B68C6FA7-AB22-4AF4-9067-30BD52CB1778}" type="slidenum">
              <a:rPr lang="en-CA" smtClean="0"/>
              <a:t>9</a:t>
            </a:fld>
            <a:endParaRPr lang="en-CA" dirty="0"/>
          </a:p>
        </p:txBody>
      </p:sp>
    </p:spTree>
    <p:extLst>
      <p:ext uri="{BB962C8B-B14F-4D97-AF65-F5344CB8AC3E}">
        <p14:creationId xmlns:p14="http://schemas.microsoft.com/office/powerpoint/2010/main" val="4249734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Curran 2014</a:t>
            </a:r>
            <a:endParaRPr lang="en-CA" dirty="0"/>
          </a:p>
        </p:txBody>
      </p:sp>
      <p:sp>
        <p:nvSpPr>
          <p:cNvPr id="3" name="Content Placeholder 2"/>
          <p:cNvSpPr>
            <a:spLocks noGrp="1"/>
          </p:cNvSpPr>
          <p:nvPr>
            <p:ph idx="1"/>
          </p:nvPr>
        </p:nvSpPr>
        <p:spPr/>
        <p:txBody>
          <a:bodyPr/>
          <a:lstStyle/>
          <a:p>
            <a:r>
              <a:rPr lang="en-CA" dirty="0"/>
              <a:t>5 Fronts:</a:t>
            </a:r>
          </a:p>
          <a:p>
            <a:pPr lvl="1"/>
            <a:r>
              <a:rPr lang="en-CA" dirty="0"/>
              <a:t>SP for </a:t>
            </a:r>
            <a:r>
              <a:rPr lang="en-CA" dirty="0" smtClean="0"/>
              <a:t>all and additional </a:t>
            </a:r>
            <a:r>
              <a:rPr lang="en-CA" dirty="0"/>
              <a:t>transmission based precautions for CRE</a:t>
            </a:r>
          </a:p>
          <a:p>
            <a:pPr lvl="1"/>
            <a:r>
              <a:rPr lang="en-CA" dirty="0"/>
              <a:t>Hand washing basins free of </a:t>
            </a:r>
            <a:r>
              <a:rPr lang="en-CA" dirty="0" smtClean="0"/>
              <a:t>CRE</a:t>
            </a:r>
          </a:p>
          <a:p>
            <a:pPr lvl="1"/>
            <a:r>
              <a:rPr lang="en-CA" dirty="0" smtClean="0"/>
              <a:t>Safe injection and endoscopy practices</a:t>
            </a:r>
          </a:p>
          <a:p>
            <a:pPr lvl="1"/>
            <a:r>
              <a:rPr lang="en-CA" dirty="0" smtClean="0"/>
              <a:t>Prepare for outbreaks</a:t>
            </a:r>
          </a:p>
          <a:p>
            <a:pPr lvl="1"/>
            <a:r>
              <a:rPr lang="en-CA" dirty="0" smtClean="0"/>
              <a:t>Antimicrobial stewardship</a:t>
            </a:r>
            <a:endParaRPr lang="en-CA" dirty="0"/>
          </a:p>
          <a:p>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90</a:t>
            </a:fld>
            <a:endParaRPr lang="en-CA" dirty="0"/>
          </a:p>
        </p:txBody>
      </p:sp>
    </p:spTree>
    <p:extLst>
      <p:ext uri="{BB962C8B-B14F-4D97-AF65-F5344CB8AC3E}">
        <p14:creationId xmlns:p14="http://schemas.microsoft.com/office/powerpoint/2010/main" val="57621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Ebola</a:t>
            </a:r>
            <a:endParaRPr lang="en-CA" dirty="0"/>
          </a:p>
        </p:txBody>
      </p:sp>
      <p:sp>
        <p:nvSpPr>
          <p:cNvPr id="3" name="Content Placeholder 2"/>
          <p:cNvSpPr>
            <a:spLocks noGrp="1"/>
          </p:cNvSpPr>
          <p:nvPr>
            <p:ph idx="1"/>
          </p:nvPr>
        </p:nvSpPr>
        <p:spPr>
          <a:xfrm>
            <a:off x="457200" y="1607488"/>
            <a:ext cx="3826768" cy="2673448"/>
          </a:xfrm>
        </p:spPr>
        <p:txBody>
          <a:bodyPr/>
          <a:lstStyle/>
          <a:p>
            <a:r>
              <a:rPr lang="en-CA" dirty="0" smtClean="0"/>
              <a:t>Feces and vomit have virus</a:t>
            </a:r>
          </a:p>
          <a:p>
            <a:pPr lvl="1"/>
            <a:r>
              <a:rPr lang="en-CA" dirty="0" smtClean="0"/>
              <a:t>(</a:t>
            </a:r>
            <a:r>
              <a:rPr lang="en-CA" dirty="0" err="1" smtClean="0"/>
              <a:t>Shieffelin</a:t>
            </a:r>
            <a:r>
              <a:rPr lang="en-CA" dirty="0" smtClean="0"/>
              <a:t> 2014, </a:t>
            </a:r>
            <a:r>
              <a:rPr lang="en-CA" dirty="0" err="1" smtClean="0"/>
              <a:t>Chertow</a:t>
            </a:r>
            <a:r>
              <a:rPr lang="en-CA" dirty="0" smtClean="0"/>
              <a:t> 2014)</a:t>
            </a:r>
          </a:p>
          <a:p>
            <a:pPr lvl="1"/>
            <a:r>
              <a:rPr lang="en-CA" dirty="0" smtClean="0"/>
              <a:t>Dallas family</a:t>
            </a:r>
          </a:p>
          <a:p>
            <a:pPr lvl="2"/>
            <a:r>
              <a:rPr lang="en-CA" dirty="0" smtClean="0"/>
              <a:t>No illness</a:t>
            </a:r>
          </a:p>
          <a:p>
            <a:pPr lvl="1"/>
            <a:r>
              <a:rPr lang="en-CA" dirty="0" smtClean="0"/>
              <a:t>Dallas hospital</a:t>
            </a:r>
          </a:p>
          <a:p>
            <a:pPr lvl="2"/>
            <a:r>
              <a:rPr lang="en-CA" dirty="0" smtClean="0"/>
              <a:t>2 infected</a:t>
            </a:r>
          </a:p>
        </p:txBody>
      </p:sp>
      <p:sp>
        <p:nvSpPr>
          <p:cNvPr id="4" name="Slide Number Placeholder 3"/>
          <p:cNvSpPr>
            <a:spLocks noGrp="1"/>
          </p:cNvSpPr>
          <p:nvPr>
            <p:ph type="sldNum" sz="quarter" idx="12"/>
          </p:nvPr>
        </p:nvSpPr>
        <p:spPr/>
        <p:txBody>
          <a:bodyPr/>
          <a:lstStyle/>
          <a:p>
            <a:fld id="{B68C6FA7-AB22-4AF4-9067-30BD52CB1778}" type="slidenum">
              <a:rPr lang="en-CA" smtClean="0"/>
              <a:t>91</a:t>
            </a:fld>
            <a:endParaRPr lang="en-CA"/>
          </a:p>
        </p:txBody>
      </p:sp>
      <p:sp>
        <p:nvSpPr>
          <p:cNvPr id="5" name="TextBox 4"/>
          <p:cNvSpPr txBox="1"/>
          <p:nvPr/>
        </p:nvSpPr>
        <p:spPr>
          <a:xfrm>
            <a:off x="4644008" y="1635646"/>
            <a:ext cx="3096344" cy="1569660"/>
          </a:xfrm>
          <a:prstGeom prst="rect">
            <a:avLst/>
          </a:prstGeom>
          <a:noFill/>
        </p:spPr>
        <p:txBody>
          <a:bodyPr wrap="square" rtlCol="0">
            <a:spAutoFit/>
          </a:bodyPr>
          <a:lstStyle/>
          <a:p>
            <a:r>
              <a:rPr lang="en-CA" sz="2400" dirty="0"/>
              <a:t>Wet Phase</a:t>
            </a:r>
          </a:p>
          <a:p>
            <a:pPr lvl="1"/>
            <a:r>
              <a:rPr lang="en-CA" sz="2400" dirty="0"/>
              <a:t>2-4 litres of liquid stool per day</a:t>
            </a:r>
          </a:p>
          <a:p>
            <a:endParaRPr lang="en-CA" sz="2400" dirty="0"/>
          </a:p>
        </p:txBody>
      </p:sp>
    </p:spTree>
    <p:extLst>
      <p:ext uri="{BB962C8B-B14F-4D97-AF65-F5344CB8AC3E}">
        <p14:creationId xmlns:p14="http://schemas.microsoft.com/office/powerpoint/2010/main" val="219435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 What do I Suggest?</a:t>
            </a:r>
            <a:endParaRPr lang="en-CA" dirty="0"/>
          </a:p>
        </p:txBody>
      </p:sp>
      <p:sp>
        <p:nvSpPr>
          <p:cNvPr id="3" name="Content Placeholder 2"/>
          <p:cNvSpPr>
            <a:spLocks noGrp="1"/>
          </p:cNvSpPr>
          <p:nvPr>
            <p:ph idx="1"/>
          </p:nvPr>
        </p:nvSpPr>
        <p:spPr/>
        <p:txBody>
          <a:bodyPr/>
          <a:lstStyle/>
          <a:p>
            <a:r>
              <a:rPr lang="en-CA" dirty="0" smtClean="0"/>
              <a:t>Monitor, or know, how many patients are incontinent</a:t>
            </a:r>
          </a:p>
          <a:p>
            <a:pPr lvl="1"/>
            <a:r>
              <a:rPr lang="en-CA" dirty="0" smtClean="0"/>
              <a:t>Or using briefs, diapers, assistive devices</a:t>
            </a:r>
          </a:p>
          <a:p>
            <a:r>
              <a:rPr lang="en-CA" dirty="0" err="1" smtClean="0"/>
              <a:t>Cochard</a:t>
            </a:r>
            <a:r>
              <a:rPr lang="en-CA" dirty="0" smtClean="0"/>
              <a:t> 2014 – ESBL carriage nursing homes</a:t>
            </a:r>
          </a:p>
          <a:p>
            <a:r>
              <a:rPr lang="en-CA" dirty="0" smtClean="0"/>
              <a:t>Significantly associated with </a:t>
            </a:r>
          </a:p>
          <a:p>
            <a:pPr lvl="1"/>
            <a:r>
              <a:rPr lang="en-CA" dirty="0" smtClean="0"/>
              <a:t>Malignancy</a:t>
            </a:r>
          </a:p>
          <a:p>
            <a:pPr lvl="1"/>
            <a:r>
              <a:rPr lang="en-CA" dirty="0" smtClean="0"/>
              <a:t>Urinary AND fecal incontinence</a:t>
            </a:r>
          </a:p>
        </p:txBody>
      </p:sp>
      <p:sp>
        <p:nvSpPr>
          <p:cNvPr id="4" name="Slide Number Placeholder 3"/>
          <p:cNvSpPr>
            <a:spLocks noGrp="1"/>
          </p:cNvSpPr>
          <p:nvPr>
            <p:ph type="sldNum" sz="quarter" idx="12"/>
          </p:nvPr>
        </p:nvSpPr>
        <p:spPr/>
        <p:txBody>
          <a:bodyPr/>
          <a:lstStyle/>
          <a:p>
            <a:fld id="{B68C6FA7-AB22-4AF4-9067-30BD52CB1778}" type="slidenum">
              <a:rPr lang="en-CA" smtClean="0"/>
              <a:t>92</a:t>
            </a:fld>
            <a:endParaRPr lang="en-CA" dirty="0"/>
          </a:p>
        </p:txBody>
      </p:sp>
    </p:spTree>
    <p:extLst>
      <p:ext uri="{BB962C8B-B14F-4D97-AF65-F5344CB8AC3E}">
        <p14:creationId xmlns:p14="http://schemas.microsoft.com/office/powerpoint/2010/main" val="300365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Suggestions</a:t>
            </a:r>
            <a:endParaRPr lang="en-CA" dirty="0"/>
          </a:p>
        </p:txBody>
      </p:sp>
      <p:sp>
        <p:nvSpPr>
          <p:cNvPr id="3" name="Content Placeholder 2"/>
          <p:cNvSpPr>
            <a:spLocks noGrp="1"/>
          </p:cNvSpPr>
          <p:nvPr>
            <p:ph idx="1"/>
          </p:nvPr>
        </p:nvSpPr>
        <p:spPr/>
        <p:txBody>
          <a:bodyPr/>
          <a:lstStyle/>
          <a:p>
            <a:r>
              <a:rPr lang="en-CA" dirty="0" smtClean="0"/>
              <a:t>When we publish, list how feces and urine is managed and by what percentage</a:t>
            </a:r>
          </a:p>
          <a:p>
            <a:pPr lvl="1"/>
            <a:r>
              <a:rPr lang="en-CA" dirty="0" smtClean="0"/>
              <a:t>Brief/Incontinent product</a:t>
            </a:r>
          </a:p>
          <a:p>
            <a:pPr lvl="1"/>
            <a:r>
              <a:rPr lang="en-CA" dirty="0" smtClean="0"/>
              <a:t>Toilet</a:t>
            </a:r>
          </a:p>
          <a:p>
            <a:pPr lvl="1"/>
            <a:r>
              <a:rPr lang="en-CA" dirty="0" smtClean="0"/>
              <a:t>Commode</a:t>
            </a:r>
          </a:p>
          <a:p>
            <a:pPr marL="457200" lvl="1" indent="0">
              <a:buNone/>
            </a:pPr>
            <a:r>
              <a:rPr lang="en-US" sz="2400" dirty="0" smtClean="0"/>
              <a:t>AND</a:t>
            </a:r>
            <a:endParaRPr lang="en-CA" sz="2400" dirty="0" smtClean="0"/>
          </a:p>
          <a:p>
            <a:pPr lvl="1"/>
            <a:r>
              <a:rPr lang="en-CA" dirty="0" smtClean="0"/>
              <a:t>Thermal </a:t>
            </a:r>
            <a:r>
              <a:rPr lang="en-CA" dirty="0"/>
              <a:t>disinfection</a:t>
            </a:r>
          </a:p>
          <a:p>
            <a:pPr lvl="1"/>
            <a:r>
              <a:rPr lang="en-CA" dirty="0" smtClean="0"/>
              <a:t>Macerator</a:t>
            </a:r>
          </a:p>
          <a:p>
            <a:pPr lvl="1"/>
            <a:r>
              <a:rPr lang="en-CA" dirty="0" smtClean="0"/>
              <a:t>Liner</a:t>
            </a:r>
            <a:endParaRPr lang="en-CA" dirty="0"/>
          </a:p>
          <a:p>
            <a:pPr lvl="1"/>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93</a:t>
            </a:fld>
            <a:endParaRPr lang="en-CA" dirty="0"/>
          </a:p>
        </p:txBody>
      </p:sp>
    </p:spTree>
    <p:extLst>
      <p:ext uri="{BB962C8B-B14F-4D97-AF65-F5344CB8AC3E}">
        <p14:creationId xmlns:p14="http://schemas.microsoft.com/office/powerpoint/2010/main" val="3995096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Control Measures</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492"/>
            <a:ext cx="8244082" cy="515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8C6FA7-AB22-4AF4-9067-30BD52CB1778}" type="slidenum">
              <a:rPr lang="en-CA" smtClean="0"/>
              <a:t>94</a:t>
            </a:fld>
            <a:endParaRPr lang="en-CA"/>
          </a:p>
        </p:txBody>
      </p:sp>
      <p:sp>
        <p:nvSpPr>
          <p:cNvPr id="5" name="TextBox 4"/>
          <p:cNvSpPr txBox="1"/>
          <p:nvPr/>
        </p:nvSpPr>
        <p:spPr>
          <a:xfrm>
            <a:off x="3275856" y="4866501"/>
            <a:ext cx="2592288" cy="338554"/>
          </a:xfrm>
          <a:prstGeom prst="rect">
            <a:avLst/>
          </a:prstGeom>
          <a:noFill/>
        </p:spPr>
        <p:txBody>
          <a:bodyPr wrap="square" rtlCol="0">
            <a:spAutoFit/>
          </a:bodyPr>
          <a:lstStyle/>
          <a:p>
            <a:r>
              <a:rPr lang="en-CA" sz="1600" dirty="0"/>
              <a:t>www.qualitysystems.com</a:t>
            </a:r>
          </a:p>
        </p:txBody>
      </p:sp>
      <p:sp>
        <p:nvSpPr>
          <p:cNvPr id="7" name="Oval 6"/>
          <p:cNvSpPr/>
          <p:nvPr/>
        </p:nvSpPr>
        <p:spPr>
          <a:xfrm>
            <a:off x="2865005" y="2139702"/>
            <a:ext cx="403244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0125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6" presetClass="emph" presetSubtype="0" repeatCount="indefinite" fill="hold" grpId="1" nodeType="with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Suggestions</a:t>
            </a:r>
            <a:endParaRPr lang="en-CA" dirty="0"/>
          </a:p>
        </p:txBody>
      </p:sp>
      <p:sp>
        <p:nvSpPr>
          <p:cNvPr id="3" name="Content Placeholder 2"/>
          <p:cNvSpPr>
            <a:spLocks noGrp="1"/>
          </p:cNvSpPr>
          <p:nvPr>
            <p:ph idx="1"/>
          </p:nvPr>
        </p:nvSpPr>
        <p:spPr/>
        <p:txBody>
          <a:bodyPr/>
          <a:lstStyle/>
          <a:p>
            <a:r>
              <a:rPr lang="en-CA" dirty="0" smtClean="0"/>
              <a:t>Manage feces and urine better than our great grandfathers</a:t>
            </a:r>
          </a:p>
          <a:p>
            <a:r>
              <a:rPr lang="en-CA" dirty="0"/>
              <a:t>Mandate NO manual </a:t>
            </a:r>
            <a:r>
              <a:rPr lang="en-CA" dirty="0" smtClean="0"/>
              <a:t>cleaning</a:t>
            </a:r>
          </a:p>
          <a:p>
            <a:pPr lvl="1"/>
            <a:r>
              <a:rPr lang="en-CA" dirty="0" smtClean="0"/>
              <a:t>Thermal disinfection </a:t>
            </a:r>
          </a:p>
          <a:p>
            <a:pPr lvl="1"/>
            <a:r>
              <a:rPr lang="en-CA" dirty="0" smtClean="0"/>
              <a:t>Macerators</a:t>
            </a:r>
          </a:p>
          <a:p>
            <a:pPr lvl="1"/>
            <a:r>
              <a:rPr lang="en-CA" dirty="0" smtClean="0"/>
              <a:t>Liners</a:t>
            </a:r>
          </a:p>
          <a:p>
            <a:pPr lvl="1"/>
            <a:r>
              <a:rPr lang="en-CA" dirty="0" smtClean="0"/>
              <a:t>Disposable</a:t>
            </a:r>
          </a:p>
        </p:txBody>
      </p:sp>
      <p:sp>
        <p:nvSpPr>
          <p:cNvPr id="4" name="Slide Number Placeholder 3"/>
          <p:cNvSpPr>
            <a:spLocks noGrp="1"/>
          </p:cNvSpPr>
          <p:nvPr>
            <p:ph type="sldNum" sz="quarter" idx="12"/>
          </p:nvPr>
        </p:nvSpPr>
        <p:spPr/>
        <p:txBody>
          <a:bodyPr/>
          <a:lstStyle/>
          <a:p>
            <a:fld id="{B68C6FA7-AB22-4AF4-9067-30BD52CB1778}" type="slidenum">
              <a:rPr lang="en-CA" smtClean="0"/>
              <a:t>95</a:t>
            </a:fld>
            <a:endParaRPr lang="en-CA" dirty="0"/>
          </a:p>
        </p:txBody>
      </p:sp>
    </p:spTree>
    <p:extLst>
      <p:ext uri="{BB962C8B-B14F-4D97-AF65-F5344CB8AC3E}">
        <p14:creationId xmlns:p14="http://schemas.microsoft.com/office/powerpoint/2010/main" val="220788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Suggestions</a:t>
            </a:r>
            <a:endParaRPr lang="en-CA" dirty="0"/>
          </a:p>
        </p:txBody>
      </p:sp>
      <p:sp>
        <p:nvSpPr>
          <p:cNvPr id="3" name="Content Placeholder 2"/>
          <p:cNvSpPr>
            <a:spLocks noGrp="1"/>
          </p:cNvSpPr>
          <p:nvPr>
            <p:ph idx="1"/>
          </p:nvPr>
        </p:nvSpPr>
        <p:spPr/>
        <p:txBody>
          <a:bodyPr/>
          <a:lstStyle/>
          <a:p>
            <a:r>
              <a:rPr lang="en-CA" dirty="0" smtClean="0"/>
              <a:t>Mandatory gown use for any contact or potential contact with feces</a:t>
            </a:r>
          </a:p>
          <a:p>
            <a:pPr lvl="1"/>
            <a:r>
              <a:rPr lang="en-CA" dirty="0" smtClean="0"/>
              <a:t>All the time</a:t>
            </a:r>
          </a:p>
          <a:p>
            <a:pPr lvl="1"/>
            <a:r>
              <a:rPr lang="en-CA" dirty="0" smtClean="0"/>
              <a:t>Horizontal program</a:t>
            </a:r>
          </a:p>
          <a:p>
            <a:pPr marL="365760" lvl="1" indent="-283464">
              <a:spcBef>
                <a:spcPts val="600"/>
              </a:spcBef>
              <a:buSzPct val="80000"/>
              <a:buFont typeface="Wingdings 2"/>
              <a:buChar char=""/>
            </a:pPr>
            <a:r>
              <a:rPr lang="en-CA" dirty="0" smtClean="0"/>
              <a:t>Sporicidal agent for all terminal cleans of </a:t>
            </a:r>
            <a:r>
              <a:rPr lang="en-CA" dirty="0"/>
              <a:t>washrooms (</a:t>
            </a:r>
            <a:r>
              <a:rPr lang="en-CA" dirty="0" err="1"/>
              <a:t>Bengualid</a:t>
            </a:r>
            <a:r>
              <a:rPr lang="en-CA" dirty="0"/>
              <a:t> </a:t>
            </a:r>
            <a:r>
              <a:rPr lang="en-CA" dirty="0" smtClean="0"/>
              <a:t>2011, </a:t>
            </a:r>
            <a:r>
              <a:rPr lang="en-CA" dirty="0" err="1" smtClean="0"/>
              <a:t>Galdys</a:t>
            </a:r>
            <a:r>
              <a:rPr lang="en-CA" dirty="0" smtClean="0"/>
              <a:t> 2014)</a:t>
            </a:r>
          </a:p>
          <a:p>
            <a:pPr marL="365760" lvl="1" indent="-283464">
              <a:spcBef>
                <a:spcPts val="600"/>
              </a:spcBef>
              <a:buSzPct val="80000"/>
              <a:buFont typeface="Wingdings 2"/>
              <a:buChar char=""/>
            </a:pPr>
            <a:r>
              <a:rPr lang="en-US" dirty="0" smtClean="0"/>
              <a:t>Use of UV for terminal clean of contact precaution room (Rutala, AHE conference 2016)</a:t>
            </a:r>
            <a:endParaRPr lang="en-CA" dirty="0" smtClean="0"/>
          </a:p>
          <a:p>
            <a:endParaRPr lang="en-CA" dirty="0" smtClean="0"/>
          </a:p>
        </p:txBody>
      </p:sp>
      <p:sp>
        <p:nvSpPr>
          <p:cNvPr id="4" name="Slide Number Placeholder 3"/>
          <p:cNvSpPr>
            <a:spLocks noGrp="1"/>
          </p:cNvSpPr>
          <p:nvPr>
            <p:ph type="sldNum" sz="quarter" idx="12"/>
          </p:nvPr>
        </p:nvSpPr>
        <p:spPr/>
        <p:txBody>
          <a:bodyPr/>
          <a:lstStyle/>
          <a:p>
            <a:fld id="{B68C6FA7-AB22-4AF4-9067-30BD52CB1778}" type="slidenum">
              <a:rPr lang="en-CA" smtClean="0"/>
              <a:t>96</a:t>
            </a:fld>
            <a:endParaRPr lang="en-CA"/>
          </a:p>
        </p:txBody>
      </p:sp>
    </p:spTree>
    <p:extLst>
      <p:ext uri="{BB962C8B-B14F-4D97-AF65-F5344CB8AC3E}">
        <p14:creationId xmlns:p14="http://schemas.microsoft.com/office/powerpoint/2010/main" val="45911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Suggestions</a:t>
            </a:r>
          </a:p>
        </p:txBody>
      </p:sp>
      <p:sp>
        <p:nvSpPr>
          <p:cNvPr id="3" name="Content Placeholder 2"/>
          <p:cNvSpPr>
            <a:spLocks noGrp="1"/>
          </p:cNvSpPr>
          <p:nvPr>
            <p:ph idx="1"/>
          </p:nvPr>
        </p:nvSpPr>
        <p:spPr/>
        <p:txBody>
          <a:bodyPr/>
          <a:lstStyle/>
          <a:p>
            <a:r>
              <a:rPr lang="en-CA" dirty="0" smtClean="0"/>
              <a:t>Isolate patients with diarrhea</a:t>
            </a:r>
          </a:p>
          <a:p>
            <a:pPr lvl="1"/>
            <a:r>
              <a:rPr lang="en-CA" dirty="0" smtClean="0"/>
              <a:t>Benjamin 2014</a:t>
            </a:r>
          </a:p>
          <a:p>
            <a:r>
              <a:rPr lang="en-CA" dirty="0" smtClean="0"/>
              <a:t>Any soiling of the environment with feces is an issue!</a:t>
            </a:r>
          </a:p>
          <a:p>
            <a:pPr marL="342900" indent="-342900">
              <a:buFont typeface="Arial" panose="020B0604020202020204" pitchFamily="34" charset="0"/>
              <a:buChar char="•"/>
            </a:pPr>
            <a:r>
              <a:rPr lang="en-US" dirty="0" smtClean="0"/>
              <a:t>Spill clean up should include sporicide!?!</a:t>
            </a:r>
            <a:endParaRPr lang="en-CA" dirty="0" smtClean="0"/>
          </a:p>
          <a:p>
            <a:pPr lvl="1"/>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97</a:t>
            </a:fld>
            <a:endParaRPr lang="en-CA" dirty="0"/>
          </a:p>
        </p:txBody>
      </p:sp>
    </p:spTree>
    <p:extLst>
      <p:ext uri="{BB962C8B-B14F-4D97-AF65-F5344CB8AC3E}">
        <p14:creationId xmlns:p14="http://schemas.microsoft.com/office/powerpoint/2010/main" val="185977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Suggestions</a:t>
            </a:r>
            <a:endParaRPr lang="en-CA" dirty="0"/>
          </a:p>
        </p:txBody>
      </p:sp>
      <p:sp>
        <p:nvSpPr>
          <p:cNvPr id="3" name="Content Placeholder 2"/>
          <p:cNvSpPr>
            <a:spLocks noGrp="1"/>
          </p:cNvSpPr>
          <p:nvPr>
            <p:ph idx="1"/>
          </p:nvPr>
        </p:nvSpPr>
        <p:spPr/>
        <p:txBody>
          <a:bodyPr/>
          <a:lstStyle/>
          <a:p>
            <a:r>
              <a:rPr lang="en-CA" dirty="0" smtClean="0"/>
              <a:t>Lids on toilets/hoppers</a:t>
            </a:r>
          </a:p>
          <a:p>
            <a:pPr lvl="1"/>
            <a:r>
              <a:rPr lang="en-CA" dirty="0" smtClean="0"/>
              <a:t>Aerosols around toilets from flushing has been studied (</a:t>
            </a:r>
            <a:r>
              <a:rPr lang="en-CA" dirty="0" err="1" smtClean="0"/>
              <a:t>Gerba</a:t>
            </a:r>
            <a:r>
              <a:rPr lang="en-CA" dirty="0" smtClean="0"/>
              <a:t> 1975, Barker 2005, Johnson 2013)</a:t>
            </a:r>
          </a:p>
          <a:p>
            <a:pPr lvl="1"/>
            <a:r>
              <a:rPr lang="en-CA" i="1" dirty="0" smtClean="0"/>
              <a:t>C. difficile </a:t>
            </a:r>
            <a:r>
              <a:rPr lang="en-CA" dirty="0" smtClean="0"/>
              <a:t>was in droplets around toilets with no lids (Best 2012, Roberts 2008) </a:t>
            </a:r>
          </a:p>
          <a:p>
            <a:pPr lvl="1"/>
            <a:r>
              <a:rPr lang="en-US" i="1" dirty="0" smtClean="0"/>
              <a:t>C. difficile </a:t>
            </a:r>
            <a:r>
              <a:rPr lang="en-US" dirty="0" smtClean="0"/>
              <a:t>detected on 31.6% of air vents (Wei 2017)</a:t>
            </a:r>
            <a:endParaRPr lang="en-CA" dirty="0" smtClean="0"/>
          </a:p>
          <a:p>
            <a:pPr lvl="1"/>
            <a:r>
              <a:rPr lang="en-CA" dirty="0" smtClean="0"/>
              <a:t>Viral spread (</a:t>
            </a:r>
            <a:r>
              <a:rPr lang="en-CA" dirty="0" err="1" smtClean="0"/>
              <a:t>Verani</a:t>
            </a:r>
            <a:r>
              <a:rPr lang="en-CA" dirty="0" smtClean="0"/>
              <a:t> 2014)</a:t>
            </a:r>
            <a:endParaRPr lang="en-CA" dirty="0"/>
          </a:p>
        </p:txBody>
      </p:sp>
      <p:sp>
        <p:nvSpPr>
          <p:cNvPr id="4" name="Slide Number Placeholder 3"/>
          <p:cNvSpPr>
            <a:spLocks noGrp="1"/>
          </p:cNvSpPr>
          <p:nvPr>
            <p:ph type="sldNum" sz="quarter" idx="12"/>
          </p:nvPr>
        </p:nvSpPr>
        <p:spPr/>
        <p:txBody>
          <a:bodyPr/>
          <a:lstStyle/>
          <a:p>
            <a:fld id="{B68C6FA7-AB22-4AF4-9067-30BD52CB1778}" type="slidenum">
              <a:rPr lang="en-CA" smtClean="0"/>
              <a:t>98</a:t>
            </a:fld>
            <a:endParaRPr lang="en-CA" dirty="0"/>
          </a:p>
        </p:txBody>
      </p:sp>
    </p:spTree>
    <p:extLst>
      <p:ext uri="{BB962C8B-B14F-4D97-AF65-F5344CB8AC3E}">
        <p14:creationId xmlns:p14="http://schemas.microsoft.com/office/powerpoint/2010/main" val="3106072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CA" dirty="0"/>
          </a:p>
        </p:txBody>
      </p:sp>
      <p:sp>
        <p:nvSpPr>
          <p:cNvPr id="3" name="Content Placeholder 2"/>
          <p:cNvSpPr>
            <a:spLocks noGrp="1"/>
          </p:cNvSpPr>
          <p:nvPr>
            <p:ph idx="1"/>
          </p:nvPr>
        </p:nvSpPr>
        <p:spPr/>
        <p:txBody>
          <a:bodyPr/>
          <a:lstStyle/>
          <a:p>
            <a:r>
              <a:rPr lang="en-US" dirty="0" smtClean="0"/>
              <a:t>It’s all about the poop…</a:t>
            </a:r>
          </a:p>
          <a:p>
            <a:r>
              <a:rPr lang="en-US" dirty="0" smtClean="0"/>
              <a:t>Let’s talk </a:t>
            </a:r>
            <a:r>
              <a:rPr lang="en-US" smtClean="0"/>
              <a:t>about this!!</a:t>
            </a:r>
            <a:endParaRPr lang="en-CA"/>
          </a:p>
        </p:txBody>
      </p:sp>
      <p:sp>
        <p:nvSpPr>
          <p:cNvPr id="4" name="Slide Number Placeholder 3"/>
          <p:cNvSpPr>
            <a:spLocks noGrp="1"/>
          </p:cNvSpPr>
          <p:nvPr>
            <p:ph type="sldNum" sz="quarter" idx="12"/>
          </p:nvPr>
        </p:nvSpPr>
        <p:spPr/>
        <p:txBody>
          <a:bodyPr/>
          <a:lstStyle/>
          <a:p>
            <a:fld id="{B68C6FA7-AB22-4AF4-9067-30BD52CB1778}" type="slidenum">
              <a:rPr lang="en-CA" smtClean="0"/>
              <a:t>99</a:t>
            </a:fld>
            <a:endParaRPr lang="en-CA"/>
          </a:p>
        </p:txBody>
      </p:sp>
    </p:spTree>
    <p:extLst>
      <p:ext uri="{BB962C8B-B14F-4D97-AF65-F5344CB8AC3E}">
        <p14:creationId xmlns:p14="http://schemas.microsoft.com/office/powerpoint/2010/main" val="2311270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Identity and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xample Imagery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xample copy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py and Imagery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ivider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xt, Charts, Im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Brand Presentation Sampler</Template>
  <TotalTime>10634</TotalTime>
  <Words>5810</Words>
  <Application>Microsoft Office PowerPoint</Application>
  <PresentationFormat>On-screen Show (16:9)</PresentationFormat>
  <Paragraphs>770</Paragraphs>
  <Slides>120</Slides>
  <Notes>27</Notes>
  <HiddenSlides>0</HiddenSlides>
  <MMClips>0</MMClips>
  <ScaleCrop>false</ScaleCrop>
  <HeadingPairs>
    <vt:vector size="4" baseType="variant">
      <vt:variant>
        <vt:lpstr>Theme</vt:lpstr>
      </vt:variant>
      <vt:variant>
        <vt:i4>6</vt:i4>
      </vt:variant>
      <vt:variant>
        <vt:lpstr>Slide Titles</vt:lpstr>
      </vt:variant>
      <vt:variant>
        <vt:i4>120</vt:i4>
      </vt:variant>
    </vt:vector>
  </HeadingPairs>
  <TitlesOfParts>
    <vt:vector size="126" baseType="lpstr">
      <vt:lpstr>Identity and Title Page</vt:lpstr>
      <vt:lpstr>Example Imagery Page</vt:lpstr>
      <vt:lpstr>Example copy page</vt:lpstr>
      <vt:lpstr>Copy and Imagery page</vt:lpstr>
      <vt:lpstr>Divider page</vt:lpstr>
      <vt:lpstr>Text, Charts, Images</vt:lpstr>
      <vt:lpstr>The Scoop on Poop: 21st Century Look at an 18th Century Problem</vt:lpstr>
      <vt:lpstr>Disclaimer</vt:lpstr>
      <vt:lpstr>Objectives</vt:lpstr>
      <vt:lpstr>PowerPoint Presentation</vt:lpstr>
      <vt:lpstr>Infectious Agent</vt:lpstr>
      <vt:lpstr>Infectious Agent</vt:lpstr>
      <vt:lpstr>PowerPoint Presentation</vt:lpstr>
      <vt:lpstr>Reservoir</vt:lpstr>
      <vt:lpstr>Reservoir</vt:lpstr>
      <vt:lpstr>Reservoir</vt:lpstr>
      <vt:lpstr>PowerPoint Presentation</vt:lpstr>
      <vt:lpstr>Portal of Exit</vt:lpstr>
      <vt:lpstr>PowerPoint Presentation</vt:lpstr>
      <vt:lpstr>Mode of Transmission</vt:lpstr>
      <vt:lpstr>PowerPoint Presentation</vt:lpstr>
      <vt:lpstr>Portal of Entry</vt:lpstr>
      <vt:lpstr>Portal of Entry</vt:lpstr>
      <vt:lpstr>PowerPoint Presentation</vt:lpstr>
      <vt:lpstr>Susceptible Host</vt:lpstr>
      <vt:lpstr>Control Measures</vt:lpstr>
      <vt:lpstr>Horizontal vs Vertical Infection Control</vt:lpstr>
      <vt:lpstr>Horizontal</vt:lpstr>
      <vt:lpstr>Vertical</vt:lpstr>
      <vt:lpstr>Semmelweis</vt:lpstr>
      <vt:lpstr>PowerPoint Presentation</vt:lpstr>
      <vt:lpstr>WARNING!!</vt:lpstr>
      <vt:lpstr>VRE in the Environment</vt:lpstr>
      <vt:lpstr>VRE – How Much?</vt:lpstr>
      <vt:lpstr>NDM-1 Environment</vt:lpstr>
      <vt:lpstr>Survival - CRE</vt:lpstr>
      <vt:lpstr>C. difficile Colonization</vt:lpstr>
      <vt:lpstr>C. difficile Colonization</vt:lpstr>
      <vt:lpstr>MRSA diarrhea</vt:lpstr>
      <vt:lpstr>MRSA diarrhea</vt:lpstr>
      <vt:lpstr>Ebola</vt:lpstr>
      <vt:lpstr>PowerPoint Presentation</vt:lpstr>
      <vt:lpstr>Control Measures</vt:lpstr>
      <vt:lpstr>Suggestions – Clean!</vt:lpstr>
      <vt:lpstr>Suggestions – Clean!</vt:lpstr>
      <vt:lpstr>Suggestions – Clean!</vt:lpstr>
      <vt:lpstr>The Patient’s Environment</vt:lpstr>
      <vt:lpstr>Patient Room Entries</vt:lpstr>
      <vt:lpstr>Surface Contact</vt:lpstr>
      <vt:lpstr>Surface Contact</vt:lpstr>
      <vt:lpstr>More Math!</vt:lpstr>
      <vt:lpstr>PowerPoint Presentation</vt:lpstr>
      <vt:lpstr>ICT Feb 2018 – 24 Hour ICU</vt:lpstr>
      <vt:lpstr>Math!</vt:lpstr>
      <vt:lpstr>6 Moments of Environmental Disinfection (6MED)</vt:lpstr>
      <vt:lpstr>PowerPoint Presentation</vt:lpstr>
      <vt:lpstr>Why do We Need to do This?</vt:lpstr>
      <vt:lpstr>Why do We Need to do This?</vt:lpstr>
      <vt:lpstr>Why do We Need to do This?</vt:lpstr>
      <vt:lpstr>Moment 1 – Food Tray</vt:lpstr>
      <vt:lpstr>Moment 2 – Feces/Suctioning</vt:lpstr>
      <vt:lpstr>Moment 2 – Feces/Suctioning</vt:lpstr>
      <vt:lpstr>Moment 2 – Feces/Suctioning</vt:lpstr>
      <vt:lpstr>Moment 2 – Feces/Suctioning</vt:lpstr>
      <vt:lpstr>Moment 3 – Wounds</vt:lpstr>
      <vt:lpstr>Moment 4 – Basin Bathing</vt:lpstr>
      <vt:lpstr>Moment 5&amp;6 - Visible</vt:lpstr>
      <vt:lpstr>Is This a New Idea?</vt:lpstr>
      <vt:lpstr>Suggestion </vt:lpstr>
      <vt:lpstr>Control Measures</vt:lpstr>
      <vt:lpstr>Feces Receptacles  </vt:lpstr>
      <vt:lpstr>Patient Hand Hygiene</vt:lpstr>
      <vt:lpstr>PowerPoint Presentation</vt:lpstr>
      <vt:lpstr>Does it Work?</vt:lpstr>
      <vt:lpstr>Results Impressive</vt:lpstr>
      <vt:lpstr>Projected Savings</vt:lpstr>
      <vt:lpstr>MRSA Infections per 1000 Patient Admissions </vt:lpstr>
      <vt:lpstr>Patient Hand Hygiene</vt:lpstr>
      <vt:lpstr>PowerPoint Presentation</vt:lpstr>
      <vt:lpstr>Hand Sanitizer Bottle Label</vt:lpstr>
      <vt:lpstr>Patient Moments</vt:lpstr>
      <vt:lpstr>Patient Moments</vt:lpstr>
      <vt:lpstr>Jim’s Additional Moments</vt:lpstr>
      <vt:lpstr>Control Measures</vt:lpstr>
      <vt:lpstr>Preventative Measures</vt:lpstr>
      <vt:lpstr>Guidelines</vt:lpstr>
      <vt:lpstr>ECDC – Low Grade Evidence</vt:lpstr>
      <vt:lpstr>ECDC – Other Measures</vt:lpstr>
      <vt:lpstr>PowerPoint Presentation</vt:lpstr>
      <vt:lpstr>PHE</vt:lpstr>
      <vt:lpstr>PHE</vt:lpstr>
      <vt:lpstr>PowerPoint Presentation</vt:lpstr>
      <vt:lpstr>CDC</vt:lpstr>
      <vt:lpstr>CDC</vt:lpstr>
      <vt:lpstr>CRE Guidelines</vt:lpstr>
      <vt:lpstr>Curran 2014</vt:lpstr>
      <vt:lpstr>Ebola</vt:lpstr>
      <vt:lpstr>So, What do I Suggest?</vt:lpstr>
      <vt:lpstr>Suggestions</vt:lpstr>
      <vt:lpstr>Control Measures</vt:lpstr>
      <vt:lpstr>Suggestions</vt:lpstr>
      <vt:lpstr>Suggestions</vt:lpstr>
      <vt:lpstr>Suggestions</vt:lpstr>
      <vt:lpstr>Suggestions</vt:lpstr>
      <vt:lpstr>Summary</vt:lpstr>
      <vt:lpstr>Comments? Questions?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Faeces Management Time to Address the Risks</dc:title>
  <dc:creator>Jim Gauthier</dc:creator>
  <cp:lastModifiedBy>Windows User</cp:lastModifiedBy>
  <cp:revision>144</cp:revision>
  <cp:lastPrinted>2014-11-12T20:35:38Z</cp:lastPrinted>
  <dcterms:created xsi:type="dcterms:W3CDTF">2014-10-04T18:27:41Z</dcterms:created>
  <dcterms:modified xsi:type="dcterms:W3CDTF">2018-07-26T15:48:29Z</dcterms:modified>
</cp:coreProperties>
</file>